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333" r:id="rId3"/>
    <p:sldId id="284" r:id="rId4"/>
    <p:sldId id="286" r:id="rId5"/>
    <p:sldId id="288" r:id="rId6"/>
    <p:sldId id="289" r:id="rId7"/>
    <p:sldId id="290" r:id="rId8"/>
    <p:sldId id="291" r:id="rId9"/>
    <p:sldId id="334" r:id="rId10"/>
    <p:sldId id="336" r:id="rId11"/>
    <p:sldId id="294" r:id="rId12"/>
    <p:sldId id="295" r:id="rId13"/>
    <p:sldId id="296" r:id="rId14"/>
    <p:sldId id="297" r:id="rId15"/>
    <p:sldId id="298" r:id="rId16"/>
    <p:sldId id="299" r:id="rId17"/>
    <p:sldId id="300" r:id="rId18"/>
    <p:sldId id="338" r:id="rId19"/>
    <p:sldId id="301" r:id="rId20"/>
    <p:sldId id="302" r:id="rId21"/>
    <p:sldId id="303" r:id="rId22"/>
    <p:sldId id="385" r:id="rId23"/>
    <p:sldId id="304" r:id="rId24"/>
    <p:sldId id="305" r:id="rId25"/>
    <p:sldId id="306" r:id="rId26"/>
    <p:sldId id="497" r:id="rId27"/>
    <p:sldId id="307" r:id="rId28"/>
    <p:sldId id="448" r:id="rId29"/>
    <p:sldId id="449" r:id="rId30"/>
    <p:sldId id="308" r:id="rId31"/>
    <p:sldId id="310" r:id="rId32"/>
    <p:sldId id="311" r:id="rId33"/>
    <p:sldId id="312" r:id="rId34"/>
    <p:sldId id="339" r:id="rId35"/>
    <p:sldId id="313" r:id="rId36"/>
    <p:sldId id="314" r:id="rId37"/>
    <p:sldId id="315" r:id="rId38"/>
    <p:sldId id="316" r:id="rId39"/>
    <p:sldId id="335" r:id="rId40"/>
    <p:sldId id="478" r:id="rId41"/>
    <p:sldId id="479" r:id="rId42"/>
    <p:sldId id="318" r:id="rId44"/>
    <p:sldId id="341" r:id="rId45"/>
    <p:sldId id="418" r:id="rId46"/>
    <p:sldId id="320" r:id="rId47"/>
    <p:sldId id="337" r:id="rId48"/>
    <p:sldId id="322" r:id="rId49"/>
    <p:sldId id="340" r:id="rId50"/>
    <p:sldId id="324" r:id="rId51"/>
    <p:sldId id="325" r:id="rId52"/>
    <p:sldId id="342" r:id="rId53"/>
    <p:sldId id="326" r:id="rId54"/>
    <p:sldId id="327" r:id="rId55"/>
    <p:sldId id="328" r:id="rId56"/>
    <p:sldId id="329" r:id="rId57"/>
    <p:sldId id="330" r:id="rId58"/>
    <p:sldId id="331" r:id="rId59"/>
    <p:sldId id="332" r:id="rId60"/>
  </p:sldIdLst>
  <p:sldSz cx="9144000" cy="6858000" type="screen4x3"/>
  <p:notesSz cx="6858000" cy="9144000"/>
  <p:custDataLst>
    <p:tags r:id="rId65"/>
  </p:custDataLst>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3200" b="1" i="0" u="none" kern="1200" baseline="0">
        <a:solidFill>
          <a:srgbClr val="FFFFFF"/>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3200" b="1" i="0" u="none" kern="1200" baseline="0">
        <a:solidFill>
          <a:srgbClr val="FFFFFF"/>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3200" b="1" i="0" u="none" kern="1200" baseline="0">
        <a:solidFill>
          <a:srgbClr val="FFFFFF"/>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3200" b="1" i="0" u="none" kern="1200" baseline="0">
        <a:solidFill>
          <a:srgbClr val="FFFFFF"/>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3200" b="1" i="0" u="none" kern="1200" baseline="0">
        <a:solidFill>
          <a:srgbClr val="FFFFFF"/>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3200" b="1" i="0" u="none" kern="1200" baseline="0">
        <a:solidFill>
          <a:srgbClr val="FFFFFF"/>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3200" b="1" i="0" u="none" kern="1200" baseline="0">
        <a:solidFill>
          <a:srgbClr val="FFFFFF"/>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3200" b="1" i="0" u="none" kern="1200" baseline="0">
        <a:solidFill>
          <a:srgbClr val="FFFFFF"/>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3200" b="1" i="0" u="none" kern="1200" baseline="0">
        <a:solidFill>
          <a:srgbClr val="FFFFFF"/>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88" userDrawn="1">
          <p15:clr>
            <a:srgbClr val="A4A3A4"/>
          </p15:clr>
        </p15:guide>
        <p15:guide id="2" pos="287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chemeClr val="tx1"/>
    </p:penClr>
    <p:extLst>
      <p:ext uri="{2FDB2607-1784-4EEB-B798-7EB5836EED8A}">
        <p14:showMediaCtrls xmlns:p14="http://schemas.microsoft.com/office/powerpoint/2010/main" val="1"/>
      </p:ext>
    </p:extLst>
  </p:showPr>
  <p:clrMru>
    <a:srgbClr val="FFFFFF"/>
    <a:srgbClr val="00C2FE"/>
    <a:srgbClr val="009900"/>
    <a:srgbClr val="00BEFA"/>
    <a:srgbClr val="0A0C5C"/>
    <a:srgbClr val="E8004D"/>
    <a:srgbClr val="060738"/>
    <a:srgbClr val="002B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108" d="100"/>
          <a:sy n="108" d="100"/>
        </p:scale>
        <p:origin x="-1704" y="-84"/>
      </p:cViewPr>
      <p:guideLst>
        <p:guide orient="horz" pos="2188"/>
        <p:guide pos="2870"/>
      </p:guideLst>
    </p:cSldViewPr>
  </p:slideViewPr>
  <p:notesTextViewPr>
    <p:cViewPr>
      <p:scale>
        <a:sx n="100" d="100"/>
        <a:sy n="100" d="100"/>
      </p:scale>
      <p:origin x="0" y="0"/>
    </p:cViewPr>
  </p:notesText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5" Type="http://schemas.openxmlformats.org/officeDocument/2006/relationships/tags" Target="tags/tag8.xml"/><Relationship Id="rId64" Type="http://schemas.openxmlformats.org/officeDocument/2006/relationships/commentAuthors" Target="commentAuthors.xml"/><Relationship Id="rId63" Type="http://schemas.openxmlformats.org/officeDocument/2006/relationships/tableStyles" Target="tableStyles.xml"/><Relationship Id="rId62" Type="http://schemas.openxmlformats.org/officeDocument/2006/relationships/viewProps" Target="viewProps.xml"/><Relationship Id="rId61" Type="http://schemas.openxmlformats.org/officeDocument/2006/relationships/presProps" Target="presProps.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notesMaster" Target="notesMasters/notesMaster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2049"/>
          <p:cNvSpPr>
            <a:spLocks noGrp="1"/>
          </p:cNvSpPr>
          <p:nvPr>
            <p:ph type="hdr" sz="quarter"/>
          </p:nvPr>
        </p:nvSpPr>
        <p:spPr>
          <a:xfrm>
            <a:off x="0" y="0"/>
            <a:ext cx="2971800" cy="457200"/>
          </a:xfrm>
          <a:prstGeom prst="rect">
            <a:avLst/>
          </a:prstGeom>
          <a:noFill/>
          <a:ln w="9525">
            <a:noFill/>
          </a:ln>
        </p:spPr>
        <p:txBody>
          <a:bodyPr/>
          <a:lstStyle>
            <a:lvl1pPr>
              <a:defRPr sz="1200" b="0" noProof="1" dirty="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FFFFFF"/>
              </a:solidFill>
              <a:effectLst/>
              <a:uLnTx/>
              <a:uFillTx/>
              <a:latin typeface="Arial" panose="020B0604020202020204" pitchFamily="34" charset="0"/>
              <a:ea typeface="+mn-ea"/>
              <a:cs typeface="+mn-cs"/>
            </a:endParaRPr>
          </a:p>
        </p:txBody>
      </p:sp>
      <p:sp>
        <p:nvSpPr>
          <p:cNvPr id="2051" name="日期占位符 2050"/>
          <p:cNvSpPr>
            <a:spLocks noGrp="1"/>
          </p:cNvSpPr>
          <p:nvPr>
            <p:ph type="dt" idx="1"/>
          </p:nvPr>
        </p:nvSpPr>
        <p:spPr>
          <a:xfrm>
            <a:off x="3884613" y="0"/>
            <a:ext cx="2971800" cy="457200"/>
          </a:xfrm>
          <a:prstGeom prst="rect">
            <a:avLst/>
          </a:prstGeom>
          <a:noFill/>
          <a:ln w="9525">
            <a:noFill/>
          </a:ln>
        </p:spPr>
        <p:txBody>
          <a:bodyPr/>
          <a:lstStyle>
            <a:lvl1pPr algn="r">
              <a:defRPr sz="1200" b="0" noProof="1" dirty="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FFFFFF"/>
              </a:solidFill>
              <a:effectLst/>
              <a:uLnTx/>
              <a:uFillTx/>
              <a:latin typeface="Arial" panose="020B0604020202020204" pitchFamily="34" charset="0"/>
              <a:ea typeface="+mn-ea"/>
              <a:cs typeface="+mn-cs"/>
            </a:endParaRPr>
          </a:p>
        </p:txBody>
      </p:sp>
      <p:sp>
        <p:nvSpPr>
          <p:cNvPr id="57348" name="幻灯片图像占位符 2051"/>
          <p:cNvSpPr>
            <a:spLocks noGrp="1" noRot="1"/>
          </p:cNvSpPr>
          <p:nvPr>
            <p:ph type="sldImg"/>
          </p:nvPr>
        </p:nvSpPr>
        <p:spPr>
          <a:xfrm>
            <a:off x="1143000" y="685800"/>
            <a:ext cx="4572000" cy="3429000"/>
          </a:xfrm>
          <a:prstGeom prst="rect">
            <a:avLst/>
          </a:prstGeom>
          <a:noFill/>
          <a:ln w="9525">
            <a:noFill/>
          </a:ln>
        </p:spPr>
      </p:sp>
      <p:sp>
        <p:nvSpPr>
          <p:cNvPr id="2053" name="文本占位符 2052"/>
          <p:cNvSpPr>
            <a:spLocks noGrp="1" noRot="1" noChangeArrowheads="1"/>
          </p:cNvSpPr>
          <p:nvPr>
            <p:ph type="body" sz="quarter" idx="4294967295"/>
          </p:nvPr>
        </p:nvSpPr>
        <p:spPr bwMode="auto">
          <a:xfrm>
            <a:off x="685800" y="4343400"/>
            <a:ext cx="5486400" cy="4114800"/>
          </a:xfrm>
          <a:prstGeom prst="rect">
            <a:avLst/>
          </a:prstGeom>
          <a:noFill/>
          <a:ln w="9525">
            <a:noFill/>
            <a:miter lim="800000"/>
          </a:ln>
        </p:spPr>
        <p:txBody>
          <a:bodyPr vert="horz" wrap="square" lIns="91440" tIns="45720" rIns="91440" bIns="45720" numCol="1" anchor="ctr" anchorCtr="0" compatLnSpc="1"/>
          <a:lstStyle/>
          <a:p>
            <a:pPr marL="0" marR="0" lvl="0" indent="0" algn="l" defTabSz="914400" rtl="0" eaLnBrk="1" fontAlgn="base" latinLnBrk="0" hangingPunct="1">
              <a:lnSpc>
                <a:spcPct val="100000"/>
              </a:lnSpc>
              <a:spcBef>
                <a:spcPct val="30000"/>
              </a:spcBef>
              <a:spcAft>
                <a:spcPct val="0"/>
              </a:spcAft>
              <a:buClrTx/>
              <a:buSzTx/>
              <a:buFontTx/>
              <a:buNone/>
              <a:defRPr/>
            </a:pPr>
            <a:r>
              <a:rPr kumimoji="0" lang="en-US" altLang="zh-CN" sz="1200" b="0" i="0" u="none" strike="noStrike" kern="1200" cap="none" spc="0" normalizeH="0" baseline="0" noProof="0" smtClean="0">
                <a:ln>
                  <a:noFill/>
                </a:ln>
                <a:solidFill>
                  <a:schemeClr val="tx1"/>
                </a:solidFill>
                <a:effectLst/>
                <a:uLnTx/>
                <a:uFillTx/>
                <a:latin typeface="Arial" panose="020B0604020202020204" pitchFamily="34" charset="0"/>
              </a:rPr>
              <a:t>Click to edit Master text styles</a:t>
            </a:r>
            <a:endParaRPr kumimoji="0" lang="en-US" altLang="zh-CN" sz="1200" b="0" i="0" u="none" strike="noStrike" kern="1200" cap="none" spc="0" normalizeH="0" baseline="0" noProof="0" smtClean="0">
              <a:ln>
                <a:noFill/>
              </a:ln>
              <a:solidFill>
                <a:schemeClr val="tx1"/>
              </a:solidFill>
              <a:effectLst/>
              <a:uLnTx/>
              <a:uFillTx/>
              <a:latin typeface="Arial" panose="020B0604020202020204" pitchFamily="34" charset="0"/>
            </a:endParaRPr>
          </a:p>
          <a:p>
            <a:pPr marL="457200" marR="0" lvl="1" indent="0" algn="l" defTabSz="914400" rtl="0" eaLnBrk="1" fontAlgn="base" latinLnBrk="0" hangingPunct="1">
              <a:lnSpc>
                <a:spcPct val="100000"/>
              </a:lnSpc>
              <a:spcBef>
                <a:spcPct val="30000"/>
              </a:spcBef>
              <a:spcAft>
                <a:spcPct val="0"/>
              </a:spcAft>
              <a:buClrTx/>
              <a:buSzTx/>
              <a:buFontTx/>
              <a:buNone/>
              <a:defRPr/>
            </a:pPr>
            <a:r>
              <a:rPr kumimoji="0" lang="en-US" altLang="zh-CN" sz="1200" b="0" i="0" u="none" strike="noStrike" kern="1200" cap="none" spc="0" normalizeH="0" baseline="0" noProof="0" smtClean="0">
                <a:ln>
                  <a:noFill/>
                </a:ln>
                <a:solidFill>
                  <a:schemeClr val="tx1"/>
                </a:solidFill>
                <a:effectLst/>
                <a:uLnTx/>
                <a:uFillTx/>
                <a:latin typeface="Arial" panose="020B0604020202020204" pitchFamily="34" charset="0"/>
              </a:rPr>
              <a:t>Second level</a:t>
            </a:r>
            <a:endParaRPr kumimoji="0" lang="en-US" altLang="zh-CN" sz="1200" b="0" i="0" u="none" strike="noStrike" kern="1200" cap="none" spc="0" normalizeH="0" baseline="0" noProof="0" smtClean="0">
              <a:ln>
                <a:noFill/>
              </a:ln>
              <a:solidFill>
                <a:schemeClr val="tx1"/>
              </a:solidFill>
              <a:effectLst/>
              <a:uLnTx/>
              <a:uFillTx/>
              <a:latin typeface="Arial" panose="020B0604020202020204" pitchFamily="34" charset="0"/>
            </a:endParaRPr>
          </a:p>
          <a:p>
            <a:pPr marL="914400" marR="0" lvl="2" indent="0" algn="l" defTabSz="914400" rtl="0" eaLnBrk="1" fontAlgn="base" latinLnBrk="0" hangingPunct="1">
              <a:lnSpc>
                <a:spcPct val="100000"/>
              </a:lnSpc>
              <a:spcBef>
                <a:spcPct val="30000"/>
              </a:spcBef>
              <a:spcAft>
                <a:spcPct val="0"/>
              </a:spcAft>
              <a:buClrTx/>
              <a:buSzTx/>
              <a:buFontTx/>
              <a:buNone/>
              <a:defRPr/>
            </a:pPr>
            <a:r>
              <a:rPr kumimoji="0" lang="en-US" altLang="zh-CN" sz="1200" b="0" i="0" u="none" strike="noStrike" kern="1200" cap="none" spc="0" normalizeH="0" baseline="0" noProof="0" smtClean="0">
                <a:ln>
                  <a:noFill/>
                </a:ln>
                <a:solidFill>
                  <a:schemeClr val="tx1"/>
                </a:solidFill>
                <a:effectLst/>
                <a:uLnTx/>
                <a:uFillTx/>
                <a:latin typeface="Arial" panose="020B0604020202020204" pitchFamily="34" charset="0"/>
              </a:rPr>
              <a:t>Third level</a:t>
            </a:r>
            <a:endParaRPr kumimoji="0" lang="en-US" altLang="zh-CN" sz="1200" b="0" i="0" u="none" strike="noStrike" kern="1200" cap="none" spc="0" normalizeH="0" baseline="0" noProof="0" smtClean="0">
              <a:ln>
                <a:noFill/>
              </a:ln>
              <a:solidFill>
                <a:schemeClr val="tx1"/>
              </a:solidFill>
              <a:effectLst/>
              <a:uLnTx/>
              <a:uFillTx/>
              <a:latin typeface="Arial" panose="020B0604020202020204" pitchFamily="34" charset="0"/>
            </a:endParaRPr>
          </a:p>
          <a:p>
            <a:pPr marL="1371600" marR="0" lvl="3" indent="0" algn="l" defTabSz="914400" rtl="0" eaLnBrk="1" fontAlgn="base" latinLnBrk="0" hangingPunct="1">
              <a:lnSpc>
                <a:spcPct val="100000"/>
              </a:lnSpc>
              <a:spcBef>
                <a:spcPct val="30000"/>
              </a:spcBef>
              <a:spcAft>
                <a:spcPct val="0"/>
              </a:spcAft>
              <a:buClrTx/>
              <a:buSzTx/>
              <a:buFontTx/>
              <a:buNone/>
              <a:defRPr/>
            </a:pPr>
            <a:r>
              <a:rPr kumimoji="0" lang="en-US" altLang="zh-CN" sz="1200" b="0" i="0" u="none" strike="noStrike" kern="1200" cap="none" spc="0" normalizeH="0" baseline="0" noProof="0" smtClean="0">
                <a:ln>
                  <a:noFill/>
                </a:ln>
                <a:solidFill>
                  <a:schemeClr val="tx1"/>
                </a:solidFill>
                <a:effectLst/>
                <a:uLnTx/>
                <a:uFillTx/>
                <a:latin typeface="Arial" panose="020B0604020202020204" pitchFamily="34" charset="0"/>
              </a:rPr>
              <a:t>Fourth level</a:t>
            </a:r>
            <a:endParaRPr kumimoji="0" lang="en-US" altLang="zh-CN" sz="1200" b="0" i="0" u="none" strike="noStrike" kern="1200" cap="none" spc="0" normalizeH="0" baseline="0" noProof="0" smtClean="0">
              <a:ln>
                <a:noFill/>
              </a:ln>
              <a:solidFill>
                <a:schemeClr val="tx1"/>
              </a:solidFill>
              <a:effectLst/>
              <a:uLnTx/>
              <a:uFillTx/>
              <a:latin typeface="Arial" panose="020B0604020202020204" pitchFamily="34" charset="0"/>
            </a:endParaRPr>
          </a:p>
          <a:p>
            <a:pPr marL="1828800" marR="0" lvl="4" indent="0" algn="l" defTabSz="914400" rtl="0" eaLnBrk="1" fontAlgn="base" latinLnBrk="0" hangingPunct="1">
              <a:lnSpc>
                <a:spcPct val="100000"/>
              </a:lnSpc>
              <a:spcBef>
                <a:spcPct val="30000"/>
              </a:spcBef>
              <a:spcAft>
                <a:spcPct val="0"/>
              </a:spcAft>
              <a:buClrTx/>
              <a:buSzTx/>
              <a:buFontTx/>
              <a:buNone/>
              <a:defRPr/>
            </a:pPr>
            <a:r>
              <a:rPr kumimoji="0" lang="en-US" altLang="zh-CN" sz="1200" b="0" i="0" u="none" strike="noStrike" kern="1200" cap="none" spc="0" normalizeH="0" baseline="0" noProof="0" smtClean="0">
                <a:ln>
                  <a:noFill/>
                </a:ln>
                <a:solidFill>
                  <a:schemeClr val="tx1"/>
                </a:solidFill>
                <a:effectLst/>
                <a:uLnTx/>
                <a:uFillTx/>
                <a:latin typeface="Arial" panose="020B0604020202020204" pitchFamily="34" charset="0"/>
              </a:rPr>
              <a:t>Fifth level</a:t>
            </a:r>
            <a:endParaRPr kumimoji="0" lang="en-US" altLang="zh-CN" sz="1200" b="0" i="0" u="none" strike="noStrike" kern="1200" cap="none" spc="0" normalizeH="0" baseline="0" noProof="0" smtClean="0">
              <a:ln>
                <a:noFill/>
              </a:ln>
              <a:solidFill>
                <a:schemeClr val="tx1"/>
              </a:solidFill>
              <a:effectLst/>
              <a:uLnTx/>
              <a:uFillTx/>
              <a:latin typeface="Arial" panose="020B0604020202020204" pitchFamily="34" charset="0"/>
            </a:endParaRPr>
          </a:p>
        </p:txBody>
      </p:sp>
      <p:sp>
        <p:nvSpPr>
          <p:cNvPr id="2054" name="页脚占位符 2053"/>
          <p:cNvSpPr>
            <a:spLocks noGrp="1"/>
          </p:cNvSpPr>
          <p:nvPr>
            <p:ph type="ftr" sz="quarter" idx="4"/>
          </p:nvPr>
        </p:nvSpPr>
        <p:spPr>
          <a:xfrm>
            <a:off x="0" y="8685213"/>
            <a:ext cx="2971800" cy="457200"/>
          </a:xfrm>
          <a:prstGeom prst="rect">
            <a:avLst/>
          </a:prstGeom>
          <a:noFill/>
          <a:ln w="9525">
            <a:noFill/>
          </a:ln>
        </p:spPr>
        <p:txBody>
          <a:bodyPr anchor="b"/>
          <a:lstStyle>
            <a:lvl1pPr>
              <a:defRPr sz="1200" b="0" noProof="1" dirty="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FFFFFF"/>
              </a:solidFill>
              <a:effectLst/>
              <a:uLnTx/>
              <a:uFillTx/>
              <a:latin typeface="Arial" panose="020B0604020202020204" pitchFamily="34" charset="0"/>
              <a:ea typeface="+mn-ea"/>
              <a:cs typeface="+mn-cs"/>
            </a:endParaRPr>
          </a:p>
        </p:txBody>
      </p:sp>
      <p:sp>
        <p:nvSpPr>
          <p:cNvPr id="2055" name="灯片编号占位符 2054"/>
          <p:cNvSpPr>
            <a:spLocks noGrp="1"/>
          </p:cNvSpPr>
          <p:nvPr>
            <p:ph type="sldNum" sz="quarter" idx="5"/>
          </p:nvPr>
        </p:nvSpPr>
        <p:spPr>
          <a:xfrm>
            <a:off x="3884613" y="8685213"/>
            <a:ext cx="2971800" cy="457200"/>
          </a:xfrm>
          <a:prstGeom prst="rect">
            <a:avLst/>
          </a:prstGeom>
          <a:noFill/>
          <a:ln w="9525">
            <a:noFill/>
          </a:ln>
        </p:spPr>
        <p:txBody>
          <a:bodyPr vert="horz" wrap="square" lIns="91440" tIns="45720" rIns="91440" bIns="45720" numCol="1" anchor="b" anchorCtr="0" compatLnSpc="1"/>
          <a:p>
            <a:pPr lvl="0" algn="r" eaLnBrk="1" hangingPunct="1"/>
            <a:fld id="{9A0DB2DC-4C9A-4742-B13C-FB6460FD3503}" type="slidenum">
              <a:rPr lang="zh-CN" altLang="en-US" sz="1200" b="0" dirty="0">
                <a:ea typeface="宋体" panose="02010600030101010101" pitchFamily="2" charset="-122"/>
              </a:rPr>
            </a:fld>
            <a:endParaRPr lang="zh-CN" altLang="en-US" sz="1200" b="0"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Arial" panose="020B0604020202020204" pitchFamily="34" charset="0"/>
      </a:defRPr>
    </a:lvl1pPr>
    <a:lvl2pPr marL="457200" lvl="1" algn="l" rtl="0" fontAlgn="base">
      <a:spcBef>
        <a:spcPct val="30000"/>
      </a:spcBef>
      <a:spcAft>
        <a:spcPct val="0"/>
      </a:spcAft>
      <a:defRPr sz="1200" kern="1200">
        <a:solidFill>
          <a:schemeClr val="tx1"/>
        </a:solidFill>
        <a:latin typeface="Arial" panose="020B0604020202020204" pitchFamily="34" charset="0"/>
      </a:defRPr>
    </a:lvl2pPr>
    <a:lvl3pPr marL="914400" lvl="2" algn="l" rtl="0" fontAlgn="base">
      <a:spcBef>
        <a:spcPct val="30000"/>
      </a:spcBef>
      <a:spcAft>
        <a:spcPct val="0"/>
      </a:spcAft>
      <a:defRPr sz="1200" kern="1200">
        <a:solidFill>
          <a:schemeClr val="tx1"/>
        </a:solidFill>
        <a:latin typeface="Arial" panose="020B0604020202020204" pitchFamily="34" charset="0"/>
      </a:defRPr>
    </a:lvl3pPr>
    <a:lvl4pPr marL="1371600" lvl="3" algn="l" rtl="0" fontAlgn="base">
      <a:spcBef>
        <a:spcPct val="30000"/>
      </a:spcBef>
      <a:spcAft>
        <a:spcPct val="0"/>
      </a:spcAft>
      <a:defRPr sz="1200" kern="1200">
        <a:solidFill>
          <a:schemeClr val="tx1"/>
        </a:solidFill>
        <a:latin typeface="Arial" panose="020B0604020202020204" pitchFamily="34" charset="0"/>
      </a:defRPr>
    </a:lvl4pPr>
    <a:lvl5pPr marL="1828800" lvl="4" algn="l" rtl="0" fontAlgn="base">
      <a:spcBef>
        <a:spcPct val="30000"/>
      </a:spcBef>
      <a:spcAft>
        <a:spcPct val="0"/>
      </a:spcAft>
      <a:defRPr sz="1200" kern="1200">
        <a:solidFill>
          <a:schemeClr val="tx1"/>
        </a:solidFill>
        <a:latin typeface="Arial" panose="020B0604020202020204" pitchFamily="34" charset="0"/>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p:nvPr>
            <p:ph type="body" idx="4294967295"/>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57200" y="1600200"/>
            <a:ext cx="4032504" cy="4525963"/>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4654296" y="1600200"/>
            <a:ext cx="4032504" cy="4525963"/>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defRPr/>
            </a:pP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mn-ea"/>
              <a:cs typeface="+mn-cs"/>
            </a:endParaRPr>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smtClean="0"/>
              <a:t>单击此处编辑母版文本样式</a:t>
            </a:r>
            <a:endParaRPr lang="zh-CN" altLang="en-US" noProof="1"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图表占位符 2"/>
          <p:cNvSpPr>
            <a:spLocks noGrp="1"/>
          </p:cNvSpPr>
          <p:nvPr>
            <p:ph type="chart" idx="1"/>
          </p:nvPr>
        </p:nvSpPr>
        <p:spPr/>
        <p:txBody>
          <a:bodyPr/>
          <a:lstStyle/>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endParaRPr kumimoji="0" lang="zh-CN" altLang="en-US" sz="36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p:sp>
        <p:nvSpPr>
          <p:cNvPr id="1026" name="矩形 1025"/>
          <p:cNvSpPr>
            <a:spLocks noChangeArrowheads="1"/>
          </p:cNvSpPr>
          <p:nvPr/>
        </p:nvSpPr>
        <p:spPr bwMode="auto">
          <a:xfrm>
            <a:off x="0" y="0"/>
            <a:ext cx="9144000" cy="1465263"/>
          </a:xfrm>
          <a:prstGeom prst="rect">
            <a:avLst/>
          </a:prstGeom>
          <a:gradFill rotWithShape="1">
            <a:gsLst>
              <a:gs pos="0">
                <a:schemeClr val="tx1"/>
              </a:gs>
              <a:gs pos="50000">
                <a:srgbClr val="00002F"/>
              </a:gs>
              <a:gs pos="100000">
                <a:schemeClr val="tx1"/>
              </a:gs>
            </a:gsLst>
            <a:lin ang="5400000" scaled="1"/>
          </a:gradFill>
          <a:ln w="9525">
            <a:noFill/>
            <a:miter lim="800000"/>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27" name="椭圆 1026"/>
          <p:cNvSpPr>
            <a:spLocks noChangeArrowheads="1"/>
          </p:cNvSpPr>
          <p:nvPr/>
        </p:nvSpPr>
        <p:spPr bwMode="auto">
          <a:xfrm rot="-5400000">
            <a:off x="-1784350" y="4924425"/>
            <a:ext cx="3717925" cy="146050"/>
          </a:xfrm>
          <a:prstGeom prst="ellipse">
            <a:avLst/>
          </a:prstGeom>
          <a:gradFill rotWithShape="1">
            <a:gsLst>
              <a:gs pos="0">
                <a:schemeClr val="accent1"/>
              </a:gs>
              <a:gs pos="100000">
                <a:schemeClr val="bg1"/>
              </a:gs>
            </a:gsLst>
            <a:lin ang="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28" name="椭圆 1027"/>
          <p:cNvSpPr>
            <a:spLocks noChangeArrowheads="1"/>
          </p:cNvSpPr>
          <p:nvPr/>
        </p:nvSpPr>
        <p:spPr bwMode="auto">
          <a:xfrm rot="-5400000">
            <a:off x="-1785937" y="4297363"/>
            <a:ext cx="3721100" cy="146050"/>
          </a:xfrm>
          <a:prstGeom prst="ellipse">
            <a:avLst/>
          </a:prstGeom>
          <a:gradFill rotWithShape="1">
            <a:gsLst>
              <a:gs pos="0">
                <a:schemeClr val="accent1"/>
              </a:gs>
              <a:gs pos="100000">
                <a:schemeClr val="bg1"/>
              </a:gs>
            </a:gsLst>
            <a:lin ang="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29" name="椭圆 1028"/>
          <p:cNvSpPr>
            <a:spLocks noChangeArrowheads="1"/>
          </p:cNvSpPr>
          <p:nvPr/>
        </p:nvSpPr>
        <p:spPr bwMode="auto">
          <a:xfrm rot="-5400000">
            <a:off x="-1784350" y="3670300"/>
            <a:ext cx="3717925" cy="146050"/>
          </a:xfrm>
          <a:prstGeom prst="ellipse">
            <a:avLst/>
          </a:prstGeom>
          <a:gradFill rotWithShape="1">
            <a:gsLst>
              <a:gs pos="0">
                <a:schemeClr val="accent1"/>
              </a:gs>
              <a:gs pos="100000">
                <a:schemeClr val="bg1"/>
              </a:gs>
            </a:gsLst>
            <a:lin ang="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30" name="椭圆 1029"/>
          <p:cNvSpPr>
            <a:spLocks noChangeArrowheads="1"/>
          </p:cNvSpPr>
          <p:nvPr/>
        </p:nvSpPr>
        <p:spPr bwMode="auto">
          <a:xfrm rot="-5400000">
            <a:off x="-1784350" y="3041650"/>
            <a:ext cx="3717925" cy="146050"/>
          </a:xfrm>
          <a:prstGeom prst="ellipse">
            <a:avLst/>
          </a:prstGeom>
          <a:gradFill rotWithShape="1">
            <a:gsLst>
              <a:gs pos="0">
                <a:schemeClr val="accent1"/>
              </a:gs>
              <a:gs pos="100000">
                <a:schemeClr val="bg1"/>
              </a:gs>
            </a:gsLst>
            <a:lin ang="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31" name="椭圆 1030"/>
          <p:cNvSpPr>
            <a:spLocks noChangeArrowheads="1"/>
          </p:cNvSpPr>
          <p:nvPr/>
        </p:nvSpPr>
        <p:spPr bwMode="auto">
          <a:xfrm rot="-5400000">
            <a:off x="-1785144" y="1786731"/>
            <a:ext cx="3719513" cy="146050"/>
          </a:xfrm>
          <a:prstGeom prst="ellipse">
            <a:avLst/>
          </a:prstGeom>
          <a:gradFill rotWithShape="1">
            <a:gsLst>
              <a:gs pos="0">
                <a:schemeClr val="accent1"/>
              </a:gs>
              <a:gs pos="100000">
                <a:schemeClr val="bg1"/>
              </a:gs>
            </a:gsLst>
            <a:lin ang="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32" name="椭圆 1031"/>
          <p:cNvSpPr>
            <a:spLocks noChangeArrowheads="1"/>
          </p:cNvSpPr>
          <p:nvPr/>
        </p:nvSpPr>
        <p:spPr bwMode="auto">
          <a:xfrm rot="-5400000">
            <a:off x="-1785937" y="2414588"/>
            <a:ext cx="3721100" cy="146050"/>
          </a:xfrm>
          <a:prstGeom prst="ellipse">
            <a:avLst/>
          </a:prstGeom>
          <a:gradFill rotWithShape="1">
            <a:gsLst>
              <a:gs pos="0">
                <a:schemeClr val="accent1"/>
              </a:gs>
              <a:gs pos="100000">
                <a:schemeClr val="bg1"/>
              </a:gs>
            </a:gsLst>
            <a:lin ang="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33" name="任意多边形 1032"/>
          <p:cNvSpPr>
            <a:spLocks noChangeArrowheads="1"/>
          </p:cNvSpPr>
          <p:nvPr/>
        </p:nvSpPr>
        <p:spPr bwMode="auto">
          <a:xfrm rot="10800000">
            <a:off x="0" y="0"/>
            <a:ext cx="3502025" cy="6858000"/>
          </a:xfrm>
          <a:custGeom>
            <a:avLst/>
            <a:gdLst/>
            <a:ahLst/>
            <a:cxnLst>
              <a:cxn ang="0">
                <a:pos x="0" y="0"/>
              </a:cxn>
              <a:cxn ang="0">
                <a:pos x="21600" y="21600"/>
              </a:cxn>
              <a:cxn ang="0">
                <a:pos x="0" y="0"/>
              </a:cxn>
              <a:cxn ang="0">
                <a:pos x="21600" y="21600"/>
              </a:cxn>
              <a:cxn ang="0">
                <a:pos x="0" y="21600"/>
              </a:cxn>
            </a:cxnLst>
            <a:rect l="0" t="0" r="r" b="b"/>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2700">
            <a:solidFill>
              <a:srgbClr val="FFFFFF"/>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1034" name="任意多边形 1033"/>
          <p:cNvSpPr>
            <a:spLocks noChangeArrowheads="1"/>
          </p:cNvSpPr>
          <p:nvPr/>
        </p:nvSpPr>
        <p:spPr bwMode="auto">
          <a:xfrm>
            <a:off x="0" y="0"/>
            <a:ext cx="403225" cy="1466850"/>
          </a:xfrm>
          <a:custGeom>
            <a:avLst/>
            <a:gdLst/>
            <a:ahLst/>
            <a:cxnLst>
              <a:cxn ang="0">
                <a:pos x="0" y="0"/>
              </a:cxn>
              <a:cxn ang="0">
                <a:pos x="21600" y="21600"/>
              </a:cxn>
              <a:cxn ang="0">
                <a:pos x="0" y="0"/>
              </a:cxn>
              <a:cxn ang="0">
                <a:pos x="21600" y="21600"/>
              </a:cxn>
              <a:cxn ang="0">
                <a:pos x="0" y="21600"/>
              </a:cxn>
            </a:cxnLst>
            <a:rect l="0" t="0" r="r" b="b"/>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9050">
            <a:solidFill>
              <a:schemeClr val="accent2"/>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1035" name="任意多边形 1034"/>
          <p:cNvSpPr>
            <a:spLocks noChangeArrowheads="1"/>
          </p:cNvSpPr>
          <p:nvPr/>
        </p:nvSpPr>
        <p:spPr bwMode="auto">
          <a:xfrm flipV="1">
            <a:off x="0" y="0"/>
            <a:ext cx="384175" cy="1423988"/>
          </a:xfrm>
          <a:custGeom>
            <a:avLst/>
            <a:gdLst/>
            <a:ahLst/>
            <a:cxnLst>
              <a:cxn ang="0">
                <a:pos x="0" y="0"/>
              </a:cxn>
              <a:cxn ang="0">
                <a:pos x="21600" y="21600"/>
              </a:cxn>
              <a:cxn ang="0">
                <a:pos x="0" y="0"/>
              </a:cxn>
              <a:cxn ang="0">
                <a:pos x="21600" y="21600"/>
              </a:cxn>
              <a:cxn ang="0">
                <a:pos x="0" y="21600"/>
              </a:cxn>
            </a:cxnLst>
            <a:rect l="0" t="0" r="r" b="b"/>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28575">
            <a:solidFill>
              <a:schemeClr val="folHlink"/>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1036" name="直接连接符 1035"/>
          <p:cNvSpPr>
            <a:spLocks noChangeShapeType="1"/>
          </p:cNvSpPr>
          <p:nvPr/>
        </p:nvSpPr>
        <p:spPr bwMode="auto">
          <a:xfrm>
            <a:off x="0" y="11113"/>
            <a:ext cx="9144000" cy="0"/>
          </a:xfrm>
          <a:prstGeom prst="line">
            <a:avLst/>
          </a:prstGeom>
          <a:noFill/>
          <a:ln w="28575">
            <a:solidFill>
              <a:srgbClr val="FFFFFF"/>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grpSp>
        <p:nvGrpSpPr>
          <p:cNvPr id="3085" name="组合 1036"/>
          <p:cNvGrpSpPr/>
          <p:nvPr userDrawn="1"/>
        </p:nvGrpSpPr>
        <p:grpSpPr>
          <a:xfrm>
            <a:off x="0" y="1384300"/>
            <a:ext cx="9144000" cy="147638"/>
            <a:chOff x="0" y="0"/>
            <a:chExt cx="5760" cy="93"/>
          </a:xfrm>
        </p:grpSpPr>
        <p:sp>
          <p:nvSpPr>
            <p:cNvPr id="1038" name="椭圆 1037"/>
            <p:cNvSpPr>
              <a:spLocks noChangeArrowheads="1"/>
            </p:cNvSpPr>
            <p:nvPr/>
          </p:nvSpPr>
          <p:spPr bwMode="auto">
            <a:xfrm>
              <a:off x="0" y="0"/>
              <a:ext cx="2343" cy="92"/>
            </a:xfrm>
            <a:prstGeom prst="ellipse">
              <a:avLst/>
            </a:prstGeom>
            <a:gradFill rotWithShape="1">
              <a:gsLst>
                <a:gs pos="0">
                  <a:schemeClr val="accent1"/>
                </a:gs>
                <a:gs pos="100000">
                  <a:schemeClr val="bg1"/>
                </a:gs>
              </a:gsLst>
              <a:lin ang="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39" name="椭圆 1038"/>
            <p:cNvSpPr>
              <a:spLocks noChangeArrowheads="1"/>
            </p:cNvSpPr>
            <p:nvPr/>
          </p:nvSpPr>
          <p:spPr bwMode="auto">
            <a:xfrm>
              <a:off x="855" y="0"/>
              <a:ext cx="2343" cy="92"/>
            </a:xfrm>
            <a:prstGeom prst="ellipse">
              <a:avLst/>
            </a:prstGeom>
            <a:gradFill rotWithShape="1">
              <a:gsLst>
                <a:gs pos="0">
                  <a:schemeClr val="accent1"/>
                </a:gs>
                <a:gs pos="100000">
                  <a:schemeClr val="bg1"/>
                </a:gs>
              </a:gsLst>
              <a:lin ang="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40" name="椭圆 1039"/>
            <p:cNvSpPr>
              <a:spLocks noChangeArrowheads="1"/>
            </p:cNvSpPr>
            <p:nvPr/>
          </p:nvSpPr>
          <p:spPr bwMode="auto">
            <a:xfrm>
              <a:off x="1709" y="0"/>
              <a:ext cx="2343" cy="92"/>
            </a:xfrm>
            <a:prstGeom prst="ellipse">
              <a:avLst/>
            </a:prstGeom>
            <a:gradFill rotWithShape="1">
              <a:gsLst>
                <a:gs pos="0">
                  <a:schemeClr val="accent1"/>
                </a:gs>
                <a:gs pos="100000">
                  <a:schemeClr val="bg1"/>
                </a:gs>
              </a:gsLst>
              <a:lin ang="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41" name="椭圆 1040"/>
            <p:cNvSpPr>
              <a:spLocks noChangeArrowheads="1"/>
            </p:cNvSpPr>
            <p:nvPr/>
          </p:nvSpPr>
          <p:spPr bwMode="auto">
            <a:xfrm>
              <a:off x="2563" y="0"/>
              <a:ext cx="2343" cy="92"/>
            </a:xfrm>
            <a:prstGeom prst="ellipse">
              <a:avLst/>
            </a:prstGeom>
            <a:gradFill rotWithShape="1">
              <a:gsLst>
                <a:gs pos="0">
                  <a:schemeClr val="accent1"/>
                </a:gs>
                <a:gs pos="100000">
                  <a:schemeClr val="bg1"/>
                </a:gs>
              </a:gsLst>
              <a:lin ang="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42" name="椭圆 1041"/>
            <p:cNvSpPr>
              <a:spLocks noChangeArrowheads="1"/>
            </p:cNvSpPr>
            <p:nvPr/>
          </p:nvSpPr>
          <p:spPr bwMode="auto">
            <a:xfrm>
              <a:off x="3188" y="1"/>
              <a:ext cx="2343" cy="92"/>
            </a:xfrm>
            <a:prstGeom prst="ellipse">
              <a:avLst/>
            </a:prstGeom>
            <a:gradFill rotWithShape="1">
              <a:gsLst>
                <a:gs pos="0">
                  <a:schemeClr val="accent1"/>
                </a:gs>
                <a:gs pos="100000">
                  <a:schemeClr val="bg1"/>
                </a:gs>
              </a:gsLst>
              <a:lin ang="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43" name="椭圆 1042"/>
            <p:cNvSpPr>
              <a:spLocks noChangeArrowheads="1"/>
            </p:cNvSpPr>
            <p:nvPr/>
          </p:nvSpPr>
          <p:spPr bwMode="auto">
            <a:xfrm>
              <a:off x="3417" y="1"/>
              <a:ext cx="2343" cy="92"/>
            </a:xfrm>
            <a:prstGeom prst="ellipse">
              <a:avLst/>
            </a:prstGeom>
            <a:gradFill rotWithShape="1">
              <a:gsLst>
                <a:gs pos="0">
                  <a:schemeClr val="accent1"/>
                </a:gs>
                <a:gs pos="100000">
                  <a:schemeClr val="bg1"/>
                </a:gs>
              </a:gsLst>
              <a:lin ang="0" scaled="1"/>
            </a:gra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044" name="直接连接符 1043"/>
            <p:cNvSpPr>
              <a:spLocks noChangeShapeType="1"/>
            </p:cNvSpPr>
            <p:nvPr/>
          </p:nvSpPr>
          <p:spPr bwMode="auto">
            <a:xfrm>
              <a:off x="0" y="45"/>
              <a:ext cx="5629" cy="0"/>
            </a:xfrm>
            <a:prstGeom prst="line">
              <a:avLst/>
            </a:prstGeom>
            <a:noFill/>
            <a:ln w="19050">
              <a:solidFill>
                <a:schemeClr val="folHlink"/>
              </a:solid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mn-ea"/>
                <a:cs typeface="+mn-cs"/>
              </a:endParaRPr>
            </a:p>
          </p:txBody>
        </p:sp>
        <p:sp>
          <p:nvSpPr>
            <p:cNvPr id="1045" name="椭圆 1044"/>
            <p:cNvSpPr>
              <a:spLocks noChangeArrowheads="1"/>
            </p:cNvSpPr>
            <p:nvPr/>
          </p:nvSpPr>
          <p:spPr bwMode="auto">
            <a:xfrm>
              <a:off x="0" y="2"/>
              <a:ext cx="66" cy="66"/>
            </a:xfrm>
            <a:prstGeom prst="ellipse">
              <a:avLst/>
            </a:prstGeom>
            <a:solidFill>
              <a:srgbClr val="E8004D"/>
            </a:solidFill>
            <a:ln w="9525">
              <a:noFill/>
              <a:round/>
            </a:ln>
          </p:spPr>
          <p:txBody>
            <a:body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1046" name="矩形 1045"/>
          <p:cNvSpPr/>
          <p:nvPr/>
        </p:nvSpPr>
        <p:spPr>
          <a:xfrm>
            <a:off x="762000" y="219075"/>
            <a:ext cx="8229600" cy="914400"/>
          </a:xfrm>
          <a:prstGeom prst="rect">
            <a:avLst/>
          </a:prstGeom>
          <a:noFill/>
          <a:ln w="9525">
            <a:noFill/>
          </a:ln>
        </p:spPr>
        <p:txBody>
          <a:bodyPr anchor="ctr"/>
          <a:p>
            <a:pPr lvl="0" algn="ctr" eaLnBrk="1" hangingPunct="1">
              <a:buClr>
                <a:srgbClr val="000000"/>
              </a:buClr>
              <a:buNone/>
            </a:pPr>
            <a:endParaRPr lang="en-US" altLang="en-US" sz="3800" dirty="0">
              <a:effectLst>
                <a:outerShdw blurRad="38100" dist="38100" dir="2700000">
                  <a:srgbClr val="C0C0C0"/>
                </a:outerShdw>
              </a:effectLst>
              <a:latin typeface="Arial" panose="020B0604020202020204" pitchFamily="34" charset="0"/>
            </a:endParaRPr>
          </a:p>
        </p:txBody>
      </p:sp>
      <p:sp>
        <p:nvSpPr>
          <p:cNvPr id="1047" name="矩形 1046"/>
          <p:cNvSpPr/>
          <p:nvPr/>
        </p:nvSpPr>
        <p:spPr>
          <a:xfrm>
            <a:off x="457200" y="1600200"/>
            <a:ext cx="8229600" cy="4525963"/>
          </a:xfrm>
          <a:prstGeom prst="rect">
            <a:avLst/>
          </a:prstGeom>
          <a:noFill/>
          <a:ln w="9525">
            <a:noFill/>
          </a:ln>
        </p:spPr>
        <p:txBody>
          <a:bodyPr/>
          <a:p>
            <a:pPr marL="228600" lvl="0" indent="-228600" eaLnBrk="1" hangingPunct="1">
              <a:spcBef>
                <a:spcPct val="20000"/>
              </a:spcBef>
              <a:buClr>
                <a:srgbClr val="E8004D"/>
              </a:buClr>
              <a:buFont typeface="Wingdings" panose="05000000000000000000" pitchFamily="2" charset="2"/>
              <a:buChar char="ù"/>
            </a:pPr>
            <a:endParaRPr lang="en-US" altLang="en-US" sz="3600" dirty="0">
              <a:effectLst>
                <a:outerShdw blurRad="38100" dist="38100" dir="2700000">
                  <a:srgbClr val="C0C0C0"/>
                </a:outerShdw>
              </a:effectLst>
              <a:latin typeface="Arial" panose="020B0604020202020204" pitchFamily="34" charset="0"/>
            </a:endParaRPr>
          </a:p>
        </p:txBody>
      </p:sp>
      <p:sp>
        <p:nvSpPr>
          <p:cNvPr id="1048" name="文本占位符 1047"/>
          <p:cNvSpPr>
            <a:spLocks noGrp="1"/>
          </p:cNvSpPr>
          <p:nvPr>
            <p:ph type="body" idx="1"/>
          </p:nvPr>
        </p:nvSpPr>
        <p:spPr>
          <a:xfrm>
            <a:off x="457200" y="1600200"/>
            <a:ext cx="8229600" cy="4525963"/>
          </a:xfrm>
          <a:prstGeom prst="rect">
            <a:avLst/>
          </a:prstGeom>
          <a:noFill/>
          <a:ln w="9525">
            <a:noFill/>
          </a:ln>
        </p:spPr>
        <p:txBody>
          <a:bodyPr/>
          <a:lstStyle/>
          <a:p>
            <a:pPr lvl="0"/>
            <a:r>
              <a:rPr lang="en-US" altLang="zh-CN" noProof="1"/>
              <a:t>Click to edit Master text styles</a:t>
            </a:r>
            <a:endParaRPr lang="en-US" altLang="zh-CN" noProof="1"/>
          </a:p>
          <a:p>
            <a:pPr lvl="1"/>
            <a:r>
              <a:rPr lang="en-US" altLang="zh-CN" noProof="1"/>
              <a:t>Second level</a:t>
            </a:r>
            <a:endParaRPr lang="en-US" altLang="zh-CN" noProof="1"/>
          </a:p>
          <a:p>
            <a:pPr lvl="2"/>
            <a:r>
              <a:rPr lang="en-US" altLang="zh-CN" noProof="1"/>
              <a:t>Third level</a:t>
            </a:r>
            <a:endParaRPr lang="en-US" altLang="zh-CN" noProof="1"/>
          </a:p>
          <a:p>
            <a:pPr lvl="3"/>
            <a:r>
              <a:rPr lang="en-US" altLang="zh-CN" noProof="1"/>
              <a:t>Fourth level</a:t>
            </a:r>
            <a:endParaRPr lang="en-US" altLang="zh-CN" noProof="1"/>
          </a:p>
          <a:p>
            <a:pPr lvl="4"/>
            <a:r>
              <a:rPr lang="en-US" altLang="zh-CN" noProof="1"/>
              <a:t>Fifth level</a:t>
            </a:r>
            <a:endParaRPr lang="en-US" altLang="zh-CN" noProof="1"/>
          </a:p>
        </p:txBody>
      </p:sp>
      <p:sp>
        <p:nvSpPr>
          <p:cNvPr id="1049" name="标题 1048"/>
          <p:cNvSpPr>
            <a:spLocks noGrp="1"/>
          </p:cNvSpPr>
          <p:nvPr>
            <p:ph type="title"/>
          </p:nvPr>
        </p:nvSpPr>
        <p:spPr>
          <a:xfrm>
            <a:off x="457200" y="274638"/>
            <a:ext cx="8229600" cy="1143000"/>
          </a:xfrm>
          <a:prstGeom prst="rect">
            <a:avLst/>
          </a:prstGeom>
          <a:noFill/>
          <a:ln w="9525">
            <a:noFill/>
          </a:ln>
        </p:spPr>
        <p:txBody>
          <a:bodyPr anchor="ctr"/>
          <a:lstStyle/>
          <a:p>
            <a:pPr lvl="0"/>
            <a:r>
              <a:rPr lang="en-US" altLang="zh-CN" noProof="1"/>
              <a:t>Click to edit Master title style</a:t>
            </a:r>
            <a:endParaRPr lang="en-US" altLang="zh-CN" noProof="1"/>
          </a:p>
        </p:txBody>
      </p:sp>
      <p:sp>
        <p:nvSpPr>
          <p:cNvPr id="1050" name="日期占位符 1049"/>
          <p:cNvSpPr>
            <a:spLocks noGrp="1"/>
          </p:cNvSpPr>
          <p:nvPr>
            <p:ph type="dt" sz="half" idx="2"/>
          </p:nvPr>
        </p:nvSpPr>
        <p:spPr>
          <a:xfrm>
            <a:off x="457200" y="6245225"/>
            <a:ext cx="2133600" cy="476250"/>
          </a:xfrm>
          <a:prstGeom prst="rect">
            <a:avLst/>
          </a:prstGeom>
          <a:noFill/>
          <a:ln w="9525">
            <a:noFill/>
          </a:ln>
        </p:spPr>
        <p:txBody>
          <a:bodyPr/>
          <a:lstStyle>
            <a:lvl1pPr>
              <a:defRPr sz="1400" b="0" noProof="1" dirty="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dissolve/>
  </p:transition>
  <p:hf sldNum="0" hdr="0" ftr="0" dt="0"/>
  <p:txStyles>
    <p:titleStyle>
      <a:lvl1pPr algn="ctr" rtl="0" fontAlgn="base">
        <a:spcBef>
          <a:spcPct val="0"/>
        </a:spcBef>
        <a:spcAft>
          <a:spcPct val="0"/>
        </a:spcAft>
        <a:defRPr sz="3800" b="1" kern="1200">
          <a:solidFill>
            <a:srgbClr val="FFFFFF"/>
          </a:solidFill>
          <a:effectLst>
            <a:outerShdw blurRad="38100" dist="38100" dir="2700000">
              <a:srgbClr val="C0C0C0"/>
            </a:outerShdw>
          </a:effectLst>
          <a:latin typeface="+mj-lt"/>
          <a:ea typeface="+mj-ea"/>
          <a:cs typeface="+mj-cs"/>
        </a:defRPr>
      </a:lvl1pPr>
      <a:lvl2pPr algn="ctr" rtl="0" fontAlgn="base">
        <a:spcBef>
          <a:spcPct val="0"/>
        </a:spcBef>
        <a:spcAft>
          <a:spcPct val="0"/>
        </a:spcAft>
        <a:defRPr sz="3800" b="1">
          <a:solidFill>
            <a:srgbClr val="FFFFFF"/>
          </a:solidFill>
          <a:latin typeface="Arial" panose="020B0604020202020204" pitchFamily="34" charset="0"/>
        </a:defRPr>
      </a:lvl2pPr>
      <a:lvl3pPr algn="ctr" rtl="0" fontAlgn="base">
        <a:spcBef>
          <a:spcPct val="0"/>
        </a:spcBef>
        <a:spcAft>
          <a:spcPct val="0"/>
        </a:spcAft>
        <a:defRPr sz="3800" b="1">
          <a:solidFill>
            <a:srgbClr val="FFFFFF"/>
          </a:solidFill>
          <a:latin typeface="Arial" panose="020B0604020202020204" pitchFamily="34" charset="0"/>
        </a:defRPr>
      </a:lvl3pPr>
      <a:lvl4pPr algn="ctr" rtl="0" fontAlgn="base">
        <a:spcBef>
          <a:spcPct val="0"/>
        </a:spcBef>
        <a:spcAft>
          <a:spcPct val="0"/>
        </a:spcAft>
        <a:defRPr sz="3800" b="1">
          <a:solidFill>
            <a:srgbClr val="FFFFFF"/>
          </a:solidFill>
          <a:latin typeface="Arial" panose="020B0604020202020204" pitchFamily="34" charset="0"/>
        </a:defRPr>
      </a:lvl4pPr>
      <a:lvl5pPr algn="ctr" rtl="0" fontAlgn="base">
        <a:spcBef>
          <a:spcPct val="0"/>
        </a:spcBef>
        <a:spcAft>
          <a:spcPct val="0"/>
        </a:spcAft>
        <a:defRPr sz="3800" b="1">
          <a:solidFill>
            <a:srgbClr val="FFFFFF"/>
          </a:solidFill>
          <a:latin typeface="Arial" panose="020B0604020202020204" pitchFamily="34" charset="0"/>
        </a:defRPr>
      </a:lvl5pPr>
      <a:lvl6pPr marL="457200" algn="ctr" rtl="0" fontAlgn="base">
        <a:spcBef>
          <a:spcPct val="0"/>
        </a:spcBef>
        <a:spcAft>
          <a:spcPct val="0"/>
        </a:spcAft>
        <a:defRPr sz="3800" b="1">
          <a:solidFill>
            <a:srgbClr val="FFFFFF"/>
          </a:solidFill>
          <a:latin typeface="Arial" panose="020B0604020202020204" pitchFamily="34" charset="0"/>
        </a:defRPr>
      </a:lvl6pPr>
      <a:lvl7pPr marL="914400" algn="ctr" rtl="0" fontAlgn="base">
        <a:spcBef>
          <a:spcPct val="0"/>
        </a:spcBef>
        <a:spcAft>
          <a:spcPct val="0"/>
        </a:spcAft>
        <a:defRPr sz="3800" b="1">
          <a:solidFill>
            <a:srgbClr val="FFFFFF"/>
          </a:solidFill>
          <a:latin typeface="Arial" panose="020B0604020202020204" pitchFamily="34" charset="0"/>
        </a:defRPr>
      </a:lvl7pPr>
      <a:lvl8pPr marL="1371600" algn="ctr" rtl="0" fontAlgn="base">
        <a:spcBef>
          <a:spcPct val="0"/>
        </a:spcBef>
        <a:spcAft>
          <a:spcPct val="0"/>
        </a:spcAft>
        <a:defRPr sz="3800" b="1">
          <a:solidFill>
            <a:srgbClr val="FFFFFF"/>
          </a:solidFill>
          <a:latin typeface="Arial" panose="020B0604020202020204" pitchFamily="34" charset="0"/>
        </a:defRPr>
      </a:lvl8pPr>
      <a:lvl9pPr marL="1828800" algn="ctr" rtl="0" fontAlgn="base">
        <a:spcBef>
          <a:spcPct val="0"/>
        </a:spcBef>
        <a:spcAft>
          <a:spcPct val="0"/>
        </a:spcAft>
        <a:defRPr sz="3800" b="1">
          <a:solidFill>
            <a:srgbClr val="FFFFFF"/>
          </a:solidFill>
          <a:latin typeface="Arial" panose="020B0604020202020204" pitchFamily="34" charset="0"/>
        </a:defRPr>
      </a:lvl9pPr>
    </p:titleStyle>
    <p:bodyStyle>
      <a:lvl1pPr marL="228600" indent="-228600" algn="l" rtl="0" fontAlgn="base">
        <a:spcBef>
          <a:spcPct val="20000"/>
        </a:spcBef>
        <a:spcAft>
          <a:spcPct val="0"/>
        </a:spcAft>
        <a:buClr>
          <a:srgbClr val="E8004D"/>
        </a:buClr>
        <a:buFont typeface="Wingdings" panose="05000000000000000000" pitchFamily="2" charset="2"/>
        <a:buChar char="ù"/>
        <a:defRPr sz="3600" b="1" kern="1200">
          <a:solidFill>
            <a:srgbClr val="FFFFFF"/>
          </a:solidFill>
          <a:effectLst>
            <a:outerShdw blurRad="38100" dist="38100" dir="2700000">
              <a:srgbClr val="C0C0C0"/>
            </a:outerShdw>
          </a:effectLst>
          <a:latin typeface="+mn-lt"/>
          <a:ea typeface="+mn-ea"/>
          <a:cs typeface="+mn-cs"/>
        </a:defRPr>
      </a:lvl1pPr>
      <a:lvl2pPr marL="571500" lvl="1" indent="-228600" algn="l" rtl="0" fontAlgn="base">
        <a:spcBef>
          <a:spcPct val="20000"/>
        </a:spcBef>
        <a:spcAft>
          <a:spcPct val="0"/>
        </a:spcAft>
        <a:buClr>
          <a:schemeClr val="tx2"/>
        </a:buClr>
        <a:buFont typeface="Wingdings" panose="05000000000000000000" pitchFamily="2" charset="2"/>
        <a:buChar char="ù"/>
        <a:defRPr sz="2800" b="1" kern="1200">
          <a:solidFill>
            <a:srgbClr val="FFFFFF"/>
          </a:solidFill>
          <a:effectLst>
            <a:outerShdw blurRad="38100" dist="38100" dir="2700000">
              <a:srgbClr val="C0C0C0"/>
            </a:outerShdw>
          </a:effectLst>
          <a:latin typeface="+mn-lt"/>
          <a:ea typeface="+mn-ea"/>
          <a:cs typeface="+mn-cs"/>
        </a:defRPr>
      </a:lvl2pPr>
      <a:lvl3pPr marL="914400" lvl="2" indent="-228600" algn="l" rtl="0" fontAlgn="base">
        <a:spcBef>
          <a:spcPct val="20000"/>
        </a:spcBef>
        <a:spcAft>
          <a:spcPct val="0"/>
        </a:spcAft>
        <a:buClr>
          <a:schemeClr val="hlink"/>
        </a:buClr>
        <a:buFont typeface="Wingdings" panose="05000000000000000000" pitchFamily="2" charset="2"/>
        <a:buChar char="ù"/>
        <a:defRPr sz="2400" b="1" kern="1200">
          <a:solidFill>
            <a:srgbClr val="FFFFFF"/>
          </a:solidFill>
          <a:effectLst>
            <a:outerShdw blurRad="38100" dist="38100" dir="2700000">
              <a:srgbClr val="C0C0C0"/>
            </a:outerShdw>
          </a:effectLst>
          <a:latin typeface="+mn-lt"/>
          <a:ea typeface="+mn-ea"/>
          <a:cs typeface="+mn-cs"/>
        </a:defRPr>
      </a:lvl3pPr>
      <a:lvl4pPr marL="1257300" lvl="3" indent="-228600" algn="l" rtl="0" fontAlgn="base">
        <a:spcBef>
          <a:spcPct val="20000"/>
        </a:spcBef>
        <a:spcAft>
          <a:spcPct val="0"/>
        </a:spcAft>
        <a:buClr>
          <a:schemeClr val="folHlink"/>
        </a:buClr>
        <a:buFont typeface="Wingdings" panose="05000000000000000000" pitchFamily="2" charset="2"/>
        <a:buChar char="ù"/>
        <a:defRPr sz="2000" kern="1200">
          <a:solidFill>
            <a:srgbClr val="FFFFFF"/>
          </a:solidFill>
          <a:latin typeface="+mn-lt"/>
          <a:ea typeface="+mn-ea"/>
          <a:cs typeface="+mn-cs"/>
        </a:defRPr>
      </a:lvl4pPr>
      <a:lvl5pPr marL="1600200" lvl="4" indent="-228600" algn="l" rtl="0" fontAlgn="base">
        <a:spcBef>
          <a:spcPct val="20000"/>
        </a:spcBef>
        <a:spcAft>
          <a:spcPct val="0"/>
        </a:spcAft>
        <a:buClr>
          <a:schemeClr val="accent1"/>
        </a:buClr>
        <a:buFont typeface="Wingdings" panose="05000000000000000000" pitchFamily="2" charset="2"/>
        <a:buChar char="ù"/>
        <a:defRPr sz="2000" kern="1200">
          <a:solidFill>
            <a:srgbClr val="FFFFFF"/>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3200" b="1" i="0" u="none" kern="1200" baseline="0">
          <a:solidFill>
            <a:srgbClr val="FFFFFF"/>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3200" b="1" i="0" u="none" kern="1200" baseline="0">
          <a:solidFill>
            <a:srgbClr val="FFFFFF"/>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3200" b="1" i="0" u="none" kern="1200" baseline="0">
          <a:solidFill>
            <a:srgbClr val="FFFFFF"/>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3200" b="1" i="0" u="none" kern="1200" baseline="0">
          <a:solidFill>
            <a:srgbClr val="FFFFFF"/>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3200" b="1" i="0" u="none" kern="1200" baseline="0">
          <a:solidFill>
            <a:srgbClr val="FFFFFF"/>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3200" b="1" i="0" u="none" kern="1200" baseline="0">
          <a:solidFill>
            <a:srgbClr val="FFFFFF"/>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3200" b="1" i="0" u="none" kern="1200" baseline="0">
          <a:solidFill>
            <a:srgbClr val="FFFFFF"/>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3200" b="1" i="0" u="none" kern="1200" baseline="0">
          <a:solidFill>
            <a:srgbClr val="FFFFFF"/>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3.wmf"/><Relationship Id="rId1"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4.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wmf"/></Relationships>
</file>

<file path=ppt/slides/_rels/slide32.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2.xml"/><Relationship Id="rId4" Type="http://schemas.openxmlformats.org/officeDocument/2006/relationships/image" Target="../media/image10.wmf"/><Relationship Id="rId3" Type="http://schemas.openxmlformats.org/officeDocument/2006/relationships/oleObject" Target="../embeddings/oleObject3.bin"/><Relationship Id="rId2" Type="http://schemas.openxmlformats.org/officeDocument/2006/relationships/image" Target="../media/image9.wmf"/><Relationship Id="rId1"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hyperlink" Target="http://www.ny.frb.org/" TargetMode="External"/><Relationship Id="rId5" Type="http://schemas.openxmlformats.org/officeDocument/2006/relationships/hyperlink" Target="http://www.frbatlanta.org/" TargetMode="External"/><Relationship Id="rId4" Type="http://schemas.openxmlformats.org/officeDocument/2006/relationships/hyperlink" Target="http://www.encyclopedia.com/" TargetMode="External"/><Relationship Id="rId3" Type="http://schemas.openxmlformats.org/officeDocument/2006/relationships/hyperlink" Target="http://encarta.msn.com/" TargetMode="External"/><Relationship Id="rId2" Type="http://schemas.openxmlformats.org/officeDocument/2006/relationships/hyperlink" Target="http://www.bondsonline.com/" TargetMode="External"/><Relationship Id="rId1" Type="http://schemas.openxmlformats.org/officeDocument/2006/relationships/hyperlink" Target="http://www.answers.com/topic/disintermediation" TargetMode="External"/></Relationships>
</file>

<file path=ppt/slides/_rels/slide5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hyperlink" Target="http://ideas.repec.org/" TargetMode="External"/><Relationship Id="rId4" Type="http://schemas.openxmlformats.org/officeDocument/2006/relationships/hyperlink" Target="http://www.nyse.com/" TargetMode="External"/><Relationship Id="rId3" Type="http://schemas.openxmlformats.org/officeDocument/2006/relationships/hyperlink" Target="http://www.money.cnn.com/" TargetMode="External"/><Relationship Id="rId2" Type="http://schemas.openxmlformats.org/officeDocument/2006/relationships/hyperlink" Target="http://www.moodys.com/" TargetMode="External"/><Relationship Id="rId1" Type="http://schemas.openxmlformats.org/officeDocument/2006/relationships/hyperlink" Target="http://research.stlouisfed.org/fred2" TargetMode="External"/></Relationships>
</file>

<file path=ppt/slides/_rels/slide5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hyperlink" Target="http://en.wikipedia.org/" TargetMode="External"/><Relationship Id="rId4" Type="http://schemas.openxmlformats.org/officeDocument/2006/relationships/hyperlink" Target="http://www.stats.bls.gov/" TargetMode="External"/><Relationship Id="rId3" Type="http://schemas.openxmlformats.org/officeDocument/2006/relationships/hyperlink" Target="http://www.bea.gov/" TargetMode="External"/><Relationship Id="rId2" Type="http://schemas.openxmlformats.org/officeDocument/2006/relationships/hyperlink" Target="http://www.investinginbonds.com/" TargetMode="External"/><Relationship Id="rId1" Type="http://schemas.openxmlformats.org/officeDocument/2006/relationships/hyperlink" Target="http://www.standardandpoor.com/"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8" name="图片 3073" descr="try5"/>
          <p:cNvPicPr>
            <a:picLocks noChangeAspect="1"/>
          </p:cNvPicPr>
          <p:nvPr/>
        </p:nvPicPr>
        <p:blipFill>
          <a:blip r:embed="rId1"/>
          <a:stretch>
            <a:fillRect/>
          </a:stretch>
        </p:blipFill>
        <p:spPr>
          <a:xfrm>
            <a:off x="0" y="-9525"/>
            <a:ext cx="9144000" cy="6881813"/>
          </a:xfrm>
          <a:prstGeom prst="rect">
            <a:avLst/>
          </a:prstGeom>
          <a:noFill/>
          <a:ln w="9525">
            <a:noFill/>
          </a:ln>
        </p:spPr>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标题 4097"/>
          <p:cNvSpPr>
            <a:spLocks noGrp="1"/>
          </p:cNvSpPr>
          <p:nvPr>
            <p:ph type="ctrTitle"/>
          </p:nvPr>
        </p:nvSpPr>
        <p:spPr>
          <a:xfrm>
            <a:off x="685800" y="2130425"/>
            <a:ext cx="7772400" cy="1470025"/>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第2章</a:t>
            </a:r>
            <a:endParaRPr kumimoji="0" lang="zh-CN" altLang="en-US" sz="3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4099" name="副标题 4098"/>
          <p:cNvSpPr>
            <a:spLocks noGrp="1"/>
          </p:cNvSpPr>
          <p:nvPr>
            <p:ph type="subTitle" idx="1"/>
          </p:nvPr>
        </p:nvSpPr>
        <p:spPr>
          <a:xfrm>
            <a:off x="723900" y="3886200"/>
            <a:ext cx="8216900" cy="1752600"/>
          </a:xfrm>
        </p:spPr>
        <p:txBody>
          <a:bodyPr/>
          <a:lstStyle/>
          <a:p>
            <a:pPr marL="0" marR="0" lvl="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defRPr/>
            </a:pPr>
            <a:r>
              <a:rPr kumimoji="0" lang="zh-CN" altLang="en-US" sz="36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金融资产、货币、金融交易和金融机构</a:t>
            </a:r>
            <a:endParaRPr kumimoji="0" lang="zh-CN" altLang="en-US" sz="36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9">
                                            <p:txEl>
                                              <p:charRg st="0" end="18"/>
                                            </p:txEl>
                                          </p:spTgt>
                                        </p:tgtEl>
                                        <p:attrNameLst>
                                          <p:attrName>style.visibility</p:attrName>
                                        </p:attrNameLst>
                                      </p:cBhvr>
                                      <p:to>
                                        <p:strVal val="visible"/>
                                      </p:to>
                                    </p:set>
                                    <p:animEffect transition="in" filter="dissolve">
                                      <p:cBhvr>
                                        <p:cTn id="7" dur="500"/>
                                        <p:tgtEl>
                                          <p:spTgt spid="4099">
                                            <p:txEl>
                                              <p:charRg st="0"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5121"/>
          <p:cNvSpPr>
            <a:spLocks noGrp="1"/>
          </p:cNvSpPr>
          <p:nvPr>
            <p:ph type="title"/>
          </p:nvPr>
        </p:nvSpPr>
        <p:spPr>
          <a:xfrm>
            <a:off x="457200" y="3810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sym typeface="Wingdings" panose="05000000000000000000" pitchFamily="2" charset="2"/>
              </a:rPr>
              <a:t> </a:t>
            </a:r>
            <a:r>
              <a:rPr kumimoji="0" lang="zh-CN" altLang="en-US" sz="3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学习目标 </a:t>
            </a:r>
            <a:r>
              <a:rPr kumimoji="0" lang="zh-CN" altLang="en-US" sz="3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sym typeface="Wingdings" panose="05000000000000000000" pitchFamily="2" charset="2"/>
              </a:rPr>
              <a:t></a:t>
            </a:r>
            <a:endParaRPr kumimoji="0" lang="zh-CN" altLang="en-US" sz="3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sym typeface="Wingdings" panose="05000000000000000000" pitchFamily="2" charset="2"/>
            </a:endParaRPr>
          </a:p>
        </p:txBody>
      </p:sp>
      <p:sp>
        <p:nvSpPr>
          <p:cNvPr id="5123" name="文本占位符 5122"/>
          <p:cNvSpPr>
            <a:spLocks noGrp="1"/>
          </p:cNvSpPr>
          <p:nvPr>
            <p:ph idx="1"/>
          </p:nvPr>
        </p:nvSpPr>
        <p:spPr>
          <a:xfrm>
            <a:off x="457200" y="1625600"/>
            <a:ext cx="8289925" cy="4959350"/>
          </a:xfrm>
        </p:spPr>
        <p:txBody>
          <a:bodyPr/>
          <a:lstStyle/>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学习在全球货币和资本市场体系中，资金在借款者与放款者之间流动的重要渠道。</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理解金融资产的性质和特征，以及在金融体系中它们是如何被创造出来、又如何被消灭。</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了解货币在金融体系中的决定性作用，以及货币与通货膨胀之间的关系。</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考察金融中介在贷出和借入资金，创造和消灭金融资产过程中所发挥的重要作用。</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6148" name="文本框 5123"/>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3">
                                            <p:txEl>
                                              <p:charRg st="0" end="37"/>
                                            </p:txEl>
                                          </p:spTgt>
                                        </p:tgtEl>
                                        <p:attrNameLst>
                                          <p:attrName>style.visibility</p:attrName>
                                        </p:attrNameLst>
                                      </p:cBhvr>
                                      <p:to>
                                        <p:strVal val="visible"/>
                                      </p:to>
                                    </p:set>
                                    <p:animEffect transition="in" filter="dissolve">
                                      <p:cBhvr>
                                        <p:cTn id="7" dur="500"/>
                                        <p:tgtEl>
                                          <p:spTgt spid="5123">
                                            <p:txEl>
                                              <p:charRg st="0" end="3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标题 6145"/>
          <p:cNvSpPr>
            <a:spLocks noGrp="1"/>
          </p:cNvSpPr>
          <p:nvPr>
            <p:ph type="title"/>
          </p:nvPr>
        </p:nvSpPr>
        <p:spPr>
          <a:xfrm>
            <a:off x="457200" y="4572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金融资产的作用</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6147" name="文本占位符 6146"/>
          <p:cNvSpPr>
            <a:spLocks noGrp="1"/>
          </p:cNvSpPr>
          <p:nvPr>
            <p:ph idx="1"/>
          </p:nvPr>
        </p:nvSpPr>
        <p:spPr>
          <a:xfrm>
            <a:off x="457200" y="1778000"/>
            <a:ext cx="8229600" cy="4492625"/>
          </a:xfrm>
        </p:spPr>
        <p:txBody>
          <a:bodyPr/>
          <a:lstStyle/>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体系：金融资源</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的一种分配机制</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，这种机制发挥作用的</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方式</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是金融资产</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（金融要求权）</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的</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交易。</a:t>
            </a:r>
            <a:endParaRPr kumimoji="0" lang="en-US" altLang="zh-CN"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具体而言：</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金融资产的交易</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1143000" marR="0" lvl="2" indent="-228600" algn="l" defTabSz="914400" rtl="0" eaLnBrk="1" fontAlgn="base" latinLnBrk="0" hangingPunct="1">
              <a:lnSpc>
                <a:spcPct val="90000"/>
              </a:lnSpc>
              <a:spcBef>
                <a:spcPct val="20000"/>
              </a:spcBef>
              <a:spcAft>
                <a:spcPct val="0"/>
              </a:spcAft>
              <a:buClr>
                <a:schemeClr val="hlink"/>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即货币与其他金融要求权的交易，包括股票、债券、其他有价证券等；</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提供了储蓄转化为投资的渠道；</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促进了经济增长、新业务开发、创造就业机会。</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7172" name="文本框 6147"/>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47">
                                            <p:txEl>
                                              <p:charRg st="0" end="44"/>
                                            </p:txEl>
                                          </p:spTgt>
                                        </p:tgtEl>
                                        <p:attrNameLst>
                                          <p:attrName>style.visibility</p:attrName>
                                        </p:attrNameLst>
                                      </p:cBhvr>
                                      <p:to>
                                        <p:strVal val="visible"/>
                                      </p:to>
                                    </p:set>
                                    <p:animEffect transition="in" filter="dissolve">
                                      <p:cBhvr>
                                        <p:cTn id="7" dur="500"/>
                                        <p:tgtEl>
                                          <p:spTgt spid="6147">
                                            <p:txEl>
                                              <p:charRg st="0" end="44"/>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47">
                                            <p:txEl>
                                              <p:charRg st="45" end="51"/>
                                            </p:txEl>
                                          </p:spTgt>
                                        </p:tgtEl>
                                        <p:attrNameLst>
                                          <p:attrName>style.visibility</p:attrName>
                                        </p:attrNameLst>
                                      </p:cBhvr>
                                      <p:to>
                                        <p:strVal val="visible"/>
                                      </p:to>
                                    </p:set>
                                    <p:animEffect transition="in" filter="dissolve">
                                      <p:cBhvr>
                                        <p:cTn id="12" dur="500"/>
                                        <p:tgtEl>
                                          <p:spTgt spid="6147">
                                            <p:txEl>
                                              <p:charRg st="45" end="5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147">
                                            <p:txEl>
                                              <p:charRg st="51" end="59"/>
                                            </p:txEl>
                                          </p:spTgt>
                                        </p:tgtEl>
                                        <p:attrNameLst>
                                          <p:attrName>style.visibility</p:attrName>
                                        </p:attrNameLst>
                                      </p:cBhvr>
                                      <p:to>
                                        <p:strVal val="visible"/>
                                      </p:to>
                                    </p:set>
                                    <p:animEffect transition="in" filter="dissolve">
                                      <p:cBhvr>
                                        <p:cTn id="15" dur="500"/>
                                        <p:tgtEl>
                                          <p:spTgt spid="6147">
                                            <p:txEl>
                                              <p:charRg st="51" end="59"/>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147">
                                            <p:txEl>
                                              <p:charRg st="59" end="91"/>
                                            </p:txEl>
                                          </p:spTgt>
                                        </p:tgtEl>
                                        <p:attrNameLst>
                                          <p:attrName>style.visibility</p:attrName>
                                        </p:attrNameLst>
                                      </p:cBhvr>
                                      <p:to>
                                        <p:strVal val="visible"/>
                                      </p:to>
                                    </p:set>
                                    <p:animEffect transition="in" filter="dissolve">
                                      <p:cBhvr>
                                        <p:cTn id="18" dur="500"/>
                                        <p:tgtEl>
                                          <p:spTgt spid="6147">
                                            <p:txEl>
                                              <p:charRg st="59" end="91"/>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147">
                                            <p:txEl>
                                              <p:charRg st="91" end="106"/>
                                            </p:txEl>
                                          </p:spTgt>
                                        </p:tgtEl>
                                        <p:attrNameLst>
                                          <p:attrName>style.visibility</p:attrName>
                                        </p:attrNameLst>
                                      </p:cBhvr>
                                      <p:to>
                                        <p:strVal val="visible"/>
                                      </p:to>
                                    </p:set>
                                    <p:animEffect transition="in" filter="dissolve">
                                      <p:cBhvr>
                                        <p:cTn id="21" dur="500"/>
                                        <p:tgtEl>
                                          <p:spTgt spid="6147">
                                            <p:txEl>
                                              <p:charRg st="91" end="106"/>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147">
                                            <p:txEl>
                                              <p:charRg st="106" end="128"/>
                                            </p:txEl>
                                          </p:spTgt>
                                        </p:tgtEl>
                                        <p:attrNameLst>
                                          <p:attrName>style.visibility</p:attrName>
                                        </p:attrNameLst>
                                      </p:cBhvr>
                                      <p:to>
                                        <p:strVal val="visible"/>
                                      </p:to>
                                    </p:set>
                                    <p:animEffect transition="in" filter="dissolve">
                                      <p:cBhvr>
                                        <p:cTn id="24" dur="500"/>
                                        <p:tgtEl>
                                          <p:spTgt spid="6147">
                                            <p:txEl>
                                              <p:charRg st="106" end="12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7169"/>
          <p:cNvSpPr>
            <a:spLocks noGrp="1"/>
          </p:cNvSpPr>
          <p:nvPr>
            <p:ph type="title"/>
          </p:nvPr>
        </p:nvSpPr>
        <p:spPr>
          <a:xfrm>
            <a:off x="457200" y="203200"/>
            <a:ext cx="8229600" cy="11303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金融资产的本质</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7171" name="文本占位符 7170"/>
          <p:cNvSpPr>
            <a:spLocks noGrp="1"/>
          </p:cNvSpPr>
          <p:nvPr>
            <p:ph idx="1"/>
          </p:nvPr>
        </p:nvSpPr>
        <p:spPr>
          <a:xfrm>
            <a:off x="457200" y="1689100"/>
            <a:ext cx="8229600" cy="47545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a:t>
            </a: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 </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是一种</a:t>
            </a:r>
            <a:r>
              <a:rPr kumimoji="0" lang="zh-CN" altLang="en-US" sz="2800" b="1" i="1" u="none" strike="noStrike" kern="1200" cap="none" spc="0" normalizeH="0" baseline="0" noProof="1">
                <a:ln>
                  <a:noFill/>
                </a:ln>
                <a:solidFill>
                  <a:srgbClr val="C00000"/>
                </a:solidFill>
                <a:effectLst/>
                <a:uLnTx/>
                <a:uFillTx/>
                <a:latin typeface="+mn-lt"/>
                <a:ea typeface="宋体" panose="02010600030101010101" pitchFamily="2" charset="-122"/>
                <a:cs typeface="+mn-cs"/>
              </a:rPr>
              <a:t>对企业、居民或政府单位的收入或财富的要求权。</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形式</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或</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载体如</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：凭证、记录文本、证书、电脑记录文件或者其他法律文书，甚至“磁介质”。</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通常因货币借贷产生或与此有关。</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例如，股票、债券、保单、存款、交易合约或其他资产形式。</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8196" name="文本框 7171"/>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1">
                                            <p:txEl>
                                              <p:charRg st="0" end="6"/>
                                            </p:txEl>
                                          </p:spTgt>
                                        </p:tgtEl>
                                        <p:attrNameLst>
                                          <p:attrName>style.visibility</p:attrName>
                                        </p:attrNameLst>
                                      </p:cBhvr>
                                      <p:to>
                                        <p:strVal val="visible"/>
                                      </p:to>
                                    </p:set>
                                    <p:animEffect transition="in" filter="dissolve">
                                      <p:cBhvr>
                                        <p:cTn id="7" dur="500"/>
                                        <p:tgtEl>
                                          <p:spTgt spid="7171">
                                            <p:txEl>
                                              <p:charRg st="0" end="6"/>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171">
                                            <p:txEl>
                                              <p:charRg st="6" end="31"/>
                                            </p:txEl>
                                          </p:spTgt>
                                        </p:tgtEl>
                                        <p:attrNameLst>
                                          <p:attrName>style.visibility</p:attrName>
                                        </p:attrNameLst>
                                      </p:cBhvr>
                                      <p:to>
                                        <p:strVal val="visible"/>
                                      </p:to>
                                    </p:set>
                                    <p:animEffect transition="in" filter="dissolve">
                                      <p:cBhvr>
                                        <p:cTn id="10" dur="500"/>
                                        <p:tgtEl>
                                          <p:spTgt spid="7171">
                                            <p:txEl>
                                              <p:charRg st="6" end="3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171">
                                            <p:txEl>
                                              <p:charRg st="31" end="73"/>
                                            </p:txEl>
                                          </p:spTgt>
                                        </p:tgtEl>
                                        <p:attrNameLst>
                                          <p:attrName>style.visibility</p:attrName>
                                        </p:attrNameLst>
                                      </p:cBhvr>
                                      <p:to>
                                        <p:strVal val="visible"/>
                                      </p:to>
                                    </p:set>
                                    <p:animEffect transition="in" filter="dissolve">
                                      <p:cBhvr>
                                        <p:cTn id="13" dur="500"/>
                                        <p:tgtEl>
                                          <p:spTgt spid="7171">
                                            <p:txEl>
                                              <p:charRg st="31" end="7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171">
                                            <p:txEl>
                                              <p:charRg st="73" end="89"/>
                                            </p:txEl>
                                          </p:spTgt>
                                        </p:tgtEl>
                                        <p:attrNameLst>
                                          <p:attrName>style.visibility</p:attrName>
                                        </p:attrNameLst>
                                      </p:cBhvr>
                                      <p:to>
                                        <p:strVal val="visible"/>
                                      </p:to>
                                    </p:set>
                                    <p:animEffect transition="in" filter="dissolve">
                                      <p:cBhvr>
                                        <p:cTn id="16" dur="500"/>
                                        <p:tgtEl>
                                          <p:spTgt spid="7171">
                                            <p:txEl>
                                              <p:charRg st="73" end="89"/>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7171">
                                            <p:txEl>
                                              <p:charRg st="89" end="117"/>
                                            </p:txEl>
                                          </p:spTgt>
                                        </p:tgtEl>
                                        <p:attrNameLst>
                                          <p:attrName>style.visibility</p:attrName>
                                        </p:attrNameLst>
                                      </p:cBhvr>
                                      <p:to>
                                        <p:strVal val="visible"/>
                                      </p:to>
                                    </p:set>
                                    <p:animEffect transition="in" filter="dissolve">
                                      <p:cBhvr>
                                        <p:cTn id="21" dur="500"/>
                                        <p:tgtEl>
                                          <p:spTgt spid="7171">
                                            <p:txEl>
                                              <p:charRg st="89" end="1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8193"/>
          <p:cNvSpPr>
            <a:spLocks noGrp="1"/>
          </p:cNvSpPr>
          <p:nvPr>
            <p:ph type="title"/>
          </p:nvPr>
        </p:nvSpPr>
        <p:spPr>
          <a:xfrm>
            <a:off x="457200" y="4572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金融资产的特征</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8195" name="文本占位符 8194"/>
          <p:cNvSpPr>
            <a:spLocks noGrp="1"/>
          </p:cNvSpPr>
          <p:nvPr>
            <p:ph idx="1"/>
          </p:nvPr>
        </p:nvSpPr>
        <p:spPr>
          <a:xfrm>
            <a:off x="457200" y="1938338"/>
            <a:ext cx="8229600" cy="2312988"/>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金融资产具有普遍可接受的特性。源</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于它们承诺向持有者履行未来的支付（通常包含收益），并且承担了价值（购买力）储藏的作用。</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sym typeface="+mn-ea"/>
              </a:rPr>
              <a:t>金融资产的价值得以维系是基于对发行人履行约定付款承诺的信任。</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pic>
        <p:nvPicPr>
          <p:cNvPr id="8196" name="图片 8195" descr="CHEST"/>
          <p:cNvPicPr>
            <a:picLocks noChangeAspect="1"/>
          </p:cNvPicPr>
          <p:nvPr/>
        </p:nvPicPr>
        <p:blipFill>
          <a:blip r:embed="rId1"/>
          <a:stretch>
            <a:fillRect/>
          </a:stretch>
        </p:blipFill>
        <p:spPr>
          <a:xfrm>
            <a:off x="3175000" y="4394200"/>
            <a:ext cx="2438400" cy="1619250"/>
          </a:xfrm>
          <a:prstGeom prst="rect">
            <a:avLst/>
          </a:prstGeom>
          <a:noFill/>
          <a:ln w="9525">
            <a:noFill/>
          </a:ln>
        </p:spPr>
      </p:pic>
      <p:sp>
        <p:nvSpPr>
          <p:cNvPr id="9221" name="文本框 8196"/>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81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8195">
                                            <p:txEl>
                                              <p:charRg st="0" end="60"/>
                                            </p:txEl>
                                          </p:spTgt>
                                        </p:tgtEl>
                                        <p:attrNameLst>
                                          <p:attrName>style.visibility</p:attrName>
                                        </p:attrNameLst>
                                      </p:cBhvr>
                                      <p:to>
                                        <p:strVal val="visible"/>
                                      </p:to>
                                    </p:set>
                                    <p:animEffect transition="in" filter="dissolve">
                                      <p:cBhvr>
                                        <p:cTn id="11" dur="500"/>
                                        <p:tgtEl>
                                          <p:spTgt spid="8195">
                                            <p:txEl>
                                              <p:charRg st="0" end="6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8195">
                                            <p:txEl>
                                              <p:charRg st="60" end="91"/>
                                            </p:txEl>
                                          </p:spTgt>
                                        </p:tgtEl>
                                        <p:attrNameLst>
                                          <p:attrName>style.visibility</p:attrName>
                                        </p:attrNameLst>
                                      </p:cBhvr>
                                      <p:to>
                                        <p:strVal val="visible"/>
                                      </p:to>
                                    </p:set>
                                    <p:animEffect transition="in" filter="dissolve">
                                      <p:cBhvr>
                                        <p:cTn id="16" dur="500"/>
                                        <p:tgtEl>
                                          <p:spTgt spid="8195">
                                            <p:txEl>
                                              <p:charRg st="60" end="9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9217"/>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金融资产的特征</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9219" name="文本占位符 9218"/>
          <p:cNvSpPr>
            <a:spLocks noGrp="1"/>
          </p:cNvSpPr>
          <p:nvPr>
            <p:ph idx="1"/>
          </p:nvPr>
        </p:nvSpPr>
        <p:spPr>
          <a:xfrm>
            <a:off x="304800" y="1676400"/>
            <a:ext cx="8610600" cy="4894263"/>
          </a:xfrm>
        </p:spPr>
        <p:txBody>
          <a:bodyPr/>
          <a:lstStyle/>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金融资产其他主要特征：</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不</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易像有形商品一样发生磨损和贬值；</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其物理状态或形式通常与其价值</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或市场价格无关；</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其物理形态本身没有价值或者只有很少的价值；</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运输和存储成本相对很低；</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金融资产具有可替代性：即在形式上易于转换，且很容易被其他资产替代。</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10244" name="文本框 9219"/>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0241"/>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金融资产的类型</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10243" name="文本占位符 10242"/>
          <p:cNvSpPr>
            <a:spLocks noGrp="1"/>
          </p:cNvSpPr>
          <p:nvPr>
            <p:ph idx="1"/>
          </p:nvPr>
        </p:nvSpPr>
        <p:spPr>
          <a:xfrm>
            <a:off x="457200" y="1600200"/>
            <a:ext cx="8229600" cy="5059363"/>
          </a:xfrm>
        </p:spPr>
        <p:txBody>
          <a:bodyPr/>
          <a:lstStyle/>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货币（货币证券）</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在购买商品或服务时可直接用于支付</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常见的如现金、存款和支票等</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股票（所有权证券）</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公司所有权的份额</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公司决策权</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公司盈利的要求权</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公司处置资产收入的要求权</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常见的如普通股和优先股</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11268" name="文本框 10243"/>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1265"/>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金融资产的类型</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11267" name="文本占位符 11266"/>
          <p:cNvSpPr>
            <a:spLocks noGrp="1"/>
          </p:cNvSpPr>
          <p:nvPr>
            <p:ph idx="1"/>
          </p:nvPr>
        </p:nvSpPr>
        <p:spPr>
          <a:xfrm>
            <a:off x="457200" y="1554163"/>
            <a:ext cx="8229600" cy="5108575"/>
          </a:xfrm>
        </p:spPr>
        <p:txBody>
          <a:bodyPr/>
          <a:lstStyle/>
          <a:p>
            <a:pPr marL="228600" marR="0" lvl="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债务证券（债权证券）</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相对于所有权证券而言，对发行者的资产和收入具有优先索偿权</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一般具有固定的金额和期限</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可转让或不可转让</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例如：债券、票据、应付账款、贷款</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衍生工具（衍生证券）</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市场价格追踪某种资产（或对应债务）的价值或者收益，或者受其影响</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例如：期货、期权和互换</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通常用于相关资产的风险管理</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12292" name="文本框 11267"/>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标题 12289"/>
          <p:cNvSpPr>
            <a:spLocks noGrp="1"/>
          </p:cNvSpPr>
          <p:nvPr>
            <p:ph type="title"/>
          </p:nvPr>
        </p:nvSpPr>
        <p:spPr>
          <a:xfrm>
            <a:off x="457200" y="457200"/>
            <a:ext cx="8229600" cy="960438"/>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金融资产的创造过程</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12291" name="文本占位符 12290"/>
          <p:cNvSpPr>
            <a:spLocks noGrp="1"/>
          </p:cNvSpPr>
          <p:nvPr>
            <p:ph idx="1"/>
          </p:nvPr>
        </p:nvSpPr>
        <p:spPr>
          <a:xfrm>
            <a:off x="484188" y="1776413"/>
            <a:ext cx="8229600" cy="4776788"/>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经济主体为取得资产可以进行内部融资</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利用本期收入</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运用企业或个人的积累与储蓄</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出售原有的其他资产</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由于内部融资的局限性，外部</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融资成为替代方案</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向金融机构或个人借款</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通过发行债券筹集债务资本 </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通过发行股票筹集股权资本 </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graphicFrame>
        <p:nvGraphicFramePr>
          <p:cNvPr id="12292" name="对象 12291"/>
          <p:cNvGraphicFramePr>
            <a:graphicFrameLocks noChangeAspect="1"/>
          </p:cNvGraphicFramePr>
          <p:nvPr/>
        </p:nvGraphicFramePr>
        <p:xfrm>
          <a:off x="7099300" y="4902200"/>
          <a:ext cx="1828800" cy="1649413"/>
        </p:xfrm>
        <a:graphic>
          <a:graphicData uri="http://schemas.openxmlformats.org/presentationml/2006/ole">
            <mc:AlternateContent xmlns:mc="http://schemas.openxmlformats.org/markup-compatibility/2006">
              <mc:Choice xmlns:v="urn:schemas-microsoft-com:vml" Requires="v">
                <p:oleObj spid="_x0000_s3076" name="" r:id="rId1" imgW="3717925" imgH="3352800" progId="">
                  <p:embed/>
                </p:oleObj>
              </mc:Choice>
              <mc:Fallback>
                <p:oleObj name="" r:id="rId1" imgW="3717925" imgH="3352800" progId="">
                  <p:embed/>
                  <p:pic>
                    <p:nvPicPr>
                      <p:cNvPr id="0" name="图片 3075"/>
                      <p:cNvPicPr/>
                      <p:nvPr/>
                    </p:nvPicPr>
                    <p:blipFill>
                      <a:blip r:embed="rId2"/>
                      <a:stretch>
                        <a:fillRect/>
                      </a:stretch>
                    </p:blipFill>
                    <p:spPr>
                      <a:xfrm>
                        <a:off x="7099300" y="4902200"/>
                        <a:ext cx="1828800" cy="1649413"/>
                      </a:xfrm>
                      <a:prstGeom prst="rect">
                        <a:avLst/>
                      </a:prstGeom>
                      <a:noFill/>
                      <a:ln w="38100">
                        <a:noFill/>
                        <a:miter/>
                      </a:ln>
                    </p:spPr>
                  </p:pic>
                </p:oleObj>
              </mc:Fallback>
            </mc:AlternateContent>
          </a:graphicData>
        </a:graphic>
      </p:graphicFrame>
      <p:sp>
        <p:nvSpPr>
          <p:cNvPr id="1029" name="文本框 12292"/>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122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2291">
                                            <p:txEl>
                                              <p:charRg st="0" end="18"/>
                                            </p:txEl>
                                          </p:spTgt>
                                        </p:tgtEl>
                                        <p:attrNameLst>
                                          <p:attrName>style.visibility</p:attrName>
                                        </p:attrNameLst>
                                      </p:cBhvr>
                                      <p:to>
                                        <p:strVal val="visible"/>
                                      </p:to>
                                    </p:set>
                                    <p:animEffect transition="in" filter="dissolve">
                                      <p:cBhvr>
                                        <p:cTn id="11" dur="500"/>
                                        <p:tgtEl>
                                          <p:spTgt spid="12291">
                                            <p:txEl>
                                              <p:charRg st="0" end="18"/>
                                            </p:txEl>
                                          </p:spTgt>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12291">
                                            <p:txEl>
                                              <p:charRg st="18" end="25"/>
                                            </p:txEl>
                                          </p:spTgt>
                                        </p:tgtEl>
                                        <p:attrNameLst>
                                          <p:attrName>style.visibility</p:attrName>
                                        </p:attrNameLst>
                                      </p:cBhvr>
                                      <p:to>
                                        <p:strVal val="visible"/>
                                      </p:to>
                                    </p:set>
                                    <p:animEffect transition="in" filter="dissolve">
                                      <p:cBhvr>
                                        <p:cTn id="14" dur="500"/>
                                        <p:tgtEl>
                                          <p:spTgt spid="12291">
                                            <p:txEl>
                                              <p:charRg st="18" end="25"/>
                                            </p:txEl>
                                          </p:spTgt>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12291">
                                            <p:txEl>
                                              <p:charRg st="25" end="39"/>
                                            </p:txEl>
                                          </p:spTgt>
                                        </p:tgtEl>
                                        <p:attrNameLst>
                                          <p:attrName>style.visibility</p:attrName>
                                        </p:attrNameLst>
                                      </p:cBhvr>
                                      <p:to>
                                        <p:strVal val="visible"/>
                                      </p:to>
                                    </p:set>
                                    <p:animEffect transition="in" filter="dissolve">
                                      <p:cBhvr>
                                        <p:cTn id="17" dur="500"/>
                                        <p:tgtEl>
                                          <p:spTgt spid="12291">
                                            <p:txEl>
                                              <p:charRg st="25" end="39"/>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2291">
                                            <p:txEl>
                                              <p:charRg st="39" end="49"/>
                                            </p:txEl>
                                          </p:spTgt>
                                        </p:tgtEl>
                                        <p:attrNameLst>
                                          <p:attrName>style.visibility</p:attrName>
                                        </p:attrNameLst>
                                      </p:cBhvr>
                                      <p:to>
                                        <p:strVal val="visible"/>
                                      </p:to>
                                    </p:set>
                                    <p:animEffect transition="in" filter="dissolve">
                                      <p:cBhvr>
                                        <p:cTn id="20" dur="500"/>
                                        <p:tgtEl>
                                          <p:spTgt spid="12291">
                                            <p:txEl>
                                              <p:charRg st="39" end="49"/>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2291">
                                            <p:txEl>
                                              <p:charRg st="49" end="71"/>
                                            </p:txEl>
                                          </p:spTgt>
                                        </p:tgtEl>
                                        <p:attrNameLst>
                                          <p:attrName>style.visibility</p:attrName>
                                        </p:attrNameLst>
                                      </p:cBhvr>
                                      <p:to>
                                        <p:strVal val="visible"/>
                                      </p:to>
                                    </p:set>
                                    <p:animEffect transition="in" filter="dissolve">
                                      <p:cBhvr>
                                        <p:cTn id="25" dur="500"/>
                                        <p:tgtEl>
                                          <p:spTgt spid="12291">
                                            <p:txEl>
                                              <p:charRg st="49" end="71"/>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2291">
                                            <p:txEl>
                                              <p:charRg st="71" end="82"/>
                                            </p:txEl>
                                          </p:spTgt>
                                        </p:tgtEl>
                                        <p:attrNameLst>
                                          <p:attrName>style.visibility</p:attrName>
                                        </p:attrNameLst>
                                      </p:cBhvr>
                                      <p:to>
                                        <p:strVal val="visible"/>
                                      </p:to>
                                    </p:set>
                                    <p:animEffect transition="in" filter="dissolve">
                                      <p:cBhvr>
                                        <p:cTn id="28" dur="500"/>
                                        <p:tgtEl>
                                          <p:spTgt spid="12291">
                                            <p:txEl>
                                              <p:charRg st="71" end="82"/>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2291">
                                            <p:txEl>
                                              <p:charRg st="82" end="96"/>
                                            </p:txEl>
                                          </p:spTgt>
                                        </p:tgtEl>
                                        <p:attrNameLst>
                                          <p:attrName>style.visibility</p:attrName>
                                        </p:attrNameLst>
                                      </p:cBhvr>
                                      <p:to>
                                        <p:strVal val="visible"/>
                                      </p:to>
                                    </p:set>
                                    <p:animEffect transition="in" filter="dissolve">
                                      <p:cBhvr>
                                        <p:cTn id="31" dur="500"/>
                                        <p:tgtEl>
                                          <p:spTgt spid="12291">
                                            <p:txEl>
                                              <p:charRg st="82" end="96"/>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2291">
                                            <p:txEl>
                                              <p:charRg st="96" end="110"/>
                                            </p:txEl>
                                          </p:spTgt>
                                        </p:tgtEl>
                                        <p:attrNameLst>
                                          <p:attrName>style.visibility</p:attrName>
                                        </p:attrNameLst>
                                      </p:cBhvr>
                                      <p:to>
                                        <p:strVal val="visible"/>
                                      </p:to>
                                    </p:set>
                                    <p:animEffect transition="in" filter="dissolve">
                                      <p:cBhvr>
                                        <p:cTn id="34" dur="500"/>
                                        <p:tgtEl>
                                          <p:spTgt spid="12291">
                                            <p:txEl>
                                              <p:charRg st="96" end="1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3313"/>
          <p:cNvSpPr>
            <a:spLocks noGrp="1"/>
          </p:cNvSpPr>
          <p:nvPr>
            <p:ph type="title"/>
          </p:nvPr>
        </p:nvSpPr>
        <p:spPr>
          <a:xfrm>
            <a:off x="457200" y="342900"/>
            <a:ext cx="8229600" cy="9779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一个简单的经济体系：</a:t>
            </a:r>
            <a:br>
              <a:rPr kumimoji="0" lang="zh-CN" altLang="en-US" sz="3200" b="1" i="0" u="none" strike="noStrike" kern="1200" cap="none" spc="0" normalizeH="0" baseline="0" noProof="0" dirty="0">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b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只有两个经济单位，各自的资产负债表</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13315" name="文本框 13314"/>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pic>
        <p:nvPicPr>
          <p:cNvPr id="13316" name="图片 13315" descr="ros05167_ex0201"/>
          <p:cNvPicPr>
            <a:picLocks noChangeAspect="1"/>
          </p:cNvPicPr>
          <p:nvPr/>
        </p:nvPicPr>
        <p:blipFill>
          <a:blip r:embed="rId1"/>
          <a:stretch>
            <a:fillRect/>
          </a:stretch>
        </p:blipFill>
        <p:spPr>
          <a:xfrm>
            <a:off x="163513" y="1528763"/>
            <a:ext cx="8904287" cy="5003800"/>
          </a:xfrm>
          <a:prstGeom prst="rect">
            <a:avLst/>
          </a:prstGeom>
          <a:noFill/>
          <a:ln w="9525">
            <a:noFill/>
          </a:ln>
        </p:spPr>
      </p:pic>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4337"/>
          <p:cNvSpPr>
            <a:spLocks noGrp="1"/>
          </p:cNvSpPr>
          <p:nvPr>
            <p:ph type="title"/>
          </p:nvPr>
        </p:nvSpPr>
        <p:spPr>
          <a:xfrm>
            <a:off x="457200" y="3048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发行债券并购买设备后的资产负债表</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pic>
        <p:nvPicPr>
          <p:cNvPr id="14339" name="图片 14338"/>
          <p:cNvPicPr>
            <a:picLocks noChangeAspect="1"/>
          </p:cNvPicPr>
          <p:nvPr/>
        </p:nvPicPr>
        <p:blipFill>
          <a:blip r:embed="rId1"/>
          <a:stretch>
            <a:fillRect/>
          </a:stretch>
        </p:blipFill>
        <p:spPr>
          <a:xfrm>
            <a:off x="298450" y="1612900"/>
            <a:ext cx="8721725" cy="4919663"/>
          </a:xfrm>
          <a:prstGeom prst="rect">
            <a:avLst/>
          </a:prstGeom>
          <a:noFill/>
          <a:ln w="9525">
            <a:noFill/>
          </a:ln>
        </p:spPr>
      </p:pic>
      <p:sp>
        <p:nvSpPr>
          <p:cNvPr id="14340" name="文本框 14339"/>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
        <p:nvSpPr>
          <p:cNvPr id="2" name="矩形 1"/>
          <p:cNvSpPr/>
          <p:nvPr/>
        </p:nvSpPr>
        <p:spPr>
          <a:xfrm>
            <a:off x="434340" y="2397125"/>
            <a:ext cx="1498600" cy="489585"/>
          </a:xfrm>
          <a:prstGeom prst="rect">
            <a:avLst/>
          </a:prstGeom>
          <a:noFill/>
          <a:ln w="28575">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525780" y="5353050"/>
            <a:ext cx="2352675" cy="248285"/>
          </a:xfrm>
          <a:prstGeom prst="rect">
            <a:avLst/>
          </a:prstGeom>
          <a:noFill/>
          <a:ln w="28575">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4520565" y="5104765"/>
            <a:ext cx="1299845" cy="248285"/>
          </a:xfrm>
          <a:prstGeom prst="rect">
            <a:avLst/>
          </a:prstGeom>
          <a:noFill/>
          <a:ln w="28575">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标题 15361"/>
          <p:cNvSpPr>
            <a:spLocks noGrp="1"/>
          </p:cNvSpPr>
          <p:nvPr>
            <p:ph type="title"/>
          </p:nvPr>
        </p:nvSpPr>
        <p:spPr>
          <a:xfrm>
            <a:off x="457200" y="3810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或者发行股票并购买设备后的资产负债表</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15363" name="文本框 15362"/>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pic>
        <p:nvPicPr>
          <p:cNvPr id="15364" name="图片 15363" descr="ros05167_ex0203"/>
          <p:cNvPicPr>
            <a:picLocks noChangeAspect="1"/>
          </p:cNvPicPr>
          <p:nvPr/>
        </p:nvPicPr>
        <p:blipFill>
          <a:blip r:embed="rId1"/>
          <a:stretch>
            <a:fillRect/>
          </a:stretch>
        </p:blipFill>
        <p:spPr>
          <a:xfrm>
            <a:off x="171450" y="1533525"/>
            <a:ext cx="8877300" cy="4943475"/>
          </a:xfrm>
          <a:prstGeom prst="rect">
            <a:avLst/>
          </a:prstGeom>
          <a:noFill/>
          <a:ln w="9525">
            <a:noFill/>
          </a:ln>
        </p:spPr>
      </p:pic>
      <p:sp>
        <p:nvSpPr>
          <p:cNvPr id="2" name="矩形 1"/>
          <p:cNvSpPr/>
          <p:nvPr/>
        </p:nvSpPr>
        <p:spPr>
          <a:xfrm>
            <a:off x="594995" y="2718435"/>
            <a:ext cx="1644015" cy="381000"/>
          </a:xfrm>
          <a:prstGeom prst="rect">
            <a:avLst/>
          </a:prstGeom>
          <a:noFill/>
          <a:ln w="28575">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532765" y="5462905"/>
            <a:ext cx="2352675" cy="372745"/>
          </a:xfrm>
          <a:prstGeom prst="rect">
            <a:avLst/>
          </a:prstGeom>
          <a:noFill/>
          <a:ln w="28575">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4410710" y="4925695"/>
            <a:ext cx="2323465" cy="536575"/>
          </a:xfrm>
          <a:prstGeom prst="rect">
            <a:avLst/>
          </a:prstGeom>
          <a:noFill/>
          <a:ln w="28575">
            <a:solidFill>
              <a:srgbClr val="FFC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标题 16385"/>
          <p:cNvSpPr>
            <a:spLocks noGrp="1"/>
          </p:cNvSpPr>
          <p:nvPr>
            <p:ph type="title"/>
          </p:nvPr>
        </p:nvSpPr>
        <p:spPr>
          <a:xfrm>
            <a:off x="457200" y="4572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金融资产和金融体系</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16387" name="文本占位符 16386"/>
          <p:cNvSpPr>
            <a:spLocks noGrp="1"/>
          </p:cNvSpPr>
          <p:nvPr>
            <p:ph idx="1"/>
          </p:nvPr>
        </p:nvSpPr>
        <p:spPr>
          <a:xfrm>
            <a:off x="457200" y="1714500"/>
            <a:ext cx="8229600" cy="44116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借款、发行债券或股票的行为会同时引起同等数量金融资产和金融债务的增加。</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所有的金融资产都同时在另外的经济单位的资产负债表中反映为负债或要求权。</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金融资产的另一种定义。</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defRPr/>
            </a:pPr>
            <a:r>
              <a:rPr kumimoji="0" lang="zh-CN" altLang="en-US" sz="3200" b="1" i="0" u="none" strike="noStrike" kern="1200" cap="none" spc="0" normalizeH="0" baseline="0" noProof="1">
                <a:ln>
                  <a:noFill/>
                </a:ln>
                <a:solidFill>
                  <a:schemeClr val="folHlink"/>
                </a:solidFill>
                <a:effectLst>
                  <a:outerShdw blurRad="38100" dist="38100" dir="2700000">
                    <a:srgbClr val="C0C0C0"/>
                  </a:outerShdw>
                </a:effectLst>
                <a:uLnTx/>
                <a:uFillTx/>
                <a:latin typeface="+mn-lt"/>
                <a:ea typeface="宋体" panose="02010600030101010101" pitchFamily="2" charset="-122"/>
                <a:cs typeface="+mn-cs"/>
              </a:rPr>
              <a:t>	</a:t>
            </a:r>
            <a:r>
              <a:rPr kumimoji="0" lang="zh-CN" altLang="en-US" sz="2800" b="1" i="0" u="none" strike="noStrike" kern="1200" cap="none" spc="0" normalizeH="0" baseline="0" noProof="1">
                <a:ln>
                  <a:noFill/>
                </a:ln>
                <a:solidFill>
                  <a:schemeClr val="folHlink"/>
                </a:solidFill>
                <a:effectLst>
                  <a:outerShdw blurRad="38100" dist="38100" dir="2700000">
                    <a:srgbClr val="C0C0C0"/>
                  </a:outerShdw>
                </a:effectLst>
                <a:uLnTx/>
                <a:uFillTx/>
                <a:latin typeface="+mn-lt"/>
                <a:ea typeface="宋体" panose="02010600030101010101" pitchFamily="2" charset="-122"/>
                <a:cs typeface="+mn-cs"/>
              </a:rPr>
              <a:t>贷款者持有的金融资产数量</a:t>
            </a:r>
            <a:endParaRPr kumimoji="0" lang="en-US" altLang="x-none" sz="2800" b="1" i="0" u="none" strike="noStrike" kern="1200" cap="none" spc="0" normalizeH="0" baseline="0" noProof="1">
              <a:ln>
                <a:noFill/>
              </a:ln>
              <a:solidFill>
                <a:schemeClr val="folHlink"/>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defRPr/>
            </a:pPr>
            <a:r>
              <a:rPr kumimoji="0" lang="zh-CN" altLang="en-US" sz="2800" b="1" i="0" u="none" strike="noStrike" kern="1200" cap="none" spc="0" normalizeH="0" baseline="0" noProof="1">
                <a:ln>
                  <a:noFill/>
                </a:ln>
                <a:solidFill>
                  <a:schemeClr val="folHlink"/>
                </a:solidFill>
                <a:effectLst>
                  <a:outerShdw blurRad="38100" dist="38100" dir="2700000">
                    <a:srgbClr val="C0C0C0"/>
                  </a:outerShdw>
                </a:effectLst>
                <a:uLnTx/>
                <a:uFillTx/>
                <a:latin typeface="+mn-lt"/>
                <a:ea typeface="宋体" panose="02010600030101010101" pitchFamily="2" charset="-122"/>
                <a:cs typeface="+mn-cs"/>
              </a:rPr>
              <a:t>                     </a:t>
            </a:r>
            <a:r>
              <a:rPr kumimoji="0" lang="en-US" altLang="x-none" sz="2800" b="1" i="0" u="none" strike="noStrike" kern="1200" cap="none" spc="0" normalizeH="0" baseline="0" noProof="1">
                <a:ln>
                  <a:noFill/>
                </a:ln>
                <a:solidFill>
                  <a:schemeClr val="folHlink"/>
                </a:solidFill>
                <a:effectLst>
                  <a:outerShdw blurRad="38100" dist="38100" dir="2700000">
                    <a:srgbClr val="C0C0C0"/>
                  </a:outerShdw>
                </a:effectLst>
                <a:uLnTx/>
                <a:uFillTx/>
                <a:latin typeface="+mn-lt"/>
                <a:ea typeface="宋体" panose="02010600030101010101" pitchFamily="2" charset="-122"/>
                <a:cs typeface="+mn-cs"/>
              </a:rPr>
              <a:t>= </a:t>
            </a:r>
            <a:r>
              <a:rPr kumimoji="0" lang="zh-CN" altLang="en-US" sz="2800" b="1" i="0" u="none" strike="noStrike" kern="1200" cap="none" spc="0" normalizeH="0" baseline="0" noProof="1">
                <a:ln>
                  <a:noFill/>
                </a:ln>
                <a:solidFill>
                  <a:schemeClr val="folHlink"/>
                </a:solidFill>
                <a:effectLst>
                  <a:outerShdw blurRad="38100" dist="38100" dir="2700000">
                    <a:srgbClr val="C0C0C0"/>
                  </a:outerShdw>
                </a:effectLst>
                <a:uLnTx/>
                <a:uFillTx/>
                <a:latin typeface="+mn-lt"/>
                <a:ea typeface="宋体" panose="02010600030101010101" pitchFamily="2" charset="-122"/>
                <a:cs typeface="+mn-cs"/>
              </a:rPr>
              <a:t>借款者承担的负债</a:t>
            </a:r>
            <a:r>
              <a:rPr kumimoji="0" lang="en-US" altLang="zh-CN" sz="2800" b="1" i="0" u="none" strike="noStrike" kern="1200" cap="none" spc="0" normalizeH="0" baseline="0" noProof="1">
                <a:ln>
                  <a:noFill/>
                </a:ln>
                <a:solidFill>
                  <a:schemeClr val="folHlink"/>
                </a:solidFill>
                <a:effectLst>
                  <a:outerShdw blurRad="38100" dist="38100" dir="2700000">
                    <a:srgbClr val="C0C0C0"/>
                  </a:outerShdw>
                </a:effectLst>
                <a:uLnTx/>
                <a:uFillTx/>
                <a:latin typeface="+mn-lt"/>
                <a:ea typeface="宋体" panose="02010600030101010101" pitchFamily="2" charset="-122"/>
                <a:cs typeface="+mn-cs"/>
              </a:rPr>
              <a:t>(</a:t>
            </a:r>
            <a:r>
              <a:rPr kumimoji="0" lang="zh-CN" altLang="en-US" sz="2800" b="1" i="0" u="none" strike="noStrike" kern="1200" cap="none" spc="0" normalizeH="0" baseline="0" noProof="1">
                <a:ln>
                  <a:noFill/>
                </a:ln>
                <a:solidFill>
                  <a:schemeClr val="folHlink"/>
                </a:solidFill>
                <a:effectLst>
                  <a:outerShdw blurRad="38100" dist="38100" dir="2700000">
                    <a:srgbClr val="C0C0C0"/>
                  </a:outerShdw>
                </a:effectLst>
                <a:uLnTx/>
                <a:uFillTx/>
                <a:latin typeface="+mn-lt"/>
                <a:ea typeface="宋体" panose="02010600030101010101" pitchFamily="2" charset="-122"/>
                <a:cs typeface="+mn-cs"/>
              </a:rPr>
              <a:t>要求权</a:t>
            </a:r>
            <a:r>
              <a:rPr kumimoji="0" lang="en-US" altLang="zh-CN" sz="2800" b="1" i="0" u="none" strike="noStrike" kern="1200" cap="none" spc="0" normalizeH="0" baseline="0" noProof="1">
                <a:ln>
                  <a:noFill/>
                </a:ln>
                <a:solidFill>
                  <a:schemeClr val="folHlink"/>
                </a:solidFill>
                <a:effectLst>
                  <a:outerShdw blurRad="38100" dist="38100" dir="2700000">
                    <a:srgbClr val="C0C0C0"/>
                  </a:outerShdw>
                </a:effectLst>
                <a:uLnTx/>
                <a:uFillTx/>
                <a:latin typeface="+mn-lt"/>
                <a:ea typeface="宋体" panose="02010600030101010101" pitchFamily="2" charset="-122"/>
                <a:cs typeface="+mn-cs"/>
              </a:rPr>
              <a:t>)</a:t>
            </a:r>
            <a:r>
              <a:rPr kumimoji="0" lang="zh-CN" altLang="en-US" sz="2800" b="1" i="0" u="none" strike="noStrike" kern="1200" cap="none" spc="0" normalizeH="0" baseline="0" noProof="1">
                <a:ln>
                  <a:noFill/>
                </a:ln>
                <a:solidFill>
                  <a:schemeClr val="folHlink"/>
                </a:solidFill>
                <a:effectLst>
                  <a:outerShdw blurRad="38100" dist="38100" dir="2700000">
                    <a:srgbClr val="C0C0C0"/>
                  </a:outerShdw>
                </a:effectLst>
                <a:uLnTx/>
                <a:uFillTx/>
                <a:latin typeface="+mn-lt"/>
                <a:ea typeface="宋体" panose="02010600030101010101" pitchFamily="2" charset="-122"/>
                <a:cs typeface="+mn-cs"/>
              </a:rPr>
              <a:t>数量</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16388" name="文本框 16387"/>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387">
                                            <p:txEl>
                                              <p:charRg st="0" end="36"/>
                                            </p:txEl>
                                          </p:spTgt>
                                        </p:tgtEl>
                                        <p:attrNameLst>
                                          <p:attrName>style.visibility</p:attrName>
                                        </p:attrNameLst>
                                      </p:cBhvr>
                                      <p:to>
                                        <p:strVal val="visible"/>
                                      </p:to>
                                    </p:set>
                                    <p:animEffect transition="in" filter="dissolve">
                                      <p:cBhvr>
                                        <p:cTn id="7" dur="500"/>
                                        <p:tgtEl>
                                          <p:spTgt spid="16387">
                                            <p:txEl>
                                              <p:charRg st="0" end="36"/>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387">
                                            <p:txEl>
                                              <p:charRg st="36" end="72"/>
                                            </p:txEl>
                                          </p:spTgt>
                                        </p:tgtEl>
                                        <p:attrNameLst>
                                          <p:attrName>style.visibility</p:attrName>
                                        </p:attrNameLst>
                                      </p:cBhvr>
                                      <p:to>
                                        <p:strVal val="visible"/>
                                      </p:to>
                                    </p:set>
                                    <p:animEffect transition="in" filter="dissolve">
                                      <p:cBhvr>
                                        <p:cTn id="12" dur="500"/>
                                        <p:tgtEl>
                                          <p:spTgt spid="16387">
                                            <p:txEl>
                                              <p:charRg st="36" end="7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6387">
                                            <p:txEl>
                                              <p:charRg st="72" end="84"/>
                                            </p:txEl>
                                          </p:spTgt>
                                        </p:tgtEl>
                                        <p:attrNameLst>
                                          <p:attrName>style.visibility</p:attrName>
                                        </p:attrNameLst>
                                      </p:cBhvr>
                                      <p:to>
                                        <p:strVal val="visible"/>
                                      </p:to>
                                    </p:set>
                                    <p:animEffect transition="in" filter="dissolve">
                                      <p:cBhvr>
                                        <p:cTn id="17" dur="500"/>
                                        <p:tgtEl>
                                          <p:spTgt spid="16387">
                                            <p:txEl>
                                              <p:charRg st="72" end="8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6387">
                                            <p:txEl>
                                              <p:charRg st="85" end="99"/>
                                            </p:txEl>
                                          </p:spTgt>
                                        </p:tgtEl>
                                        <p:attrNameLst>
                                          <p:attrName>style.visibility</p:attrName>
                                        </p:attrNameLst>
                                      </p:cBhvr>
                                      <p:to>
                                        <p:strVal val="visible"/>
                                      </p:to>
                                    </p:set>
                                    <p:animEffect transition="in" filter="dissolve">
                                      <p:cBhvr>
                                        <p:cTn id="22" dur="500"/>
                                        <p:tgtEl>
                                          <p:spTgt spid="16387">
                                            <p:txEl>
                                              <p:charRg st="85" end="99"/>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6387">
                                            <p:txEl>
                                              <p:charRg st="99" end="133"/>
                                            </p:txEl>
                                          </p:spTgt>
                                        </p:tgtEl>
                                        <p:attrNameLst>
                                          <p:attrName>style.visibility</p:attrName>
                                        </p:attrNameLst>
                                      </p:cBhvr>
                                      <p:to>
                                        <p:strVal val="visible"/>
                                      </p:to>
                                    </p:set>
                                    <p:animEffect transition="in" filter="dissolve">
                                      <p:cBhvr>
                                        <p:cTn id="25" dur="500"/>
                                        <p:tgtEl>
                                          <p:spTgt spid="16387">
                                            <p:txEl>
                                              <p:charRg st="99" end="13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标题 17409"/>
          <p:cNvSpPr>
            <a:spLocks noGrp="1"/>
          </p:cNvSpPr>
          <p:nvPr>
            <p:ph type="title"/>
          </p:nvPr>
        </p:nvSpPr>
        <p:spPr>
          <a:xfrm>
            <a:off x="457200" y="4572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金融资产和金融体系</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17411" name="文本占位符 17410"/>
          <p:cNvSpPr>
            <a:spLocks noGrp="1"/>
          </p:cNvSpPr>
          <p:nvPr>
            <p:ph idx="1"/>
          </p:nvPr>
        </p:nvSpPr>
        <p:spPr>
          <a:xfrm>
            <a:off x="654050" y="1684338"/>
            <a:ext cx="7835900" cy="4933950"/>
          </a:xfrm>
        </p:spPr>
        <p:txBody>
          <a:bodyPr/>
          <a:lstStyle/>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任何经济单位的资产负债表均有：</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None/>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	           </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总资产 = 总负债 + 净值</a:t>
            </a:r>
            <a:endParaRPr kumimoji="0" lang="zh-CN" altLang="en-US" sz="2400" b="1" i="0" u="none" strike="noStrike" kern="1200" cap="none" spc="0" normalizeH="0" baseline="0" noProof="1">
              <a:ln>
                <a:noFill/>
              </a:ln>
              <a:solidFill>
                <a:schemeClr val="folHlink"/>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None/>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 其中：总资产 = 真实资产 + 金融资产</a:t>
            </a:r>
            <a:endParaRPr kumimoji="0" lang="zh-CN" altLang="en-US" sz="2400" b="1" i="0" u="none" strike="noStrike" kern="1200" cap="none" spc="0" normalizeH="0" baseline="0" noProof="1">
              <a:ln>
                <a:noFill/>
              </a:ln>
              <a:solidFill>
                <a:schemeClr val="folHlink"/>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5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对整个经济和金融体系而言：</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80000"/>
              </a:lnSpc>
              <a:spcBef>
                <a:spcPct val="50000"/>
              </a:spcBef>
              <a:spcAft>
                <a:spcPct val="0"/>
              </a:spcAft>
              <a:buClr>
                <a:srgbClr val="E8004D"/>
              </a:buClr>
              <a:buSzTx/>
              <a:buFont typeface="Wingdings" panose="05000000000000000000" pitchFamily="2" charset="2"/>
              <a:buNone/>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      </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真实资产总额</a:t>
            </a:r>
            <a:r>
              <a:rPr kumimoji="0" lang="en-US" altLang="zh-CN"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金融资产总额 </a:t>
            </a:r>
            <a:r>
              <a:rPr kumimoji="0" lang="en-US" altLang="zh-CN"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 </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负债总额</a:t>
            </a:r>
            <a:r>
              <a:rPr kumimoji="0" lang="en-US" altLang="zh-CN"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净值总额</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50000"/>
              </a:spcBef>
              <a:spcAft>
                <a:spcPct val="0"/>
              </a:spcAft>
              <a:buClr>
                <a:srgbClr val="E8004D"/>
              </a:buClr>
              <a:buSzTx/>
              <a:buFont typeface="Wingdings" panose="05000000000000000000" pitchFamily="2" charset="2"/>
              <a:buNone/>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		                 </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金融资产总额 = 负债总额</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5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所以，对整个经济体系来说：</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90000"/>
              </a:lnSpc>
              <a:spcBef>
                <a:spcPct val="50000"/>
              </a:spcBef>
              <a:spcAft>
                <a:spcPct val="0"/>
              </a:spcAft>
              <a:buClr>
                <a:srgbClr val="E8004D"/>
              </a:buClr>
              <a:buSzPct val="60000"/>
              <a:buFont typeface="Wingdings" panose="05000000000000000000" pitchFamily="2" charset="2"/>
              <a:buNone/>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		 </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 真实资产总额 = 净值总额（储蓄积累）</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17412" name="文本框 17411"/>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1">
                                            <p:txEl>
                                              <p:charRg st="0" end="16"/>
                                            </p:txEl>
                                          </p:spTgt>
                                        </p:tgtEl>
                                        <p:attrNameLst>
                                          <p:attrName>style.visibility</p:attrName>
                                        </p:attrNameLst>
                                      </p:cBhvr>
                                      <p:to>
                                        <p:strVal val="visible"/>
                                      </p:to>
                                    </p:set>
                                    <p:animEffect transition="in" filter="dissolve">
                                      <p:cBhvr>
                                        <p:cTn id="7" dur="500"/>
                                        <p:tgtEl>
                                          <p:spTgt spid="17411">
                                            <p:txEl>
                                              <p:charRg st="0" end="16"/>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11">
                                            <p:txEl>
                                              <p:charRg st="16" end="43"/>
                                            </p:txEl>
                                          </p:spTgt>
                                        </p:tgtEl>
                                        <p:attrNameLst>
                                          <p:attrName>style.visibility</p:attrName>
                                        </p:attrNameLst>
                                      </p:cBhvr>
                                      <p:to>
                                        <p:strVal val="visible"/>
                                      </p:to>
                                    </p:set>
                                    <p:animEffect transition="in" filter="dissolve">
                                      <p:cBhvr>
                                        <p:cTn id="12" dur="500"/>
                                        <p:tgtEl>
                                          <p:spTgt spid="17411">
                                            <p:txEl>
                                              <p:charRg st="16" end="43"/>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7411">
                                            <p:txEl>
                                              <p:charRg st="43" end="65"/>
                                            </p:txEl>
                                          </p:spTgt>
                                        </p:tgtEl>
                                        <p:attrNameLst>
                                          <p:attrName>style.visibility</p:attrName>
                                        </p:attrNameLst>
                                      </p:cBhvr>
                                      <p:to>
                                        <p:strVal val="visible"/>
                                      </p:to>
                                    </p:set>
                                    <p:animEffect transition="in" filter="dissolve">
                                      <p:cBhvr>
                                        <p:cTn id="15" dur="500"/>
                                        <p:tgtEl>
                                          <p:spTgt spid="17411">
                                            <p:txEl>
                                              <p:charRg st="43" end="6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7411">
                                            <p:txEl>
                                              <p:charRg st="65" end="79"/>
                                            </p:txEl>
                                          </p:spTgt>
                                        </p:tgtEl>
                                        <p:attrNameLst>
                                          <p:attrName>style.visibility</p:attrName>
                                        </p:attrNameLst>
                                      </p:cBhvr>
                                      <p:to>
                                        <p:strVal val="visible"/>
                                      </p:to>
                                    </p:set>
                                    <p:animEffect transition="in" filter="dissolve">
                                      <p:cBhvr>
                                        <p:cTn id="20" dur="500"/>
                                        <p:tgtEl>
                                          <p:spTgt spid="17411">
                                            <p:txEl>
                                              <p:charRg st="65" end="79"/>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7411">
                                            <p:txEl>
                                              <p:charRg st="79" end="111"/>
                                            </p:txEl>
                                          </p:spTgt>
                                        </p:tgtEl>
                                        <p:attrNameLst>
                                          <p:attrName>style.visibility</p:attrName>
                                        </p:attrNameLst>
                                      </p:cBhvr>
                                      <p:to>
                                        <p:strVal val="visible"/>
                                      </p:to>
                                    </p:set>
                                    <p:animEffect transition="in" filter="dissolve">
                                      <p:cBhvr>
                                        <p:cTn id="25" dur="500"/>
                                        <p:tgtEl>
                                          <p:spTgt spid="17411">
                                            <p:txEl>
                                              <p:charRg st="79" end="11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7411">
                                            <p:txEl>
                                              <p:charRg st="111" end="144"/>
                                            </p:txEl>
                                          </p:spTgt>
                                        </p:tgtEl>
                                        <p:attrNameLst>
                                          <p:attrName>style.visibility</p:attrName>
                                        </p:attrNameLst>
                                      </p:cBhvr>
                                      <p:to>
                                        <p:strVal val="visible"/>
                                      </p:to>
                                    </p:set>
                                    <p:animEffect transition="in" filter="dissolve">
                                      <p:cBhvr>
                                        <p:cTn id="30" dur="500"/>
                                        <p:tgtEl>
                                          <p:spTgt spid="17411">
                                            <p:txEl>
                                              <p:charRg st="111" end="14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7411">
                                            <p:txEl>
                                              <p:charRg st="144" end="158"/>
                                            </p:txEl>
                                          </p:spTgt>
                                        </p:tgtEl>
                                        <p:attrNameLst>
                                          <p:attrName>style.visibility</p:attrName>
                                        </p:attrNameLst>
                                      </p:cBhvr>
                                      <p:to>
                                        <p:strVal val="visible"/>
                                      </p:to>
                                    </p:set>
                                    <p:animEffect transition="in" filter="dissolve">
                                      <p:cBhvr>
                                        <p:cTn id="35" dur="500"/>
                                        <p:tgtEl>
                                          <p:spTgt spid="17411">
                                            <p:txEl>
                                              <p:charRg st="144" end="15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7411">
                                            <p:txEl>
                                              <p:charRg st="158" end="182"/>
                                            </p:txEl>
                                          </p:spTgt>
                                        </p:tgtEl>
                                        <p:attrNameLst>
                                          <p:attrName>style.visibility</p:attrName>
                                        </p:attrNameLst>
                                      </p:cBhvr>
                                      <p:to>
                                        <p:strVal val="visible"/>
                                      </p:to>
                                    </p:set>
                                    <p:animEffect transition="in" filter="dissolve">
                                      <p:cBhvr>
                                        <p:cTn id="40" dur="500"/>
                                        <p:tgtEl>
                                          <p:spTgt spid="17411">
                                            <p:txEl>
                                              <p:charRg st="158" end="18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title"/>
          </p:nvPr>
        </p:nvSpPr>
        <p:spPr>
          <a:xfrm>
            <a:off x="457200" y="3810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前述结论的意义</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18435" name="文本占位符 18434"/>
          <p:cNvSpPr>
            <a:spLocks noGrp="1"/>
          </p:cNvSpPr>
          <p:nvPr>
            <p:ph idx="1"/>
          </p:nvPr>
        </p:nvSpPr>
        <p:spPr>
          <a:xfrm>
            <a:off x="457200" y="1600200"/>
            <a:ext cx="8229600" cy="50720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社会财富的增加只能依赖于：</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储蓄积累和增加真实资产的数量</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真实资产能使经济体生产出更多的商品和服务</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但金融体系为财富的增加提供了加速渠道：</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金融资产的产生是真实资产分配和交易的需要</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金融体系为借贷之间的交易所提供的服务确保</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了真实资产更容易地被获得</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集中和分配</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因而加快了实物资源的分配速度和利用效率</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18436" name="文本框 18435"/>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5">
                                            <p:txEl>
                                              <p:charRg st="0" end="14"/>
                                            </p:txEl>
                                          </p:spTgt>
                                        </p:tgtEl>
                                        <p:attrNameLst>
                                          <p:attrName>style.visibility</p:attrName>
                                        </p:attrNameLst>
                                      </p:cBhvr>
                                      <p:to>
                                        <p:strVal val="visible"/>
                                      </p:to>
                                    </p:set>
                                    <p:animEffect transition="in" filter="dissolve">
                                      <p:cBhvr>
                                        <p:cTn id="7" dur="500"/>
                                        <p:tgtEl>
                                          <p:spTgt spid="18435">
                                            <p:txEl>
                                              <p:charRg st="0" end="14"/>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435">
                                            <p:txEl>
                                              <p:charRg st="14" end="29"/>
                                            </p:txEl>
                                          </p:spTgt>
                                        </p:tgtEl>
                                        <p:attrNameLst>
                                          <p:attrName>style.visibility</p:attrName>
                                        </p:attrNameLst>
                                      </p:cBhvr>
                                      <p:to>
                                        <p:strVal val="visible"/>
                                      </p:to>
                                    </p:set>
                                    <p:animEffect transition="in" filter="dissolve">
                                      <p:cBhvr>
                                        <p:cTn id="10" dur="500"/>
                                        <p:tgtEl>
                                          <p:spTgt spid="18435">
                                            <p:txEl>
                                              <p:charRg st="14" end="29"/>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435">
                                            <p:txEl>
                                              <p:charRg st="29" end="50"/>
                                            </p:txEl>
                                          </p:spTgt>
                                        </p:tgtEl>
                                        <p:attrNameLst>
                                          <p:attrName>style.visibility</p:attrName>
                                        </p:attrNameLst>
                                      </p:cBhvr>
                                      <p:to>
                                        <p:strVal val="visible"/>
                                      </p:to>
                                    </p:set>
                                    <p:animEffect transition="in" filter="dissolve">
                                      <p:cBhvr>
                                        <p:cTn id="13" dur="500"/>
                                        <p:tgtEl>
                                          <p:spTgt spid="18435">
                                            <p:txEl>
                                              <p:charRg st="29" end="5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8435">
                                            <p:txEl>
                                              <p:charRg st="50" end="70"/>
                                            </p:txEl>
                                          </p:spTgt>
                                        </p:tgtEl>
                                        <p:attrNameLst>
                                          <p:attrName>style.visibility</p:attrName>
                                        </p:attrNameLst>
                                      </p:cBhvr>
                                      <p:to>
                                        <p:strVal val="visible"/>
                                      </p:to>
                                    </p:set>
                                    <p:animEffect transition="in" filter="dissolve">
                                      <p:cBhvr>
                                        <p:cTn id="18" dur="500"/>
                                        <p:tgtEl>
                                          <p:spTgt spid="18435">
                                            <p:txEl>
                                              <p:charRg st="50" end="70"/>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8435">
                                            <p:txEl>
                                              <p:charRg st="70" end="91"/>
                                            </p:txEl>
                                          </p:spTgt>
                                        </p:tgtEl>
                                        <p:attrNameLst>
                                          <p:attrName>style.visibility</p:attrName>
                                        </p:attrNameLst>
                                      </p:cBhvr>
                                      <p:to>
                                        <p:strVal val="visible"/>
                                      </p:to>
                                    </p:set>
                                    <p:animEffect transition="in" filter="dissolve">
                                      <p:cBhvr>
                                        <p:cTn id="21" dur="500"/>
                                        <p:tgtEl>
                                          <p:spTgt spid="18435">
                                            <p:txEl>
                                              <p:charRg st="70" end="91"/>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8435">
                                            <p:txEl>
                                              <p:charRg st="91" end="130"/>
                                            </p:txEl>
                                          </p:spTgt>
                                        </p:tgtEl>
                                        <p:attrNameLst>
                                          <p:attrName>style.visibility</p:attrName>
                                        </p:attrNameLst>
                                      </p:cBhvr>
                                      <p:to>
                                        <p:strVal val="visible"/>
                                      </p:to>
                                    </p:set>
                                    <p:animEffect transition="in" filter="dissolve">
                                      <p:cBhvr>
                                        <p:cTn id="24" dur="500"/>
                                        <p:tgtEl>
                                          <p:spTgt spid="18435">
                                            <p:txEl>
                                              <p:charRg st="91" end="130"/>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8435">
                                            <p:txEl>
                                              <p:charRg st="130" end="150"/>
                                            </p:txEl>
                                          </p:spTgt>
                                        </p:tgtEl>
                                        <p:attrNameLst>
                                          <p:attrName>style.visibility</p:attrName>
                                        </p:attrNameLst>
                                      </p:cBhvr>
                                      <p:to>
                                        <p:strVal val="visible"/>
                                      </p:to>
                                    </p:set>
                                    <p:animEffect transition="in" filter="dissolve">
                                      <p:cBhvr>
                                        <p:cTn id="27" dur="500"/>
                                        <p:tgtEl>
                                          <p:spTgt spid="18435">
                                            <p:txEl>
                                              <p:charRg st="130" end="15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9457"/>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800" b="1" i="0" u="none" strike="noStrike" kern="1200" cap="none" spc="0" normalizeH="0" baseline="0" noProof="1">
                <a:ln>
                  <a:noFill/>
                </a:ln>
                <a:solidFill>
                  <a:srgbClr val="E8004D"/>
                </a:solidFill>
                <a:effectLst>
                  <a:outerShdw blurRad="38100" dist="38100" dir="2700000">
                    <a:srgbClr val="C0C0C0"/>
                  </a:outerShdw>
                </a:effectLst>
                <a:uLnTx/>
                <a:uFillTx/>
                <a:latin typeface="+mj-lt"/>
                <a:ea typeface="宋体" panose="02010600030101010101" pitchFamily="2" charset="-122"/>
                <a:cs typeface="+mj-cs"/>
              </a:rPr>
              <a:t> </a:t>
            </a: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金融体系存在的价值</a:t>
            </a:r>
            <a:endParaRPr kumimoji="0" lang="zh-CN" altLang="en-US" sz="3200" b="1" i="0" u="none" strike="noStrike" kern="1200" cap="none" spc="0" normalizeH="0" baseline="0" noProof="1">
              <a:ln>
                <a:noFill/>
              </a:ln>
              <a:solidFill>
                <a:srgbClr val="E8004D"/>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19459" name="文本占位符 19458"/>
          <p:cNvSpPr>
            <a:spLocks noGrp="1"/>
          </p:cNvSpPr>
          <p:nvPr>
            <p:ph idx="1"/>
          </p:nvPr>
        </p:nvSpPr>
        <p:spPr/>
        <p:txBody>
          <a:bodyPr/>
          <a:lstStyle/>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强大的金融体系能帮助社会各种经济主体：</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减少外部筹资的阻碍、缓解融资约束；</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降低资本成本；</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加速经济</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活动</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的开展，从而</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带动经济增长。</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实践表明，拥有成熟的金融体系的国家：</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经济和社会发展速度更快、质量更高；</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技术创新更活跃、生产效率更高；</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居民福利、生活水平更高。</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19460" name="文本框 19459"/>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标题 20481"/>
          <p:cNvSpPr>
            <a:spLocks noGrp="1"/>
          </p:cNvSpPr>
          <p:nvPr>
            <p:ph type="title"/>
          </p:nvPr>
        </p:nvSpPr>
        <p:spPr>
          <a:xfrm>
            <a:off x="457200" y="228600"/>
            <a:ext cx="8229600" cy="1270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金融体系中的借贷</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0483" name="文本占位符 20482"/>
          <p:cNvSpPr>
            <a:spLocks noGrp="1"/>
          </p:cNvSpPr>
          <p:nvPr>
            <p:ph idx="1"/>
          </p:nvPr>
        </p:nvSpPr>
        <p:spPr>
          <a:xfrm>
            <a:off x="457200" y="1612900"/>
            <a:ext cx="8229600" cy="5026025"/>
          </a:xfrm>
          <a:ln>
            <a:miter/>
          </a:ln>
        </p:spPr>
        <p:txBody>
          <a:bodyPr/>
          <a:lstStyle/>
          <a:p>
            <a:pPr marL="342900" indent="-342900" defTabSz="0" eaLnBrk="1" hangingPunct="1">
              <a:tabLst>
                <a:tab pos="1600200" algn="ctr"/>
                <a:tab pos="2057400" algn="l"/>
                <a:tab pos="2400300" algn="l"/>
              </a:tabLst>
            </a:pPr>
            <a:r>
              <a:rPr lang="en-US" altLang="en-US" sz="2800" dirty="0">
                <a:ea typeface="宋体" panose="02010600030101010101" pitchFamily="2" charset="-122"/>
              </a:rPr>
              <a:t>John Gurley和Edward Shaw（</a:t>
            </a:r>
            <a:r>
              <a:rPr lang="en-US" altLang="zh-CN" sz="2800" dirty="0">
                <a:ea typeface="宋体" panose="02010600030101010101" pitchFamily="2" charset="-122"/>
              </a:rPr>
              <a:t>1960</a:t>
            </a:r>
            <a:r>
              <a:rPr lang="en-US" altLang="en-US" sz="2800" dirty="0">
                <a:ea typeface="宋体" panose="02010600030101010101" pitchFamily="2" charset="-122"/>
              </a:rPr>
              <a:t>）指出，金融体系中的每一个企业、居民和政府单位在任何特定时期都必然遵循以下</a:t>
            </a:r>
            <a:r>
              <a:rPr lang="zh-CN" altLang="en-US" sz="2800" dirty="0">
                <a:ea typeface="宋体" panose="02010600030101010101" pitchFamily="2" charset="-122"/>
              </a:rPr>
              <a:t>规律，如</a:t>
            </a:r>
            <a:r>
              <a:rPr lang="en-US" altLang="en-US" sz="2800" dirty="0">
                <a:ea typeface="宋体" panose="02010600030101010101" pitchFamily="2" charset="-122"/>
              </a:rPr>
              <a:t>公式</a:t>
            </a:r>
            <a:r>
              <a:rPr lang="zh-CN" altLang="en-US" sz="2800" dirty="0">
                <a:ea typeface="宋体" panose="02010600030101010101" pitchFamily="2" charset="-122"/>
              </a:rPr>
              <a:t>所示</a:t>
            </a:r>
            <a:r>
              <a:rPr lang="en-US" altLang="en-US" sz="2800" dirty="0">
                <a:ea typeface="宋体" panose="02010600030101010101" pitchFamily="2" charset="-122"/>
              </a:rPr>
              <a:t>:</a:t>
            </a:r>
            <a:endParaRPr lang="en-US" altLang="en-US" sz="2800" dirty="0">
              <a:ea typeface="宋体" panose="02010600030101010101" pitchFamily="2" charset="-122"/>
            </a:endParaRPr>
          </a:p>
          <a:p>
            <a:pPr marL="342900" indent="-342900" defTabSz="0" eaLnBrk="1" hangingPunct="1">
              <a:buNone/>
              <a:tabLst>
                <a:tab pos="1600200" algn="ctr"/>
                <a:tab pos="2057400" algn="l"/>
                <a:tab pos="2400300" algn="l"/>
              </a:tabLst>
            </a:pPr>
            <a:r>
              <a:rPr lang="en-US" altLang="en-US" sz="2800" dirty="0">
                <a:ea typeface="宋体" panose="02010600030101010101" pitchFamily="2" charset="-122"/>
              </a:rPr>
              <a:t>         </a:t>
            </a:r>
            <a:r>
              <a:rPr lang="en-US" altLang="en-US" sz="2400" dirty="0">
                <a:ea typeface="宋体" panose="02010600030101010101" pitchFamily="2" charset="-122"/>
              </a:rPr>
              <a:t>  R </a:t>
            </a:r>
            <a:r>
              <a:rPr lang="en-US" altLang="zh-CN" sz="2400" dirty="0">
                <a:ea typeface="宋体" panose="02010600030101010101" pitchFamily="2" charset="-122"/>
              </a:rPr>
              <a:t>—</a:t>
            </a:r>
            <a:r>
              <a:rPr lang="en-US" altLang="en-US" sz="2400" dirty="0">
                <a:ea typeface="宋体" panose="02010600030101010101" pitchFamily="2" charset="-122"/>
              </a:rPr>
              <a:t> E = </a:t>
            </a:r>
            <a:r>
              <a:rPr lang="en-US" altLang="en-US" sz="2400" dirty="0">
                <a:ea typeface="宋体" panose="02010600030101010101" pitchFamily="2" charset="-122"/>
                <a:sym typeface="Symbol" panose="05050102010706020507" pitchFamily="18" charset="2"/>
              </a:rPr>
              <a:t>FA </a:t>
            </a:r>
            <a:r>
              <a:rPr lang="en-US" altLang="zh-CN" sz="2400" dirty="0">
                <a:ea typeface="宋体" panose="02010600030101010101" pitchFamily="2" charset="-122"/>
                <a:sym typeface="Symbol" panose="05050102010706020507" pitchFamily="18" charset="2"/>
              </a:rPr>
              <a:t>—</a:t>
            </a:r>
            <a:r>
              <a:rPr lang="en-US" altLang="en-US" sz="2400" dirty="0">
                <a:ea typeface="宋体" panose="02010600030101010101" pitchFamily="2" charset="-122"/>
                <a:sym typeface="Symbol" panose="05050102010706020507" pitchFamily="18" charset="2"/>
              </a:rPr>
              <a:t> D</a:t>
            </a:r>
            <a:endParaRPr lang="en-US" altLang="en-US" sz="2400" dirty="0">
              <a:ea typeface="宋体" panose="02010600030101010101" pitchFamily="2" charset="-122"/>
              <a:sym typeface="Symbol" panose="05050102010706020507" pitchFamily="18" charset="2"/>
            </a:endParaRPr>
          </a:p>
          <a:p>
            <a:pPr marL="342900" indent="-342900" defTabSz="0" eaLnBrk="1" hangingPunct="1">
              <a:buNone/>
              <a:tabLst>
                <a:tab pos="1600200" algn="ctr"/>
                <a:tab pos="2057400" algn="l"/>
                <a:tab pos="2400300" algn="l"/>
              </a:tabLst>
            </a:pPr>
            <a:r>
              <a:rPr lang="en-US" altLang="en-US" sz="2400" dirty="0">
                <a:ea typeface="宋体" panose="02010600030101010101" pitchFamily="2" charset="-122"/>
              </a:rPr>
              <a:t>	式中：R   = 本期收入 </a:t>
            </a:r>
            <a:endParaRPr lang="en-US" altLang="en-US" sz="2400" dirty="0">
              <a:ea typeface="宋体" panose="02010600030101010101" pitchFamily="2" charset="-122"/>
            </a:endParaRPr>
          </a:p>
          <a:p>
            <a:pPr marL="342900" indent="-342900" defTabSz="0" eaLnBrk="1" hangingPunct="1">
              <a:buNone/>
              <a:tabLst>
                <a:tab pos="1600200" algn="ctr"/>
                <a:tab pos="2057400" algn="l"/>
                <a:tab pos="2400300" algn="l"/>
              </a:tabLst>
            </a:pPr>
            <a:r>
              <a:rPr lang="en-US" altLang="en-US" sz="2400" dirty="0">
                <a:ea typeface="宋体" panose="02010600030101010101" pitchFamily="2" charset="-122"/>
              </a:rPr>
              <a:t>	           E   = 本期支出	</a:t>
            </a:r>
            <a:endParaRPr lang="en-US" altLang="en-US" sz="2400" dirty="0">
              <a:ea typeface="宋体" panose="02010600030101010101" pitchFamily="2" charset="-122"/>
            </a:endParaRPr>
          </a:p>
          <a:p>
            <a:pPr marL="342900" indent="-342900" defTabSz="0" eaLnBrk="1" hangingPunct="1">
              <a:spcBef>
                <a:spcPct val="10000"/>
              </a:spcBef>
              <a:buNone/>
              <a:tabLst>
                <a:tab pos="1600200" algn="ctr"/>
                <a:tab pos="2057400" algn="l"/>
                <a:tab pos="2400300" algn="l"/>
              </a:tabLst>
            </a:pPr>
            <a:r>
              <a:rPr lang="en-US" altLang="en-US" sz="2400" dirty="0">
                <a:ea typeface="宋体" panose="02010600030101010101" pitchFamily="2" charset="-122"/>
              </a:rPr>
              <a:t>	         </a:t>
            </a:r>
            <a:r>
              <a:rPr lang="en-US" altLang="en-US" sz="2400" dirty="0">
                <a:ea typeface="宋体" panose="02010600030101010101" pitchFamily="2" charset="-122"/>
                <a:sym typeface="Symbol" panose="05050102010706020507" pitchFamily="18" charset="2"/>
              </a:rPr>
              <a:t>FA = 本期持有金融资产的变化</a:t>
            </a:r>
            <a:endParaRPr lang="en-US" altLang="en-US" sz="2400" dirty="0">
              <a:ea typeface="宋体" panose="02010600030101010101" pitchFamily="2" charset="-122"/>
              <a:sym typeface="Symbol" panose="05050102010706020507" pitchFamily="18" charset="2"/>
            </a:endParaRPr>
          </a:p>
          <a:p>
            <a:pPr marL="342900" indent="-342900" defTabSz="0" eaLnBrk="1" hangingPunct="1">
              <a:spcBef>
                <a:spcPct val="10000"/>
              </a:spcBef>
              <a:buNone/>
              <a:tabLst>
                <a:tab pos="1600200" algn="ctr"/>
                <a:tab pos="2057400" algn="l"/>
                <a:tab pos="2400300" algn="l"/>
              </a:tabLst>
            </a:pPr>
            <a:r>
              <a:rPr lang="en-US" altLang="en-US" sz="2400" dirty="0">
                <a:ea typeface="宋体" panose="02010600030101010101" pitchFamily="2" charset="-122"/>
                <a:sym typeface="Symbol" panose="05050102010706020507" pitchFamily="18" charset="2"/>
              </a:rPr>
              <a:t>	         D   </a:t>
            </a:r>
            <a:r>
              <a:rPr lang="en-US" altLang="en-US" sz="2400" dirty="0">
                <a:ea typeface="宋体" panose="02010600030101010101" pitchFamily="2" charset="-122"/>
              </a:rPr>
              <a:t>= 未偿还负债和</a:t>
            </a:r>
            <a:r>
              <a:rPr lang="zh-CN" altLang="en-US" sz="2400" dirty="0">
                <a:ea typeface="宋体" panose="02010600030101010101" pitchFamily="2" charset="-122"/>
              </a:rPr>
              <a:t>未清算</a:t>
            </a:r>
            <a:r>
              <a:rPr lang="en-US" altLang="en-US" sz="2400" dirty="0">
                <a:ea typeface="宋体" panose="02010600030101010101" pitchFamily="2" charset="-122"/>
              </a:rPr>
              <a:t>权益（股权）的变化</a:t>
            </a:r>
            <a:endParaRPr lang="en-US" altLang="en-US" sz="2400" dirty="0">
              <a:ea typeface="宋体" panose="02010600030101010101" pitchFamily="2" charset="-122"/>
            </a:endParaRPr>
          </a:p>
          <a:p>
            <a:pPr marL="342900" indent="-342900" defTabSz="0" eaLnBrk="1" hangingPunct="1">
              <a:spcBef>
                <a:spcPct val="10000"/>
              </a:spcBef>
              <a:buNone/>
              <a:tabLst>
                <a:tab pos="1600200" algn="ctr"/>
                <a:tab pos="2057400" algn="l"/>
                <a:tab pos="2400300" algn="l"/>
              </a:tabLst>
            </a:pPr>
            <a:r>
              <a:rPr lang="en-US" altLang="en-US" sz="2400" dirty="0">
                <a:ea typeface="宋体" panose="02010600030101010101" pitchFamily="2" charset="-122"/>
              </a:rPr>
              <a:t>     例如：</a:t>
            </a:r>
            <a:r>
              <a:rPr lang="en-US" altLang="en-US" sz="2200" dirty="0">
                <a:latin typeface="黑体" panose="02010609060101010101" pitchFamily="49" charset="-122"/>
                <a:ea typeface="黑体" panose="02010609060101010101" pitchFamily="49" charset="-122"/>
                <a:sym typeface="+mn-ea"/>
              </a:rPr>
              <a:t> </a:t>
            </a:r>
            <a:endParaRPr lang="en-US" altLang="zh-CN" sz="2200" dirty="0"/>
          </a:p>
          <a:p>
            <a:pPr marL="342900" indent="-342900" algn="just" defTabSz="0" eaLnBrk="1" latinLnBrk="1" hangingPunct="1">
              <a:lnSpc>
                <a:spcPts val="3400"/>
              </a:lnSpc>
              <a:spcBef>
                <a:spcPts val="500"/>
              </a:spcBef>
              <a:spcAft>
                <a:spcPts val="500"/>
              </a:spcAft>
              <a:buClrTx/>
              <a:buNone/>
              <a:tabLst>
                <a:tab pos="1600200" algn="ctr"/>
                <a:tab pos="2057400" algn="l"/>
                <a:tab pos="2400300" algn="l"/>
              </a:tabLst>
            </a:pPr>
            <a:r>
              <a:rPr lang="en-US" altLang="zh-CN" sz="2200" dirty="0">
                <a:latin typeface="黑体" panose="02010609060101010101" pitchFamily="49" charset="-122"/>
                <a:ea typeface="黑体" panose="02010609060101010101" pitchFamily="49" charset="-122"/>
                <a:sym typeface="+mn-ea"/>
              </a:rPr>
              <a:t>       E &gt; R</a:t>
            </a:r>
            <a:r>
              <a:rPr lang="en-US" altLang="en-US" sz="2200" dirty="0">
                <a:latin typeface="黑体" panose="02010609060101010101" pitchFamily="49" charset="-122"/>
                <a:ea typeface="黑体" panose="02010609060101010101" pitchFamily="49" charset="-122"/>
                <a:sym typeface="+mn-ea"/>
              </a:rPr>
              <a:t>：① </a:t>
            </a:r>
            <a:r>
              <a:rPr lang="en-US" altLang="zh-CN" sz="2200" dirty="0">
                <a:latin typeface="宋体" panose="02010600030101010101" pitchFamily="2" charset="-122"/>
                <a:ea typeface="黑体" panose="02010609060101010101" pitchFamily="49" charset="-122"/>
                <a:sym typeface="+mn-ea"/>
              </a:rPr>
              <a:t>—</a:t>
            </a:r>
            <a:r>
              <a:rPr lang="en-US" altLang="zh-CN" sz="2200" dirty="0">
                <a:latin typeface="黑体" panose="02010609060101010101" pitchFamily="49" charset="-122"/>
                <a:ea typeface="黑体" panose="02010609060101010101" pitchFamily="49" charset="-122"/>
                <a:sym typeface="+mn-ea"/>
              </a:rPr>
              <a:t>△FA</a:t>
            </a:r>
            <a:r>
              <a:rPr lang="en-US" altLang="en-US" sz="2200" dirty="0">
                <a:latin typeface="黑体" panose="02010609060101010101" pitchFamily="49" charset="-122"/>
                <a:ea typeface="黑体" panose="02010609060101010101" pitchFamily="49" charset="-122"/>
                <a:sym typeface="+mn-ea"/>
              </a:rPr>
              <a:t>；② </a:t>
            </a:r>
            <a:r>
              <a:rPr lang="en-US" altLang="zh-CN" sz="2200" dirty="0">
                <a:latin typeface="黑体" panose="02010609060101010101" pitchFamily="49" charset="-122"/>
                <a:ea typeface="黑体" panose="02010609060101010101" pitchFamily="49" charset="-122"/>
                <a:sym typeface="+mn-ea"/>
              </a:rPr>
              <a:t>+△D</a:t>
            </a:r>
            <a:r>
              <a:rPr lang="en-US" altLang="en-US" sz="2200" dirty="0">
                <a:latin typeface="黑体" panose="02010609060101010101" pitchFamily="49" charset="-122"/>
                <a:ea typeface="黑体" panose="02010609060101010101" pitchFamily="49" charset="-122"/>
                <a:sym typeface="+mn-ea"/>
              </a:rPr>
              <a:t>；③ </a:t>
            </a:r>
            <a:r>
              <a:rPr lang="en-US" altLang="zh-CN" sz="2200" dirty="0">
                <a:latin typeface="宋体" panose="02010600030101010101" pitchFamily="2" charset="-122"/>
                <a:ea typeface="黑体" panose="02010609060101010101" pitchFamily="49" charset="-122"/>
                <a:sym typeface="+mn-ea"/>
              </a:rPr>
              <a:t>—</a:t>
            </a:r>
            <a:r>
              <a:rPr lang="en-US" altLang="zh-CN" sz="2200" dirty="0">
                <a:latin typeface="黑体" panose="02010609060101010101" pitchFamily="49" charset="-122"/>
                <a:ea typeface="黑体" panose="02010609060101010101" pitchFamily="49" charset="-122"/>
                <a:sym typeface="+mn-ea"/>
              </a:rPr>
              <a:t>△FA</a:t>
            </a:r>
            <a:r>
              <a:rPr lang="en-US" altLang="en-US" sz="2200" dirty="0">
                <a:latin typeface="黑体" panose="02010609060101010101" pitchFamily="49" charset="-122"/>
                <a:ea typeface="黑体" panose="02010609060101010101" pitchFamily="49" charset="-122"/>
                <a:sym typeface="+mn-ea"/>
              </a:rPr>
              <a:t>、</a:t>
            </a:r>
            <a:r>
              <a:rPr lang="en-US" altLang="zh-CN" sz="2200" dirty="0">
                <a:latin typeface="黑体" panose="02010609060101010101" pitchFamily="49" charset="-122"/>
                <a:ea typeface="黑体" panose="02010609060101010101" pitchFamily="49" charset="-122"/>
                <a:sym typeface="+mn-ea"/>
              </a:rPr>
              <a:t>+△D</a:t>
            </a:r>
            <a:endParaRPr lang="en-US" altLang="zh-CN" sz="2200" dirty="0"/>
          </a:p>
          <a:p>
            <a:pPr marL="342900" indent="-342900" algn="just" defTabSz="0" eaLnBrk="1" latinLnBrk="1" hangingPunct="1">
              <a:lnSpc>
                <a:spcPts val="3400"/>
              </a:lnSpc>
              <a:spcBef>
                <a:spcPts val="500"/>
              </a:spcBef>
              <a:spcAft>
                <a:spcPts val="500"/>
              </a:spcAft>
              <a:buClrTx/>
              <a:buNone/>
              <a:tabLst>
                <a:tab pos="1600200" algn="ctr"/>
                <a:tab pos="2057400" algn="l"/>
                <a:tab pos="2400300" algn="l"/>
              </a:tabLst>
            </a:pPr>
            <a:r>
              <a:rPr lang="en-US" altLang="zh-CN" sz="2200" dirty="0">
                <a:latin typeface="黑体" panose="02010609060101010101" pitchFamily="49" charset="-122"/>
                <a:ea typeface="黑体" panose="02010609060101010101" pitchFamily="49" charset="-122"/>
                <a:sym typeface="+mn-ea"/>
              </a:rPr>
              <a:t>       E &lt; R</a:t>
            </a:r>
            <a:r>
              <a:rPr lang="en-US" altLang="en-US" sz="2200" dirty="0">
                <a:latin typeface="黑体" panose="02010609060101010101" pitchFamily="49" charset="-122"/>
                <a:ea typeface="黑体" panose="02010609060101010101" pitchFamily="49" charset="-122"/>
                <a:sym typeface="+mn-ea"/>
              </a:rPr>
              <a:t>：① </a:t>
            </a:r>
            <a:r>
              <a:rPr lang="en-US" altLang="zh-CN" sz="2200" dirty="0">
                <a:latin typeface="黑体" panose="02010609060101010101" pitchFamily="49" charset="-122"/>
                <a:ea typeface="黑体" panose="02010609060101010101" pitchFamily="49" charset="-122"/>
                <a:sym typeface="+mn-ea"/>
              </a:rPr>
              <a:t>+ △FA</a:t>
            </a:r>
            <a:r>
              <a:rPr lang="en-US" altLang="en-US" sz="2200" dirty="0">
                <a:latin typeface="黑体" panose="02010609060101010101" pitchFamily="49" charset="-122"/>
                <a:ea typeface="黑体" panose="02010609060101010101" pitchFamily="49" charset="-122"/>
                <a:sym typeface="+mn-ea"/>
              </a:rPr>
              <a:t>；②</a:t>
            </a:r>
            <a:r>
              <a:rPr lang="en-US" altLang="zh-CN" sz="2200" dirty="0">
                <a:latin typeface="宋体" panose="02010600030101010101" pitchFamily="2" charset="-122"/>
                <a:ea typeface="黑体" panose="02010609060101010101" pitchFamily="49" charset="-122"/>
                <a:sym typeface="+mn-ea"/>
              </a:rPr>
              <a:t>—</a:t>
            </a:r>
            <a:r>
              <a:rPr lang="en-US" altLang="zh-CN" sz="2200" dirty="0">
                <a:latin typeface="黑体" panose="02010609060101010101" pitchFamily="49" charset="-122"/>
                <a:ea typeface="黑体" panose="02010609060101010101" pitchFamily="49" charset="-122"/>
                <a:sym typeface="+mn-ea"/>
              </a:rPr>
              <a:t>△D</a:t>
            </a:r>
            <a:r>
              <a:rPr lang="en-US" altLang="en-US" sz="2200" dirty="0">
                <a:latin typeface="黑体" panose="02010609060101010101" pitchFamily="49" charset="-122"/>
                <a:ea typeface="黑体" panose="02010609060101010101" pitchFamily="49" charset="-122"/>
                <a:sym typeface="+mn-ea"/>
              </a:rPr>
              <a:t>；③ </a:t>
            </a:r>
            <a:r>
              <a:rPr lang="en-US" altLang="zh-CN" sz="2200" dirty="0">
                <a:latin typeface="黑体" panose="02010609060101010101" pitchFamily="49" charset="-122"/>
                <a:ea typeface="黑体" panose="02010609060101010101" pitchFamily="49" charset="-122"/>
                <a:sym typeface="+mn-ea"/>
              </a:rPr>
              <a:t>+△FA</a:t>
            </a:r>
            <a:r>
              <a:rPr lang="en-US" altLang="en-US" sz="2200" dirty="0">
                <a:latin typeface="黑体" panose="02010609060101010101" pitchFamily="49" charset="-122"/>
                <a:ea typeface="黑体" panose="02010609060101010101" pitchFamily="49" charset="-122"/>
                <a:sym typeface="+mn-ea"/>
              </a:rPr>
              <a:t>、</a:t>
            </a:r>
            <a:r>
              <a:rPr lang="en-US" altLang="zh-CN" sz="2200" dirty="0">
                <a:latin typeface="宋体" panose="02010600030101010101" pitchFamily="2" charset="-122"/>
                <a:ea typeface="黑体" panose="02010609060101010101" pitchFamily="49" charset="-122"/>
                <a:sym typeface="+mn-ea"/>
              </a:rPr>
              <a:t>—</a:t>
            </a:r>
            <a:r>
              <a:rPr lang="en-US" altLang="zh-CN" sz="2200" dirty="0">
                <a:latin typeface="黑体" panose="02010609060101010101" pitchFamily="49" charset="-122"/>
                <a:ea typeface="黑体" panose="02010609060101010101" pitchFamily="49" charset="-122"/>
                <a:sym typeface="+mn-ea"/>
              </a:rPr>
              <a:t>△D</a:t>
            </a:r>
            <a:endParaRPr lang="en-US" altLang="zh-CN" sz="2200" dirty="0"/>
          </a:p>
          <a:p>
            <a:pPr marL="342900" indent="-342900" defTabSz="0" eaLnBrk="1" hangingPunct="1">
              <a:spcBef>
                <a:spcPct val="10000"/>
              </a:spcBef>
              <a:buNone/>
              <a:tabLst>
                <a:tab pos="1600200" algn="ctr"/>
                <a:tab pos="2057400" algn="l"/>
                <a:tab pos="2400300" algn="l"/>
              </a:tabLst>
            </a:pPr>
            <a:endParaRPr lang="en-US" altLang="en-US" sz="2800" dirty="0">
              <a:ea typeface="宋体" panose="02010600030101010101" pitchFamily="2" charset="-122"/>
            </a:endParaRPr>
          </a:p>
        </p:txBody>
      </p:sp>
      <p:sp>
        <p:nvSpPr>
          <p:cNvPr id="20484" name="文本框 20483"/>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3">
                                            <p:txEl>
                                              <p:charRg st="0" end="69"/>
                                            </p:txEl>
                                          </p:spTgt>
                                        </p:tgtEl>
                                        <p:attrNameLst>
                                          <p:attrName>style.visibility</p:attrName>
                                        </p:attrNameLst>
                                      </p:cBhvr>
                                      <p:to>
                                        <p:strVal val="visible"/>
                                      </p:to>
                                    </p:set>
                                    <p:animEffect transition="in" filter="dissolve">
                                      <p:cBhvr>
                                        <p:cTn id="7" dur="500"/>
                                        <p:tgtEl>
                                          <p:spTgt spid="20483">
                                            <p:txEl>
                                              <p:charRg st="0" end="69"/>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3">
                                            <p:txEl>
                                              <p:charRg st="69" end="97"/>
                                            </p:txEl>
                                          </p:spTgt>
                                        </p:tgtEl>
                                        <p:attrNameLst>
                                          <p:attrName>style.visibility</p:attrName>
                                        </p:attrNameLst>
                                      </p:cBhvr>
                                      <p:to>
                                        <p:strVal val="visible"/>
                                      </p:to>
                                    </p:set>
                                    <p:animEffect transition="in" filter="dissolve">
                                      <p:cBhvr>
                                        <p:cTn id="12" dur="500"/>
                                        <p:tgtEl>
                                          <p:spTgt spid="20483">
                                            <p:txEl>
                                              <p:charRg st="69" end="9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483">
                                            <p:txEl>
                                              <p:charRg st="97" end="113"/>
                                            </p:txEl>
                                          </p:spTgt>
                                        </p:tgtEl>
                                        <p:attrNameLst>
                                          <p:attrName>style.visibility</p:attrName>
                                        </p:attrNameLst>
                                      </p:cBhvr>
                                      <p:to>
                                        <p:strVal val="visible"/>
                                      </p:to>
                                    </p:set>
                                    <p:animEffect transition="in" filter="dissolve">
                                      <p:cBhvr>
                                        <p:cTn id="17" dur="500"/>
                                        <p:tgtEl>
                                          <p:spTgt spid="20483">
                                            <p:txEl>
                                              <p:charRg st="97" end="11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483">
                                            <p:txEl>
                                              <p:charRg st="113" end="137"/>
                                            </p:txEl>
                                          </p:spTgt>
                                        </p:tgtEl>
                                        <p:attrNameLst>
                                          <p:attrName>style.visibility</p:attrName>
                                        </p:attrNameLst>
                                      </p:cBhvr>
                                      <p:to>
                                        <p:strVal val="visible"/>
                                      </p:to>
                                    </p:set>
                                    <p:animEffect transition="in" filter="dissolve">
                                      <p:cBhvr>
                                        <p:cTn id="22" dur="500"/>
                                        <p:tgtEl>
                                          <p:spTgt spid="20483">
                                            <p:txEl>
                                              <p:charRg st="113" end="13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483">
                                            <p:txEl>
                                              <p:charRg st="137" end="165"/>
                                            </p:txEl>
                                          </p:spTgt>
                                        </p:tgtEl>
                                        <p:attrNameLst>
                                          <p:attrName>style.visibility</p:attrName>
                                        </p:attrNameLst>
                                      </p:cBhvr>
                                      <p:to>
                                        <p:strVal val="visible"/>
                                      </p:to>
                                    </p:set>
                                    <p:animEffect transition="in" filter="dissolve">
                                      <p:cBhvr>
                                        <p:cTn id="27" dur="500"/>
                                        <p:tgtEl>
                                          <p:spTgt spid="20483">
                                            <p:txEl>
                                              <p:charRg st="137" end="16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483">
                                            <p:txEl>
                                              <p:charRg st="165" end="199"/>
                                            </p:txEl>
                                          </p:spTgt>
                                        </p:tgtEl>
                                        <p:attrNameLst>
                                          <p:attrName>style.visibility</p:attrName>
                                        </p:attrNameLst>
                                      </p:cBhvr>
                                      <p:to>
                                        <p:strVal val="visible"/>
                                      </p:to>
                                    </p:set>
                                    <p:animEffect transition="in" filter="dissolve">
                                      <p:cBhvr>
                                        <p:cTn id="32" dur="500"/>
                                        <p:tgtEl>
                                          <p:spTgt spid="20483">
                                            <p:txEl>
                                              <p:charRg st="165" end="19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483">
                                            <p:txEl>
                                              <p:charRg st="199" end="209"/>
                                            </p:txEl>
                                          </p:spTgt>
                                        </p:tgtEl>
                                        <p:attrNameLst>
                                          <p:attrName>style.visibility</p:attrName>
                                        </p:attrNameLst>
                                      </p:cBhvr>
                                      <p:to>
                                        <p:strVal val="visible"/>
                                      </p:to>
                                    </p:set>
                                    <p:animEffect transition="in" filter="dissolve">
                                      <p:cBhvr>
                                        <p:cTn id="37" dur="500"/>
                                        <p:tgtEl>
                                          <p:spTgt spid="20483">
                                            <p:txEl>
                                              <p:charRg st="199" end="20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0483">
                                            <p:txEl>
                                              <p:charRg st="209" end="246"/>
                                            </p:txEl>
                                          </p:spTgt>
                                        </p:tgtEl>
                                        <p:attrNameLst>
                                          <p:attrName>style.visibility</p:attrName>
                                        </p:attrNameLst>
                                      </p:cBhvr>
                                      <p:to>
                                        <p:strVal val="visible"/>
                                      </p:to>
                                    </p:set>
                                    <p:animEffect transition="in" filter="dissolve">
                                      <p:cBhvr>
                                        <p:cTn id="42" dur="500"/>
                                        <p:tgtEl>
                                          <p:spTgt spid="20483">
                                            <p:txEl>
                                              <p:charRg st="209" end="24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0483">
                                            <p:txEl>
                                              <p:charRg st="246" end="283"/>
                                            </p:txEl>
                                          </p:spTgt>
                                        </p:tgtEl>
                                        <p:attrNameLst>
                                          <p:attrName>style.visibility</p:attrName>
                                        </p:attrNameLst>
                                      </p:cBhvr>
                                      <p:to>
                                        <p:strVal val="visible"/>
                                      </p:to>
                                    </p:set>
                                    <p:animEffect transition="in" filter="dissolve">
                                      <p:cBhvr>
                                        <p:cTn id="47" dur="500"/>
                                        <p:tgtEl>
                                          <p:spTgt spid="20483">
                                            <p:txEl>
                                              <p:charRg st="246" end="28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21505"/>
          <p:cNvSpPr>
            <a:spLocks noGrp="1"/>
          </p:cNvSpPr>
          <p:nvPr>
            <p:ph type="title"/>
          </p:nvPr>
        </p:nvSpPr>
        <p:spPr>
          <a:xfrm>
            <a:off x="457200" y="279400"/>
            <a:ext cx="8229600" cy="10541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金融体系中的借贷</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1507" name="文本占位符 21506"/>
          <p:cNvSpPr>
            <a:spLocks noGrp="1"/>
          </p:cNvSpPr>
          <p:nvPr>
            <p:ph idx="1"/>
          </p:nvPr>
        </p:nvSpPr>
        <p:spPr>
          <a:xfrm>
            <a:off x="654050" y="1570038"/>
            <a:ext cx="7908925" cy="5119688"/>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同时，在任何</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特定</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时期，</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每一个经济单位都必然处于以下三种状态之一:</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预算赤字单位 </a:t>
            </a:r>
            <a:r>
              <a:rPr kumimoji="0" lang="en-US" altLang="x-none"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 (DBU):</a:t>
            </a:r>
            <a:endParaRPr kumimoji="0" lang="en-US" altLang="x-none"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defRPr/>
            </a:pPr>
            <a:r>
              <a:rPr kumimoji="0" lang="en-US" altLang="x-none"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E &gt; R, </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所以 </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sym typeface="Symbol" panose="05050102010706020507" pitchFamily="18" charset="2"/>
              </a:rPr>
              <a:t>D &gt; FA  (资金的净借方</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预算盈余单位</a:t>
            </a:r>
            <a:r>
              <a:rPr kumimoji="0" lang="en-US" altLang="x-none"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 (SBU):</a:t>
            </a:r>
            <a:endParaRPr kumimoji="0" lang="en-US" altLang="x-none"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defRPr/>
            </a:pPr>
            <a:r>
              <a:rPr kumimoji="0" lang="en-US" altLang="x-none"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R &gt; E, </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所以 </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sym typeface="Symbol" panose="05050102010706020507" pitchFamily="18" charset="2"/>
              </a:rPr>
              <a:t>FA &gt; D  (资金的净贷方)</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sym typeface="Symbol" panose="05050102010706020507" pitchFamily="18" charset="2"/>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预算平衡单位 </a:t>
            </a:r>
            <a:r>
              <a:rPr kumimoji="0" lang="en-US" altLang="x-none"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(BBU):</a:t>
            </a:r>
            <a:endParaRPr kumimoji="0" lang="en-US" altLang="x-none"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defRPr/>
            </a:pPr>
            <a:r>
              <a:rPr kumimoji="0" lang="en-US" altLang="x-none"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sym typeface="Symbol" panose="05050102010706020507" pitchFamily="18" charset="2"/>
              </a:rPr>
              <a:t>R = E, </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sym typeface="Symbol" panose="05050102010706020507" pitchFamily="18" charset="2"/>
              </a:rPr>
              <a:t>所以 D = FA  (既不是净借方也不是净贷方)</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sym typeface="Symbol" panose="05050102010706020507" pitchFamily="18" charset="2"/>
            </a:endParaRPr>
          </a:p>
        </p:txBody>
      </p:sp>
      <p:sp>
        <p:nvSpPr>
          <p:cNvPr id="21508" name="文本框 21507"/>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7">
                                            <p:txEl>
                                              <p:charRg st="0" end="33"/>
                                            </p:txEl>
                                          </p:spTgt>
                                        </p:tgtEl>
                                        <p:attrNameLst>
                                          <p:attrName>style.visibility</p:attrName>
                                        </p:attrNameLst>
                                      </p:cBhvr>
                                      <p:to>
                                        <p:strVal val="visible"/>
                                      </p:to>
                                    </p:set>
                                    <p:animEffect transition="in" filter="dissolve">
                                      <p:cBhvr>
                                        <p:cTn id="7" dur="500"/>
                                        <p:tgtEl>
                                          <p:spTgt spid="21507">
                                            <p:txEl>
                                              <p:charRg st="0" end="3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507">
                                            <p:txEl>
                                              <p:charRg st="33" end="48"/>
                                            </p:txEl>
                                          </p:spTgt>
                                        </p:tgtEl>
                                        <p:attrNameLst>
                                          <p:attrName>style.visibility</p:attrName>
                                        </p:attrNameLst>
                                      </p:cBhvr>
                                      <p:to>
                                        <p:strVal val="visible"/>
                                      </p:to>
                                    </p:set>
                                    <p:animEffect transition="in" filter="dissolve">
                                      <p:cBhvr>
                                        <p:cTn id="12" dur="500"/>
                                        <p:tgtEl>
                                          <p:spTgt spid="21507">
                                            <p:txEl>
                                              <p:charRg st="33" end="48"/>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1507">
                                            <p:txEl>
                                              <p:charRg st="48" end="77"/>
                                            </p:txEl>
                                          </p:spTgt>
                                        </p:tgtEl>
                                        <p:attrNameLst>
                                          <p:attrName>style.visibility</p:attrName>
                                        </p:attrNameLst>
                                      </p:cBhvr>
                                      <p:to>
                                        <p:strVal val="visible"/>
                                      </p:to>
                                    </p:set>
                                    <p:animEffect transition="in" filter="dissolve">
                                      <p:cBhvr>
                                        <p:cTn id="15" dur="500"/>
                                        <p:tgtEl>
                                          <p:spTgt spid="21507">
                                            <p:txEl>
                                              <p:charRg st="48" end="77"/>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1507">
                                            <p:txEl>
                                              <p:charRg st="77" end="91"/>
                                            </p:txEl>
                                          </p:spTgt>
                                        </p:tgtEl>
                                        <p:attrNameLst>
                                          <p:attrName>style.visibility</p:attrName>
                                        </p:attrNameLst>
                                      </p:cBhvr>
                                      <p:to>
                                        <p:strVal val="visible"/>
                                      </p:to>
                                    </p:set>
                                    <p:animEffect transition="in" filter="dissolve">
                                      <p:cBhvr>
                                        <p:cTn id="20" dur="500"/>
                                        <p:tgtEl>
                                          <p:spTgt spid="21507">
                                            <p:txEl>
                                              <p:charRg st="77" end="91"/>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21507">
                                            <p:txEl>
                                              <p:charRg st="91" end="120"/>
                                            </p:txEl>
                                          </p:spTgt>
                                        </p:tgtEl>
                                        <p:attrNameLst>
                                          <p:attrName>style.visibility</p:attrName>
                                        </p:attrNameLst>
                                      </p:cBhvr>
                                      <p:to>
                                        <p:strVal val="visible"/>
                                      </p:to>
                                    </p:set>
                                    <p:animEffect transition="in" filter="dissolve">
                                      <p:cBhvr>
                                        <p:cTn id="23" dur="500"/>
                                        <p:tgtEl>
                                          <p:spTgt spid="21507">
                                            <p:txEl>
                                              <p:charRg st="91" end="12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1507">
                                            <p:txEl>
                                              <p:charRg st="120" end="134"/>
                                            </p:txEl>
                                          </p:spTgt>
                                        </p:tgtEl>
                                        <p:attrNameLst>
                                          <p:attrName>style.visibility</p:attrName>
                                        </p:attrNameLst>
                                      </p:cBhvr>
                                      <p:to>
                                        <p:strVal val="visible"/>
                                      </p:to>
                                    </p:set>
                                    <p:animEffect transition="in" filter="dissolve">
                                      <p:cBhvr>
                                        <p:cTn id="28" dur="500"/>
                                        <p:tgtEl>
                                          <p:spTgt spid="21507">
                                            <p:txEl>
                                              <p:charRg st="120" end="134"/>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1507">
                                            <p:txEl>
                                              <p:charRg st="134" end="169"/>
                                            </p:txEl>
                                          </p:spTgt>
                                        </p:tgtEl>
                                        <p:attrNameLst>
                                          <p:attrName>style.visibility</p:attrName>
                                        </p:attrNameLst>
                                      </p:cBhvr>
                                      <p:to>
                                        <p:strVal val="visible"/>
                                      </p:to>
                                    </p:set>
                                    <p:animEffect transition="in" filter="dissolve">
                                      <p:cBhvr>
                                        <p:cTn id="31" dur="500"/>
                                        <p:tgtEl>
                                          <p:spTgt spid="21507">
                                            <p:txEl>
                                              <p:charRg st="134" end="16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标题 22529"/>
          <p:cNvSpPr>
            <a:spLocks noGrp="1"/>
          </p:cNvSpPr>
          <p:nvPr>
            <p:ph type="title"/>
          </p:nvPr>
        </p:nvSpPr>
        <p:spPr>
          <a:xfrm>
            <a:off x="457200" y="177800"/>
            <a:ext cx="8229600" cy="1270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金融体系中的借贷</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2531" name="文本框 22539"/>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
        <p:nvSpPr>
          <p:cNvPr id="22532" name="文本框 2"/>
          <p:cNvSpPr txBox="1"/>
          <p:nvPr/>
        </p:nvSpPr>
        <p:spPr>
          <a:xfrm>
            <a:off x="-149860" y="1828800"/>
            <a:ext cx="8990013" cy="737235"/>
          </a:xfrm>
          <a:prstGeom prst="rect">
            <a:avLst/>
          </a:prstGeom>
          <a:noFill/>
          <a:ln w="9525">
            <a:noFill/>
          </a:ln>
        </p:spPr>
        <p:txBody>
          <a:bodyPr>
            <a:spAutoFit/>
          </a:bodyPr>
          <a:p>
            <a:pPr algn="ctr"/>
            <a:r>
              <a:rPr lang="en-US" altLang="zh-CN" sz="2400" dirty="0">
                <a:latin typeface="Arial" panose="020B0604020202020204" pitchFamily="34" charset="0"/>
                <a:ea typeface="宋体" panose="02010600030101010101" pitchFamily="2" charset="-122"/>
              </a:rPr>
              <a:t>2024</a:t>
            </a:r>
            <a:r>
              <a:rPr lang="zh-CN" altLang="en-US" sz="2400" dirty="0">
                <a:latin typeface="Arial" panose="020B0604020202020204" pitchFamily="34" charset="0"/>
                <a:ea typeface="宋体" panose="02010600030101010101" pitchFamily="2" charset="-122"/>
              </a:rPr>
              <a:t>年</a:t>
            </a:r>
            <a:r>
              <a:rPr lang="en-US" altLang="zh-CN" sz="2400" dirty="0">
                <a:latin typeface="Arial" panose="020B0604020202020204" pitchFamily="34" charset="0"/>
                <a:ea typeface="宋体" panose="02010600030101010101" pitchFamily="2" charset="-122"/>
              </a:rPr>
              <a:t>12</a:t>
            </a:r>
            <a:r>
              <a:rPr lang="zh-CN" altLang="en-US" sz="2400" dirty="0">
                <a:latin typeface="Arial" panose="020B0604020202020204" pitchFamily="34" charset="0"/>
                <a:ea typeface="宋体" panose="02010600030101010101" pitchFamily="2" charset="-122"/>
              </a:rPr>
              <a:t>月美国经济中主要部门金融资产与负债的净持有额</a:t>
            </a:r>
            <a:endParaRPr lang="zh-CN" altLang="en-US" dirty="0">
              <a:latin typeface="Arial" panose="020B0604020202020204" pitchFamily="34" charset="0"/>
              <a:ea typeface="宋体" panose="02010600030101010101" pitchFamily="2" charset="-122"/>
            </a:endParaRPr>
          </a:p>
          <a:p>
            <a:r>
              <a:rPr lang="zh-CN" altLang="en-US" sz="1800" dirty="0">
                <a:latin typeface="Arial" panose="020B0604020202020204" pitchFamily="34" charset="0"/>
                <a:ea typeface="宋体" panose="02010600030101010101" pitchFamily="2" charset="-122"/>
              </a:rPr>
              <a:t>                                                                                                              单位：</a:t>
            </a:r>
            <a:r>
              <a:rPr lang="en-US" altLang="zh-CN" sz="1800" dirty="0">
                <a:latin typeface="Arial" panose="020B0604020202020204" pitchFamily="34" charset="0"/>
                <a:ea typeface="宋体" panose="02010600030101010101" pitchFamily="2" charset="-122"/>
              </a:rPr>
              <a:t>10</a:t>
            </a:r>
            <a:r>
              <a:rPr lang="zh-CN" altLang="en-US" sz="1800" dirty="0">
                <a:latin typeface="Arial" panose="020B0604020202020204" pitchFamily="34" charset="0"/>
                <a:ea typeface="宋体" panose="02010600030101010101" pitchFamily="2" charset="-122"/>
              </a:rPr>
              <a:t>亿美元</a:t>
            </a:r>
            <a:endParaRPr lang="zh-CN" altLang="en-US" sz="1800" dirty="0">
              <a:latin typeface="Arial" panose="020B0604020202020204" pitchFamily="34" charset="0"/>
              <a:ea typeface="宋体" panose="02010600030101010101" pitchFamily="2" charset="-122"/>
            </a:endParaRPr>
          </a:p>
        </p:txBody>
      </p:sp>
      <p:graphicFrame>
        <p:nvGraphicFramePr>
          <p:cNvPr id="2" name="表格 1"/>
          <p:cNvGraphicFramePr/>
          <p:nvPr>
            <p:custDataLst>
              <p:tags r:id="rId1"/>
            </p:custDataLst>
          </p:nvPr>
        </p:nvGraphicFramePr>
        <p:xfrm>
          <a:off x="571500" y="2654300"/>
          <a:ext cx="8050530" cy="2682240"/>
        </p:xfrm>
        <a:graphic>
          <a:graphicData uri="http://schemas.openxmlformats.org/drawingml/2006/table">
            <a:tbl>
              <a:tblPr firstRow="1" bandRow="1">
                <a:tableStyleId>{9D7B26C5-4107-4FEC-AEDC-1716B250A1EF}</a:tableStyleId>
              </a:tblPr>
              <a:tblGrid>
                <a:gridCol w="2238375"/>
                <a:gridCol w="1760855"/>
                <a:gridCol w="1599565"/>
                <a:gridCol w="2451735"/>
              </a:tblGrid>
              <a:tr h="381000">
                <a:tc>
                  <a:txBody>
                    <a:bodyPr/>
                    <a:p>
                      <a:pPr algn="ctr">
                        <a:buNone/>
                      </a:pPr>
                      <a:r>
                        <a:rPr lang="zh-CN" altLang="en-US" sz="2000">
                          <a:solidFill>
                            <a:srgbClr val="FFFFFF"/>
                          </a:solidFill>
                        </a:rPr>
                        <a:t>经济的主要部门</a:t>
                      </a:r>
                      <a:endParaRPr lang="zh-CN" altLang="en-US" sz="2000">
                        <a:solidFill>
                          <a:srgbClr val="FFFFFF"/>
                        </a:solidFill>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zh-CN" altLang="en-US" sz="2000">
                          <a:solidFill>
                            <a:srgbClr val="FFFFFF"/>
                          </a:solidFill>
                        </a:rPr>
                        <a:t>持有的金融</a:t>
                      </a:r>
                      <a:endParaRPr lang="zh-CN" altLang="en-US" sz="2000">
                        <a:solidFill>
                          <a:srgbClr val="FFFFFF"/>
                        </a:solidFill>
                      </a:endParaRPr>
                    </a:p>
                    <a:p>
                      <a:pPr algn="ctr">
                        <a:buNone/>
                      </a:pPr>
                      <a:r>
                        <a:rPr lang="zh-CN" altLang="en-US" sz="2000">
                          <a:solidFill>
                            <a:srgbClr val="FFFFFF"/>
                          </a:solidFill>
                        </a:rPr>
                        <a:t>资产</a:t>
                      </a:r>
                      <a:r>
                        <a:rPr lang="zh-CN" altLang="en-US" sz="2000">
                          <a:solidFill>
                            <a:srgbClr val="FFFFFF"/>
                          </a:solidFill>
                        </a:rPr>
                        <a:t>净额</a:t>
                      </a:r>
                      <a:endParaRPr lang="zh-CN" altLang="en-US" sz="2000">
                        <a:solidFill>
                          <a:srgbClr val="FFFFFF"/>
                        </a:solidFill>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zh-CN" altLang="en-US" sz="2000">
                          <a:solidFill>
                            <a:srgbClr val="FFFFFF"/>
                          </a:solidFill>
                        </a:rPr>
                        <a:t>负债及</a:t>
                      </a:r>
                      <a:endParaRPr lang="zh-CN" altLang="en-US" sz="2000">
                        <a:solidFill>
                          <a:srgbClr val="FFFFFF"/>
                        </a:solidFill>
                      </a:endParaRPr>
                    </a:p>
                    <a:p>
                      <a:pPr algn="ctr">
                        <a:buNone/>
                      </a:pPr>
                      <a:r>
                        <a:rPr lang="zh-CN" altLang="en-US" sz="2000">
                          <a:solidFill>
                            <a:srgbClr val="FFFFFF"/>
                          </a:solidFill>
                        </a:rPr>
                        <a:t>权益</a:t>
                      </a:r>
                      <a:r>
                        <a:rPr lang="zh-CN" altLang="en-US" sz="2000">
                          <a:solidFill>
                            <a:srgbClr val="FFFFFF"/>
                          </a:solidFill>
                        </a:rPr>
                        <a:t>净额</a:t>
                      </a:r>
                      <a:endParaRPr lang="zh-CN" altLang="en-US" sz="2000">
                        <a:solidFill>
                          <a:srgbClr val="FFFFFF"/>
                        </a:solidFill>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zh-CN" altLang="en-US" sz="2000">
                          <a:solidFill>
                            <a:srgbClr val="FFFFFF"/>
                          </a:solidFill>
                        </a:rPr>
                        <a:t>净收款人（</a:t>
                      </a:r>
                      <a:r>
                        <a:rPr lang="en-US" altLang="zh-CN" sz="2000">
                          <a:solidFill>
                            <a:srgbClr val="FFFFFF"/>
                          </a:solidFill>
                        </a:rPr>
                        <a:t>+</a:t>
                      </a:r>
                      <a:r>
                        <a:rPr lang="zh-CN" altLang="en-US" sz="2000">
                          <a:solidFill>
                            <a:srgbClr val="FFFFFF"/>
                          </a:solidFill>
                        </a:rPr>
                        <a:t>）或</a:t>
                      </a:r>
                      <a:endParaRPr lang="zh-CN" altLang="en-US" sz="2000">
                        <a:solidFill>
                          <a:srgbClr val="FFFFFF"/>
                        </a:solidFill>
                      </a:endParaRPr>
                    </a:p>
                    <a:p>
                      <a:pPr algn="ctr">
                        <a:buNone/>
                      </a:pPr>
                      <a:r>
                        <a:rPr lang="zh-CN" altLang="en-US" sz="2000">
                          <a:solidFill>
                            <a:srgbClr val="FFFFFF"/>
                          </a:solidFill>
                        </a:rPr>
                        <a:t>净借款人（</a:t>
                      </a:r>
                      <a:r>
                        <a:rPr lang="en-US" altLang="zh-CN" sz="2000">
                          <a:solidFill>
                            <a:srgbClr val="FFFFFF"/>
                          </a:solidFill>
                        </a:rPr>
                        <a:t>-</a:t>
                      </a:r>
                      <a:r>
                        <a:rPr lang="zh-CN" altLang="en-US" sz="2000">
                          <a:solidFill>
                            <a:srgbClr val="FFFFFF"/>
                          </a:solidFill>
                        </a:rPr>
                        <a:t>）</a:t>
                      </a:r>
                      <a:endParaRPr lang="zh-CN" altLang="en-US" sz="2000">
                        <a:solidFill>
                          <a:srgbClr val="FFFFFF"/>
                        </a:solidFill>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r>
              <a:tr h="381000">
                <a:tc>
                  <a:txBody>
                    <a:bodyPr/>
                    <a:p>
                      <a:pPr algn="ctr">
                        <a:buNone/>
                      </a:pPr>
                      <a:r>
                        <a:rPr lang="zh-CN" altLang="en-US" sz="2000">
                          <a:solidFill>
                            <a:srgbClr val="FFFFFF"/>
                          </a:solidFill>
                        </a:rPr>
                        <a:t>居民和非盈利</a:t>
                      </a:r>
                      <a:r>
                        <a:rPr lang="zh-CN" altLang="en-US" sz="2000">
                          <a:solidFill>
                            <a:srgbClr val="FFFFFF"/>
                          </a:solidFill>
                        </a:rPr>
                        <a:t>组织</a:t>
                      </a:r>
                      <a:endParaRPr lang="zh-CN" altLang="en-US" sz="2000">
                        <a:solidFill>
                          <a:srgbClr val="FFFFFF"/>
                        </a:solidFill>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1477.7</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sym typeface="+mn-ea"/>
                        </a:rPr>
                        <a:t>581.9</a:t>
                      </a:r>
                      <a:endParaRPr lang="en-US" altLang="zh-CN" sz="2000">
                        <a:solidFill>
                          <a:srgbClr val="FFFFFF"/>
                        </a:solidFill>
                        <a:latin typeface="Times New Roman" panose="02020603050405020304" pitchFamily="18" charset="0"/>
                        <a:cs typeface="Times New Roman" panose="02020603050405020304" pitchFamily="18" charset="0"/>
                        <a:sym typeface="+mn-ea"/>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895.8</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r>
              <a:tr h="381000">
                <a:tc>
                  <a:txBody>
                    <a:bodyPr/>
                    <a:p>
                      <a:pPr algn="ctr">
                        <a:buNone/>
                      </a:pPr>
                      <a:r>
                        <a:rPr lang="zh-CN" altLang="en-US" sz="2000">
                          <a:solidFill>
                            <a:srgbClr val="FFFFFF"/>
                          </a:solidFill>
                        </a:rPr>
                        <a:t>国内金融</a:t>
                      </a:r>
                      <a:r>
                        <a:rPr lang="zh-CN" altLang="en-US" sz="2000">
                          <a:solidFill>
                            <a:srgbClr val="FFFFFF"/>
                          </a:solidFill>
                        </a:rPr>
                        <a:t>部门</a:t>
                      </a:r>
                      <a:endParaRPr lang="zh-CN" altLang="en-US" sz="2000">
                        <a:solidFill>
                          <a:srgbClr val="FFFFFF"/>
                        </a:solidFill>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3123.3</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3063.4</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59.9</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r>
              <a:tr h="381000">
                <a:tc>
                  <a:txBody>
                    <a:bodyPr/>
                    <a:p>
                      <a:pPr algn="ctr">
                        <a:buNone/>
                      </a:pPr>
                      <a:r>
                        <a:rPr lang="zh-CN" altLang="en-US" sz="2000">
                          <a:solidFill>
                            <a:srgbClr val="FFFFFF"/>
                          </a:solidFill>
                        </a:rPr>
                        <a:t>非金融</a:t>
                      </a:r>
                      <a:r>
                        <a:rPr lang="zh-CN" altLang="en-US" sz="2000">
                          <a:solidFill>
                            <a:srgbClr val="FFFFFF"/>
                          </a:solidFill>
                        </a:rPr>
                        <a:t>企业</a:t>
                      </a:r>
                      <a:endParaRPr lang="zh-CN" altLang="en-US" sz="2000">
                        <a:solidFill>
                          <a:srgbClr val="FFFFFF"/>
                        </a:solidFill>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673.0</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697.2</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-24.2</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r>
              <a:tr h="381000">
                <a:tc>
                  <a:txBody>
                    <a:bodyPr/>
                    <a:p>
                      <a:pPr algn="ctr">
                        <a:buNone/>
                      </a:pPr>
                      <a:r>
                        <a:rPr lang="zh-CN" altLang="en-US" sz="2000">
                          <a:solidFill>
                            <a:srgbClr val="FFFFFF"/>
                          </a:solidFill>
                        </a:rPr>
                        <a:t>联邦</a:t>
                      </a:r>
                      <a:r>
                        <a:rPr lang="zh-CN" altLang="en-US" sz="2000">
                          <a:solidFill>
                            <a:srgbClr val="FFFFFF"/>
                          </a:solidFill>
                        </a:rPr>
                        <a:t>政府</a:t>
                      </a:r>
                      <a:endParaRPr lang="zh-CN" altLang="en-US" sz="2000">
                        <a:solidFill>
                          <a:srgbClr val="FFFFFF"/>
                        </a:solidFill>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229.1</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2501.6</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-2272.5</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r>
              <a:tr h="381000">
                <a:tc>
                  <a:txBody>
                    <a:bodyPr/>
                    <a:p>
                      <a:pPr algn="ctr">
                        <a:buNone/>
                      </a:pPr>
                      <a:r>
                        <a:rPr lang="zh-CN" altLang="en-US" sz="2000">
                          <a:solidFill>
                            <a:srgbClr val="FFFFFF"/>
                          </a:solidFill>
                        </a:rPr>
                        <a:t>州和其他地方</a:t>
                      </a:r>
                      <a:r>
                        <a:rPr lang="zh-CN" altLang="en-US" sz="2000">
                          <a:solidFill>
                            <a:srgbClr val="FFFFFF"/>
                          </a:solidFill>
                        </a:rPr>
                        <a:t>政府</a:t>
                      </a:r>
                      <a:endParaRPr lang="zh-CN" altLang="en-US" sz="2000">
                        <a:solidFill>
                          <a:srgbClr val="FFFFFF"/>
                        </a:solidFill>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269.7</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350.9</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c>
                  <a:txBody>
                    <a:bodyPr/>
                    <a:p>
                      <a:pPr algn="ctr">
                        <a:buNone/>
                      </a:pPr>
                      <a:r>
                        <a:rPr lang="en-US" altLang="zh-CN" sz="2000">
                          <a:solidFill>
                            <a:srgbClr val="FFFFFF"/>
                          </a:solidFill>
                          <a:latin typeface="Times New Roman" panose="02020603050405020304" pitchFamily="18" charset="0"/>
                          <a:cs typeface="Times New Roman" panose="02020603050405020304" pitchFamily="18" charset="0"/>
                        </a:rPr>
                        <a:t>-81.2</a:t>
                      </a:r>
                      <a:endParaRPr lang="en-US" altLang="zh-CN" sz="2000">
                        <a:solidFill>
                          <a:srgbClr val="FFFFFF"/>
                        </a:solidFill>
                        <a:latin typeface="Times New Roman" panose="02020603050405020304" pitchFamily="18" charset="0"/>
                        <a:cs typeface="Times New Roman" panose="02020603050405020304" pitchFamily="18" charset="0"/>
                      </a:endParaRPr>
                    </a:p>
                  </a:txBody>
                  <a:tcPr anchor="ctr" anchorCtr="0">
                    <a:lnL w="19050">
                      <a:solidFill>
                        <a:srgbClr val="FFFFFF"/>
                      </a:solidFill>
                      <a:prstDash val="solid"/>
                    </a:lnL>
                    <a:lnR w="19050">
                      <a:solidFill>
                        <a:srgbClr val="FFFFFF"/>
                      </a:solidFill>
                      <a:prstDash val="solid"/>
                    </a:lnR>
                    <a:lnT w="19050">
                      <a:solidFill>
                        <a:srgbClr val="FFFFFF"/>
                      </a:solidFill>
                      <a:prstDash val="solid"/>
                    </a:lnT>
                    <a:lnB w="19050">
                      <a:solidFill>
                        <a:srgbClr val="FFFFFF"/>
                      </a:solidFill>
                      <a:prstDash val="solid"/>
                    </a:lnB>
                    <a:lnTlToBr>
                      <a:noFill/>
                    </a:lnTlToBr>
                    <a:lnBlToTr>
                      <a:noFill/>
                    </a:lnBlToTr>
                  </a:tcPr>
                </a:tc>
              </a:tr>
            </a:tbl>
          </a:graphicData>
        </a:graphic>
      </p:graphicFrame>
      <p:sp>
        <p:nvSpPr>
          <p:cNvPr id="3" name="矩形 47107"/>
          <p:cNvSpPr/>
          <p:nvPr/>
        </p:nvSpPr>
        <p:spPr>
          <a:xfrm>
            <a:off x="926465" y="5780405"/>
            <a:ext cx="6475730" cy="622300"/>
          </a:xfrm>
          <a:prstGeom prst="rect">
            <a:avLst/>
          </a:prstGeom>
          <a:noFill/>
          <a:ln w="9525">
            <a:noFill/>
          </a:ln>
        </p:spPr>
        <p:txBody>
          <a:bodyPr wrap="none" lIns="92075" tIns="46038" rIns="92075" bIns="46038" anchor="ctr"/>
          <a:p>
            <a:pPr algn="l" eaLnBrk="0" hangingPunct="0"/>
            <a:r>
              <a:rPr lang="en-US" altLang="zh-CN" sz="1600" dirty="0">
                <a:solidFill>
                  <a:srgbClr val="FFFFFF"/>
                </a:solidFill>
                <a:latin typeface="Book Antiqua" panose="02040602050305030304" pitchFamily="2" charset="0"/>
                <a:ea typeface="宋体" panose="02010600030101010101" pitchFamily="2" charset="-122"/>
              </a:rPr>
              <a:t>Source: </a:t>
            </a:r>
            <a:r>
              <a:rPr lang="en-US" altLang="zh-CN" sz="1600" i="1" dirty="0">
                <a:solidFill>
                  <a:srgbClr val="FFFFFF"/>
                </a:solidFill>
                <a:latin typeface="Book Antiqua" panose="02040602050305030304" pitchFamily="2" charset="0"/>
                <a:ea typeface="宋体" panose="02010600030101010101" pitchFamily="2" charset="-122"/>
                <a:sym typeface="+mn-ea"/>
              </a:rPr>
              <a:t>Board of Governors of the Federal Reserve System,</a:t>
            </a:r>
            <a:endParaRPr lang="en-US" altLang="zh-CN" sz="1600" i="1" dirty="0">
              <a:solidFill>
                <a:srgbClr val="FFFFFF"/>
              </a:solidFill>
              <a:latin typeface="Book Antiqua" panose="02040602050305030304" pitchFamily="2" charset="0"/>
              <a:ea typeface="宋体" panose="02010600030101010101" pitchFamily="2" charset="-122"/>
              <a:sym typeface="+mn-ea"/>
            </a:endParaRPr>
          </a:p>
          <a:p>
            <a:pPr algn="l" eaLnBrk="0" hangingPunct="0"/>
            <a:r>
              <a:rPr lang="en-US" altLang="zh-CN" sz="1600" i="1" dirty="0">
                <a:solidFill>
                  <a:srgbClr val="FFFFFF"/>
                </a:solidFill>
                <a:latin typeface="Book Antiqua" panose="02040602050305030304" pitchFamily="2" charset="0"/>
                <a:ea typeface="宋体" panose="02010600030101010101" pitchFamily="2" charset="-122"/>
                <a:sym typeface="+mn-ea"/>
              </a:rPr>
              <a:t> </a:t>
            </a:r>
            <a:r>
              <a:rPr lang="en-US" altLang="zh-CN" sz="1600" i="1" dirty="0">
                <a:solidFill>
                  <a:srgbClr val="FFFFFF"/>
                </a:solidFill>
                <a:latin typeface="Book Antiqua" panose="02040602050305030304" pitchFamily="2" charset="0"/>
                <a:ea typeface="宋体" panose="02010600030101010101" pitchFamily="2" charset="-122"/>
              </a:rPr>
              <a:t>Data-Financial Accounts of the United States - Z.1</a:t>
            </a:r>
            <a:endParaRPr lang="en-US" altLang="zh-CN" sz="1600" i="1"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标题 22529"/>
          <p:cNvSpPr>
            <a:spLocks noGrp="1"/>
          </p:cNvSpPr>
          <p:nvPr/>
        </p:nvSpPr>
        <p:spPr>
          <a:xfrm>
            <a:off x="457200" y="177800"/>
            <a:ext cx="8229600" cy="12700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
                <a:srgbClr val="000000"/>
              </a:buClr>
              <a:buNone/>
              <a:defRPr sz="3800" b="1" i="0" u="none" kern="1200" baseline="0">
                <a:solidFill>
                  <a:srgbClr val="FFFFFF"/>
                </a:solidFill>
                <a:effectLst>
                  <a:outerShdw blurRad="38100" dist="38100" dir="2700000">
                    <a:srgbClr val="C0C0C0"/>
                  </a:outerShdw>
                </a:effectLst>
                <a:latin typeface="+mj-lt"/>
                <a:ea typeface="+mj-ea"/>
                <a:cs typeface="+mj-cs"/>
              </a:defRPr>
            </a:lvl1pPr>
          </a:lstStyle>
          <a:p>
            <a:pPr marL="0" marR="0" lvl="0" indent="0" algn="ctr"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金融体系中的借贷</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3556" name="文本框 6"/>
          <p:cNvSpPr txBox="1"/>
          <p:nvPr/>
        </p:nvSpPr>
        <p:spPr>
          <a:xfrm>
            <a:off x="728980" y="2103755"/>
            <a:ext cx="7706995" cy="460375"/>
          </a:xfrm>
          <a:prstGeom prst="rect">
            <a:avLst/>
          </a:prstGeom>
          <a:noFill/>
          <a:ln w="9525">
            <a:noFill/>
          </a:ln>
        </p:spPr>
        <p:txBody>
          <a:bodyPr wrap="square">
            <a:spAutoFit/>
          </a:bodyPr>
          <a:p>
            <a:r>
              <a:rPr lang="en-US" altLang="zh-CN" sz="2400" dirty="0">
                <a:latin typeface="微软雅黑" panose="020B0503020204020204" charset="-122"/>
                <a:ea typeface="微软雅黑" panose="020B0503020204020204" charset="-122"/>
                <a:cs typeface="微软雅黑" panose="020B0503020204020204" charset="-122"/>
              </a:rPr>
              <a:t>2023年中国经济中主要部门净金融</a:t>
            </a:r>
            <a:r>
              <a:rPr lang="zh-CN" altLang="en-US" sz="2400" dirty="0">
                <a:latin typeface="微软雅黑" panose="020B0503020204020204" charset="-122"/>
                <a:ea typeface="微软雅黑" panose="020B0503020204020204" charset="-122"/>
                <a:cs typeface="微软雅黑" panose="020B0503020204020204" charset="-122"/>
              </a:rPr>
              <a:t>投资</a:t>
            </a:r>
            <a:r>
              <a:rPr lang="en-US" altLang="zh-CN" sz="2400" dirty="0">
                <a:latin typeface="微软雅黑" panose="020B0503020204020204" charset="-122"/>
                <a:ea typeface="微软雅黑" panose="020B0503020204020204" charset="-122"/>
                <a:cs typeface="微软雅黑" panose="020B0503020204020204" charset="-122"/>
              </a:rPr>
              <a:t>    单位：亿元</a:t>
            </a:r>
            <a:endParaRPr lang="en-US" altLang="zh-CN" sz="2400" dirty="0">
              <a:latin typeface="微软雅黑" panose="020B0503020204020204" charset="-122"/>
              <a:ea typeface="微软雅黑" panose="020B0503020204020204" charset="-122"/>
              <a:cs typeface="微软雅黑" panose="020B0503020204020204" charset="-122"/>
            </a:endParaRPr>
          </a:p>
        </p:txBody>
      </p:sp>
      <p:sp>
        <p:nvSpPr>
          <p:cNvPr id="23557" name="文本框 7"/>
          <p:cNvSpPr txBox="1"/>
          <p:nvPr/>
        </p:nvSpPr>
        <p:spPr>
          <a:xfrm>
            <a:off x="379095" y="4775518"/>
            <a:ext cx="5852160" cy="706755"/>
          </a:xfrm>
          <a:prstGeom prst="rect">
            <a:avLst/>
          </a:prstGeom>
          <a:noFill/>
          <a:ln w="9525">
            <a:noFill/>
          </a:ln>
        </p:spPr>
        <p:txBody>
          <a:bodyPr wrap="none">
            <a:spAutoFit/>
          </a:bodyPr>
          <a:p>
            <a:endParaRPr lang="zh-CN" altLang="en-US" sz="2000" dirty="0">
              <a:latin typeface="Arial" panose="020B0604020202020204" pitchFamily="34" charset="0"/>
              <a:ea typeface="宋体" panose="02010600030101010101" pitchFamily="2" charset="-122"/>
            </a:endParaRPr>
          </a:p>
          <a:p>
            <a:r>
              <a:rPr lang="zh-CN" altLang="en-US" sz="2000" dirty="0">
                <a:latin typeface="Arial" panose="020B0604020202020204" pitchFamily="34" charset="0"/>
                <a:ea typeface="宋体" panose="02010600030101010101" pitchFamily="2" charset="-122"/>
              </a:rPr>
              <a:t>数据来源：中国人民银行</a:t>
            </a:r>
            <a:r>
              <a:rPr lang="en-US" altLang="zh-CN" sz="2000" dirty="0">
                <a:latin typeface="Arial" panose="020B0604020202020204" pitchFamily="34" charset="0"/>
                <a:ea typeface="宋体" panose="02010600030101010101" pitchFamily="2" charset="-122"/>
              </a:rPr>
              <a:t>2023</a:t>
            </a:r>
            <a:r>
              <a:rPr lang="zh-CN" altLang="en-US" sz="2000" dirty="0">
                <a:latin typeface="Arial" panose="020B0604020202020204" pitchFamily="34" charset="0"/>
                <a:ea typeface="宋体" panose="02010600030101010101" pitchFamily="2" charset="-122"/>
              </a:rPr>
              <a:t>年统计数据金融</a:t>
            </a:r>
            <a:r>
              <a:rPr lang="zh-CN" altLang="en-US" sz="2000" dirty="0">
                <a:latin typeface="Arial" panose="020B0604020202020204" pitchFamily="34" charset="0"/>
                <a:ea typeface="宋体" panose="02010600030101010101" pitchFamily="2" charset="-122"/>
              </a:rPr>
              <a:t>账户</a:t>
            </a:r>
            <a:endParaRPr lang="zh-CN" altLang="en-US" sz="2000" dirty="0">
              <a:latin typeface="Arial" panose="020B0604020202020204" pitchFamily="34" charset="0"/>
              <a:ea typeface="宋体" panose="02010600030101010101" pitchFamily="2" charset="-122"/>
            </a:endParaRPr>
          </a:p>
        </p:txBody>
      </p:sp>
      <p:graphicFrame>
        <p:nvGraphicFramePr>
          <p:cNvPr id="2" name="表格 1"/>
          <p:cNvGraphicFramePr/>
          <p:nvPr>
            <p:custDataLst>
              <p:tags r:id="rId1"/>
            </p:custDataLst>
          </p:nvPr>
        </p:nvGraphicFramePr>
        <p:xfrm>
          <a:off x="249555" y="2626995"/>
          <a:ext cx="8811260" cy="1995805"/>
        </p:xfrm>
        <a:graphic>
          <a:graphicData uri="http://schemas.openxmlformats.org/drawingml/2006/table">
            <a:tbl>
              <a:tblPr firstRow="1" bandRow="1">
                <a:tableStyleId>{C083E6E3-FA7D-4D7B-A595-EF9225AFEA82}</a:tableStyleId>
              </a:tblPr>
              <a:tblGrid>
                <a:gridCol w="1821815"/>
                <a:gridCol w="1028700"/>
                <a:gridCol w="1413510"/>
                <a:gridCol w="977900"/>
                <a:gridCol w="1191895"/>
                <a:gridCol w="1176655"/>
                <a:gridCol w="1200785"/>
              </a:tblGrid>
              <a:tr h="488950">
                <a:tc>
                  <a:txBody>
                    <a:bodyPr/>
                    <a:p>
                      <a:pPr algn="ctr">
                        <a:buNone/>
                      </a:pPr>
                      <a:r>
                        <a:rPr lang="zh-CN" altLang="en-US" sz="2000" kern="800" spc="-200">
                          <a:solidFill>
                            <a:srgbClr val="FFFFFF"/>
                          </a:solidFill>
                          <a:uFillTx/>
                          <a:latin typeface="宋体" panose="02010600030101010101" pitchFamily="2" charset="-122"/>
                          <a:ea typeface="宋体" panose="02010600030101010101" pitchFamily="2" charset="-122"/>
                        </a:rPr>
                        <a:t>经济的主要部门</a:t>
                      </a:r>
                      <a:endParaRPr lang="zh-CN" altLang="en-US" sz="2000" kern="800" spc="-200">
                        <a:solidFill>
                          <a:srgbClr val="FFFFFF"/>
                        </a:solidFill>
                        <a:uFillTx/>
                        <a:latin typeface="宋体" panose="02010600030101010101" pitchFamily="2" charset="-122"/>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cmpd="sng">
                      <a:solidFill>
                        <a:srgbClr val="FFFFFF"/>
                      </a:solidFill>
                      <a:prstDash val="solid"/>
                    </a:lnT>
                    <a:lnB w="12700" cmpd="sng">
                      <a:solidFill>
                        <a:srgbClr val="FFFFFF"/>
                      </a:solidFill>
                      <a:prstDash val="solid"/>
                    </a:lnB>
                  </a:tcPr>
                </a:tc>
                <a:tc>
                  <a:txBody>
                    <a:bodyPr/>
                    <a:p>
                      <a:pPr algn="ctr">
                        <a:buNone/>
                      </a:pPr>
                      <a:r>
                        <a:rPr lang="zh-CN" altLang="en-US" sz="2000" kern="800" spc="-100">
                          <a:solidFill>
                            <a:srgbClr val="FFFFFF"/>
                          </a:solidFill>
                          <a:uFillTx/>
                          <a:latin typeface="宋体" panose="02010600030101010101" pitchFamily="2" charset="-122"/>
                          <a:ea typeface="宋体" panose="02010600030101010101" pitchFamily="2" charset="-122"/>
                        </a:rPr>
                        <a:t>住户</a:t>
                      </a:r>
                      <a:endParaRPr lang="zh-CN" altLang="en-US" sz="2000" kern="800" spc="-100">
                        <a:solidFill>
                          <a:srgbClr val="FFFFFF"/>
                        </a:solidFill>
                        <a:uFillTx/>
                        <a:latin typeface="宋体" panose="02010600030101010101" pitchFamily="2" charset="-122"/>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cmpd="sng">
                      <a:solidFill>
                        <a:srgbClr val="FFFFFF"/>
                      </a:solidFill>
                      <a:prstDash val="solid"/>
                    </a:lnT>
                    <a:lnB w="12700" cmpd="sng">
                      <a:solidFill>
                        <a:srgbClr val="FFFFFF"/>
                      </a:solidFill>
                      <a:prstDash val="solid"/>
                    </a:lnB>
                  </a:tcPr>
                </a:tc>
                <a:tc>
                  <a:txBody>
                    <a:bodyPr/>
                    <a:p>
                      <a:pPr algn="ctr">
                        <a:buNone/>
                      </a:pPr>
                      <a:r>
                        <a:rPr lang="zh-CN" altLang="en-US" sz="2000" kern="800" spc="-100">
                          <a:solidFill>
                            <a:srgbClr val="FFFFFF"/>
                          </a:solidFill>
                          <a:uFillTx/>
                          <a:latin typeface="宋体" panose="02010600030101010101" pitchFamily="2" charset="-122"/>
                          <a:ea typeface="宋体" panose="02010600030101010101" pitchFamily="2" charset="-122"/>
                        </a:rPr>
                        <a:t>非金融企业</a:t>
                      </a:r>
                      <a:endParaRPr lang="zh-CN" altLang="en-US" sz="2000" kern="800" spc="-100">
                        <a:solidFill>
                          <a:srgbClr val="FFFFFF"/>
                        </a:solidFill>
                        <a:uFillTx/>
                        <a:latin typeface="宋体" panose="02010600030101010101" pitchFamily="2" charset="-122"/>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cmpd="sng">
                      <a:solidFill>
                        <a:srgbClr val="FFFFFF"/>
                      </a:solidFill>
                      <a:prstDash val="solid"/>
                    </a:lnT>
                    <a:lnB w="12700" cmpd="sng">
                      <a:solidFill>
                        <a:srgbClr val="FFFFFF"/>
                      </a:solidFill>
                      <a:prstDash val="solid"/>
                    </a:lnB>
                  </a:tcPr>
                </a:tc>
                <a:tc>
                  <a:txBody>
                    <a:bodyPr/>
                    <a:p>
                      <a:pPr algn="ctr">
                        <a:buNone/>
                      </a:pPr>
                      <a:r>
                        <a:rPr lang="zh-CN" altLang="en-US" sz="2000" kern="800" spc="-100">
                          <a:solidFill>
                            <a:srgbClr val="FFFFFF"/>
                          </a:solidFill>
                          <a:uFillTx/>
                          <a:latin typeface="宋体" panose="02010600030101010101" pitchFamily="2" charset="-122"/>
                          <a:ea typeface="宋体" panose="02010600030101010101" pitchFamily="2" charset="-122"/>
                        </a:rPr>
                        <a:t>政府</a:t>
                      </a:r>
                      <a:endParaRPr lang="zh-CN" altLang="en-US" sz="2000" kern="800" spc="-100">
                        <a:solidFill>
                          <a:srgbClr val="FFFFFF"/>
                        </a:solidFill>
                        <a:uFillTx/>
                        <a:latin typeface="宋体" panose="02010600030101010101" pitchFamily="2" charset="-122"/>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cmpd="sng">
                      <a:solidFill>
                        <a:srgbClr val="FFFFFF"/>
                      </a:solidFill>
                      <a:prstDash val="solid"/>
                    </a:lnT>
                    <a:lnB w="12700" cmpd="sng">
                      <a:solidFill>
                        <a:srgbClr val="FFFFFF"/>
                      </a:solidFill>
                      <a:prstDash val="solid"/>
                    </a:lnB>
                  </a:tcPr>
                </a:tc>
                <a:tc>
                  <a:txBody>
                    <a:bodyPr/>
                    <a:p>
                      <a:pPr algn="ctr">
                        <a:buNone/>
                      </a:pPr>
                      <a:r>
                        <a:rPr lang="zh-CN" altLang="en-US" sz="2000" kern="800" spc="-100">
                          <a:solidFill>
                            <a:srgbClr val="FFFFFF"/>
                          </a:solidFill>
                          <a:uFillTx/>
                          <a:latin typeface="宋体" panose="02010600030101010101" pitchFamily="2" charset="-122"/>
                          <a:ea typeface="宋体" panose="02010600030101010101" pitchFamily="2" charset="-122"/>
                        </a:rPr>
                        <a:t>金融部门</a:t>
                      </a:r>
                      <a:endParaRPr lang="zh-CN" altLang="en-US" sz="2000" kern="800" spc="-100">
                        <a:solidFill>
                          <a:srgbClr val="FFFFFF"/>
                        </a:solidFill>
                        <a:uFillTx/>
                        <a:latin typeface="宋体" panose="02010600030101010101" pitchFamily="2" charset="-122"/>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cmpd="sng">
                      <a:solidFill>
                        <a:srgbClr val="FFFFFF"/>
                      </a:solidFill>
                      <a:prstDash val="solid"/>
                    </a:lnT>
                    <a:lnB w="12700" cmpd="sng">
                      <a:solidFill>
                        <a:srgbClr val="FFFFFF"/>
                      </a:solidFill>
                      <a:prstDash val="solid"/>
                    </a:lnB>
                  </a:tcPr>
                </a:tc>
                <a:tc>
                  <a:txBody>
                    <a:bodyPr/>
                    <a:p>
                      <a:pPr algn="ctr">
                        <a:buNone/>
                      </a:pPr>
                      <a:r>
                        <a:rPr lang="zh-CN" altLang="en-US" sz="2000" kern="800" spc="-100">
                          <a:solidFill>
                            <a:srgbClr val="FFFFFF"/>
                          </a:solidFill>
                          <a:uFillTx/>
                          <a:latin typeface="宋体" panose="02010600030101010101" pitchFamily="2" charset="-122"/>
                          <a:ea typeface="宋体" panose="02010600030101010101" pitchFamily="2" charset="-122"/>
                        </a:rPr>
                        <a:t>国内合计</a:t>
                      </a:r>
                      <a:endParaRPr lang="zh-CN" altLang="en-US" sz="2000" kern="800" spc="-100">
                        <a:solidFill>
                          <a:srgbClr val="FFFFFF"/>
                        </a:solidFill>
                        <a:uFillTx/>
                        <a:latin typeface="宋体" panose="02010600030101010101" pitchFamily="2" charset="-122"/>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cmpd="sng">
                      <a:solidFill>
                        <a:srgbClr val="FFFFFF"/>
                      </a:solidFill>
                      <a:prstDash val="solid"/>
                    </a:lnT>
                    <a:lnB w="12700" cmpd="sng">
                      <a:solidFill>
                        <a:srgbClr val="FFFFFF"/>
                      </a:solidFill>
                      <a:prstDash val="solid"/>
                    </a:lnB>
                  </a:tcPr>
                </a:tc>
                <a:tc>
                  <a:txBody>
                    <a:bodyPr/>
                    <a:p>
                      <a:pPr algn="ctr">
                        <a:buNone/>
                      </a:pPr>
                      <a:r>
                        <a:rPr lang="zh-CN" altLang="en-US" sz="2000" kern="800" spc="-100">
                          <a:solidFill>
                            <a:srgbClr val="FFFFFF"/>
                          </a:solidFill>
                          <a:uFillTx/>
                          <a:latin typeface="宋体" panose="02010600030101010101" pitchFamily="2" charset="-122"/>
                          <a:ea typeface="宋体" panose="02010600030101010101" pitchFamily="2" charset="-122"/>
                        </a:rPr>
                        <a:t>国外部门</a:t>
                      </a:r>
                      <a:endParaRPr lang="zh-CN" altLang="en-US" sz="2000" kern="800" spc="-100">
                        <a:solidFill>
                          <a:srgbClr val="FFFFFF"/>
                        </a:solidFill>
                        <a:uFillTx/>
                        <a:latin typeface="宋体" panose="02010600030101010101" pitchFamily="2" charset="-122"/>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cmpd="sng">
                      <a:solidFill>
                        <a:srgbClr val="FFFFFF"/>
                      </a:solidFill>
                      <a:prstDash val="solid"/>
                    </a:lnT>
                    <a:lnB w="12700" cmpd="sng">
                      <a:solidFill>
                        <a:srgbClr val="FFFFFF"/>
                      </a:solidFill>
                      <a:prstDash val="solid"/>
                    </a:lnB>
                  </a:tcPr>
                </a:tc>
              </a:tr>
              <a:tr h="502285">
                <a:tc>
                  <a:txBody>
                    <a:bodyPr/>
                    <a:p>
                      <a:pPr algn="ctr">
                        <a:buNone/>
                      </a:pPr>
                      <a:r>
                        <a:rPr lang="zh-CN" altLang="en-US" sz="2000">
                          <a:solidFill>
                            <a:srgbClr val="FFFFFF"/>
                          </a:solidFill>
                          <a:latin typeface="宋体" panose="02010600030101010101" pitchFamily="2" charset="-122"/>
                          <a:ea typeface="宋体" panose="02010600030101010101" pitchFamily="2" charset="-122"/>
                        </a:rPr>
                        <a:t>资金运用</a:t>
                      </a:r>
                      <a:r>
                        <a:rPr lang="zh-CN" altLang="en-US" sz="2000">
                          <a:solidFill>
                            <a:srgbClr val="FFFFFF"/>
                          </a:solidFill>
                          <a:latin typeface="宋体" panose="02010600030101010101" pitchFamily="2" charset="-122"/>
                          <a:ea typeface="宋体" panose="02010600030101010101" pitchFamily="2" charset="-122"/>
                        </a:rPr>
                        <a:t>合计</a:t>
                      </a:r>
                      <a:endParaRPr lang="zh-CN" altLang="en-US" sz="2000">
                        <a:solidFill>
                          <a:srgbClr val="FFFFFF"/>
                        </a:solidFill>
                        <a:latin typeface="宋体" panose="02010600030101010101" pitchFamily="2" charset="-122"/>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226936</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64190</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28889</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484202</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804217</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-1769</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r>
              <a:tr h="502285">
                <a:tc>
                  <a:txBody>
                    <a:bodyPr/>
                    <a:p>
                      <a:pPr algn="ctr">
                        <a:buNone/>
                      </a:pPr>
                      <a:r>
                        <a:rPr lang="zh-CN" altLang="en-US" sz="2000">
                          <a:solidFill>
                            <a:srgbClr val="FFFFFF"/>
                          </a:solidFill>
                          <a:latin typeface="宋体" panose="02010600030101010101" pitchFamily="2" charset="-122"/>
                          <a:ea typeface="宋体" panose="02010600030101010101" pitchFamily="2" charset="-122"/>
                        </a:rPr>
                        <a:t>资金来源</a:t>
                      </a:r>
                      <a:r>
                        <a:rPr lang="zh-CN" altLang="en-US" sz="2000">
                          <a:solidFill>
                            <a:srgbClr val="FFFFFF"/>
                          </a:solidFill>
                          <a:latin typeface="宋体" panose="02010600030101010101" pitchFamily="2" charset="-122"/>
                          <a:ea typeface="宋体" panose="02010600030101010101" pitchFamily="2" charset="-122"/>
                        </a:rPr>
                        <a:t>合计</a:t>
                      </a:r>
                      <a:endParaRPr lang="zh-CN" altLang="en-US" sz="2000">
                        <a:solidFill>
                          <a:srgbClr val="FFFFFF"/>
                        </a:solidFill>
                        <a:latin typeface="宋体" panose="02010600030101010101" pitchFamily="2" charset="-122"/>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48886</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177249</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115220</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444194</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785548</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16900</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r>
              <a:tr h="502285">
                <a:tc>
                  <a:txBody>
                    <a:bodyPr/>
                    <a:p>
                      <a:pPr algn="ctr">
                        <a:buNone/>
                      </a:pPr>
                      <a:r>
                        <a:rPr lang="zh-CN" altLang="en-US" sz="2000">
                          <a:solidFill>
                            <a:srgbClr val="FFFFFF"/>
                          </a:solidFill>
                          <a:latin typeface="宋体" panose="02010600030101010101" pitchFamily="2" charset="-122"/>
                          <a:ea typeface="宋体" panose="02010600030101010101" pitchFamily="2" charset="-122"/>
                        </a:rPr>
                        <a:t>净金融</a:t>
                      </a:r>
                      <a:r>
                        <a:rPr lang="zh-CN" altLang="en-US" sz="2000">
                          <a:solidFill>
                            <a:srgbClr val="FFFFFF"/>
                          </a:solidFill>
                          <a:latin typeface="宋体" panose="02010600030101010101" pitchFamily="2" charset="-122"/>
                          <a:ea typeface="宋体" panose="02010600030101010101" pitchFamily="2" charset="-122"/>
                        </a:rPr>
                        <a:t>投资</a:t>
                      </a:r>
                      <a:endParaRPr lang="zh-CN" altLang="en-US" sz="2000">
                        <a:solidFill>
                          <a:srgbClr val="FFFFFF"/>
                        </a:solidFill>
                        <a:latin typeface="宋体" panose="02010600030101010101" pitchFamily="2" charset="-122"/>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178050</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-113059</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-86331</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40008</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18669</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rPr>
                        <a:t>-18669</a:t>
                      </a:r>
                      <a:endParaRPr lang="en-US" altLang="zh-CN" sz="2000">
                        <a:solidFill>
                          <a:srgbClr val="FFFFFF"/>
                        </a:solidFill>
                        <a:latin typeface="Times New Roman" panose="02020603050405020304" pitchFamily="18" charset="0"/>
                        <a:ea typeface="宋体" panose="02010600030101010101" pitchFamily="2" charset="-122"/>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r>
            </a:tbl>
          </a:graphicData>
        </a:graphic>
      </p:graphicFrame>
    </p:spTree>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标题 23553"/>
          <p:cNvSpPr>
            <a:spLocks noGrp="1"/>
          </p:cNvSpPr>
          <p:nvPr>
            <p:ph type="title"/>
          </p:nvPr>
        </p:nvSpPr>
        <p:spPr>
          <a:xfrm>
            <a:off x="419100" y="0"/>
            <a:ext cx="8229600" cy="14224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金融体系中的借贷</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3555" name="文本占位符 23554"/>
          <p:cNvSpPr>
            <a:spLocks noGrp="1"/>
          </p:cNvSpPr>
          <p:nvPr>
            <p:ph idx="1"/>
          </p:nvPr>
        </p:nvSpPr>
        <p:spPr>
          <a:xfrm>
            <a:off x="457200" y="1987550"/>
            <a:ext cx="8229600" cy="355441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总结</a:t>
            </a:r>
            <a:endParaRPr kumimoji="0" lang="en-US" altLang="zh-CN"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defRPr/>
            </a:pPr>
            <a:r>
              <a:rPr kumimoji="0" lang="en-US" altLang="zh-CN"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           </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全球</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金融体系的存在和发展</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使企业</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、居民和政府能够平稳而高效</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的</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调整其财务结构，辅助其财务决策，使之从</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净</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借方到</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净</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贷方，或</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相反，自由转换其财务地位。</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pic>
        <p:nvPicPr>
          <p:cNvPr id="23556" name="图片 23555" descr="SCALES1"/>
          <p:cNvPicPr>
            <a:picLocks noChangeAspect="1"/>
          </p:cNvPicPr>
          <p:nvPr/>
        </p:nvPicPr>
        <p:blipFill>
          <a:blip r:embed="rId1"/>
          <a:stretch>
            <a:fillRect/>
          </a:stretch>
        </p:blipFill>
        <p:spPr>
          <a:xfrm>
            <a:off x="7099300" y="4953000"/>
            <a:ext cx="1520825" cy="1524000"/>
          </a:xfrm>
          <a:prstGeom prst="rect">
            <a:avLst/>
          </a:prstGeom>
          <a:noFill/>
          <a:ln w="9525">
            <a:noFill/>
          </a:ln>
        </p:spPr>
      </p:pic>
      <p:sp>
        <p:nvSpPr>
          <p:cNvPr id="24581" name="文本框 23556"/>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35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23555">
                                            <p:txEl>
                                              <p:charRg st="0" end="3"/>
                                            </p:txEl>
                                          </p:spTgt>
                                        </p:tgtEl>
                                        <p:attrNameLst>
                                          <p:attrName>style.visibility</p:attrName>
                                        </p:attrNameLst>
                                      </p:cBhvr>
                                      <p:to>
                                        <p:strVal val="visible"/>
                                      </p:to>
                                    </p:set>
                                    <p:animEffect transition="in" filter="dissolve">
                                      <p:cBhvr>
                                        <p:cTn id="11" dur="500"/>
                                        <p:tgtEl>
                                          <p:spTgt spid="23555">
                                            <p:txEl>
                                              <p:charRg st="0"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23555">
                                            <p:txEl>
                                              <p:charRg st="3" end="86"/>
                                            </p:txEl>
                                          </p:spTgt>
                                        </p:tgtEl>
                                        <p:attrNameLst>
                                          <p:attrName>style.visibility</p:attrName>
                                        </p:attrNameLst>
                                      </p:cBhvr>
                                      <p:to>
                                        <p:strVal val="visible"/>
                                      </p:to>
                                    </p:set>
                                    <p:animEffect transition="in" filter="dissolve">
                                      <p:cBhvr>
                                        <p:cTn id="16" dur="500"/>
                                        <p:tgtEl>
                                          <p:spTgt spid="23555">
                                            <p:txEl>
                                              <p:charRg st="3" end="8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标题 24577"/>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作为金融资产的货币</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4579" name="文本占位符 24578"/>
          <p:cNvSpPr>
            <a:spLocks noGrp="1"/>
          </p:cNvSpPr>
          <p:nvPr>
            <p:ph idx="1"/>
          </p:nvPr>
        </p:nvSpPr>
        <p:spPr>
          <a:xfrm>
            <a:off x="558800" y="2222500"/>
            <a:ext cx="8229600" cy="40052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从货币的角度来看，所有的金融资产都是有价值的，并且贷方和借方的存在就是以货币为媒介的。</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货币本身就是金融资产，因为现在使用的所有形式的货币都是公共或者私人机构对央行的要求权。</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本质上，现行货币都是信用货币，反映央行与货币持有者之间的信用关系</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25604" name="文本框 24579"/>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charRg st="0" end="44"/>
                                            </p:txEl>
                                          </p:spTgt>
                                        </p:tgtEl>
                                        <p:attrNameLst>
                                          <p:attrName>style.visibility</p:attrName>
                                        </p:attrNameLst>
                                      </p:cBhvr>
                                      <p:to>
                                        <p:strVal val="visible"/>
                                      </p:to>
                                    </p:set>
                                    <p:animEffect transition="in" filter="dissolve">
                                      <p:cBhvr>
                                        <p:cTn id="7" dur="500"/>
                                        <p:tgtEl>
                                          <p:spTgt spid="24579">
                                            <p:txEl>
                                              <p:charRg st="0" end="44"/>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579">
                                            <p:txEl>
                                              <p:charRg st="44" end="88"/>
                                            </p:txEl>
                                          </p:spTgt>
                                        </p:tgtEl>
                                        <p:attrNameLst>
                                          <p:attrName>style.visibility</p:attrName>
                                        </p:attrNameLst>
                                      </p:cBhvr>
                                      <p:to>
                                        <p:strVal val="visible"/>
                                      </p:to>
                                    </p:set>
                                    <p:animEffect transition="in" filter="dissolve">
                                      <p:cBhvr>
                                        <p:cTn id="12" dur="500"/>
                                        <p:tgtEl>
                                          <p:spTgt spid="24579">
                                            <p:txEl>
                                              <p:charRg st="44" end="8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579">
                                            <p:txEl>
                                              <p:charRg st="88" end="121"/>
                                            </p:txEl>
                                          </p:spTgt>
                                        </p:tgtEl>
                                        <p:attrNameLst>
                                          <p:attrName>style.visibility</p:attrName>
                                        </p:attrNameLst>
                                      </p:cBhvr>
                                      <p:to>
                                        <p:strVal val="visible"/>
                                      </p:to>
                                    </p:set>
                                    <p:animEffect transition="in" filter="dissolve">
                                      <p:cBhvr>
                                        <p:cTn id="17" dur="500"/>
                                        <p:tgtEl>
                                          <p:spTgt spid="24579">
                                            <p:txEl>
                                              <p:charRg st="88" end="1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标题 25601"/>
          <p:cNvSpPr>
            <a:spLocks noGrp="1"/>
          </p:cNvSpPr>
          <p:nvPr>
            <p:ph type="title"/>
          </p:nvPr>
        </p:nvSpPr>
        <p:spPr>
          <a:xfrm>
            <a:off x="457200" y="3810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货币定义</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6627" name="文本框 25603"/>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
        <p:nvSpPr>
          <p:cNvPr id="26628" name="文本占位符 6"/>
          <p:cNvSpPr>
            <a:spLocks noGrp="1"/>
          </p:cNvSpPr>
          <p:nvPr/>
        </p:nvSpPr>
        <p:spPr>
          <a:xfrm>
            <a:off x="647700" y="1512888"/>
            <a:ext cx="7581900" cy="4911725"/>
          </a:xfrm>
          <a:prstGeom prst="rect">
            <a:avLst/>
          </a:prstGeom>
          <a:noFill/>
          <a:ln w="9525">
            <a:noFill/>
          </a:ln>
        </p:spPr>
        <p:txBody>
          <a:bodyPr/>
          <a:p>
            <a:pPr marL="342900" indent="-342900" algn="just" latinLnBrk="1">
              <a:lnSpc>
                <a:spcPts val="3400"/>
              </a:lnSpc>
              <a:spcBef>
                <a:spcPts val="500"/>
              </a:spcBef>
              <a:spcAft>
                <a:spcPts val="500"/>
              </a:spcAft>
              <a:buFont typeface="Arial" panose="020B0604020202020204" pitchFamily="34" charset="0"/>
              <a:buChar char="•"/>
            </a:pPr>
            <a:r>
              <a:rPr lang="en-US" altLang="zh-CN" sz="2000" dirty="0">
                <a:latin typeface="黑体" panose="02010609060101010101" pitchFamily="49" charset="-122"/>
                <a:ea typeface="黑体" panose="02010609060101010101" pitchFamily="49" charset="-122"/>
              </a:rPr>
              <a:t>M0</a:t>
            </a:r>
            <a:r>
              <a:rPr lang="en-US" altLang="zh-CN" sz="2000" dirty="0">
                <a:latin typeface="Times New Roman" panose="02020603050405020304" pitchFamily="18" charset="0"/>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公众持有的通货和硬币</a:t>
            </a:r>
            <a:endParaRPr lang="zh-CN" altLang="en-US" sz="2000" dirty="0">
              <a:latin typeface="黑体" panose="02010609060101010101" pitchFamily="49" charset="-122"/>
              <a:ea typeface="黑体" panose="02010609060101010101" pitchFamily="49" charset="-122"/>
            </a:endParaRPr>
          </a:p>
          <a:p>
            <a:pPr marL="342900" indent="-342900" algn="just" latinLnBrk="1">
              <a:lnSpc>
                <a:spcPts val="3400"/>
              </a:lnSpc>
              <a:spcBef>
                <a:spcPts val="500"/>
              </a:spcBef>
              <a:spcAft>
                <a:spcPts val="500"/>
              </a:spcAft>
              <a:buFont typeface="Arial" panose="020B0604020202020204" pitchFamily="34" charset="0"/>
              <a:buChar char="•"/>
            </a:pPr>
            <a:r>
              <a:rPr lang="en-US" altLang="zh-CN" sz="2000" dirty="0">
                <a:latin typeface="黑体" panose="02010609060101010101" pitchFamily="49" charset="-122"/>
                <a:ea typeface="黑体" panose="02010609060101010101" pitchFamily="49" charset="-122"/>
              </a:rPr>
              <a:t>M1</a:t>
            </a:r>
            <a:r>
              <a:rPr lang="en-US" altLang="zh-CN" sz="2000" dirty="0">
                <a:latin typeface="Times New Roman" panose="02020603050405020304" pitchFamily="18" charset="0"/>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M0+</a:t>
            </a:r>
            <a:r>
              <a:rPr lang="zh-CN" altLang="en-US" sz="2000" dirty="0">
                <a:latin typeface="黑体" panose="02010609060101010101" pitchFamily="49" charset="-122"/>
                <a:ea typeface="黑体" panose="02010609060101010101" pitchFamily="49" charset="-122"/>
              </a:rPr>
              <a:t>旅行支票、支票账户、</a:t>
            </a:r>
            <a:r>
              <a:rPr lang="en-US" altLang="zh-CN" sz="2000" dirty="0">
                <a:latin typeface="黑体" panose="02010609060101010101" pitchFamily="49" charset="-122"/>
                <a:ea typeface="黑体" panose="02010609060101010101" pitchFamily="49" charset="-122"/>
              </a:rPr>
              <a:t>NOW</a:t>
            </a:r>
            <a:r>
              <a:rPr lang="zh-CN" altLang="en-US" sz="2000" dirty="0">
                <a:latin typeface="黑体" panose="02010609060101010101" pitchFamily="49" charset="-122"/>
                <a:ea typeface="黑体" panose="02010609060101010101" pitchFamily="49" charset="-122"/>
              </a:rPr>
              <a:t>账户</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可以签发支票又有利息的支票转账账户</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ATS[</a:t>
            </a:r>
            <a:r>
              <a:rPr lang="zh-CN" altLang="en-US" sz="2000" dirty="0">
                <a:latin typeface="黑体" panose="02010609060101010101" pitchFamily="49" charset="-122"/>
                <a:ea typeface="黑体" panose="02010609060101010101" pitchFamily="49" charset="-122"/>
              </a:rPr>
              <a:t>自动转账服务</a:t>
            </a:r>
            <a:r>
              <a:rPr lang="en-US" altLang="zh-CN" sz="2000" dirty="0">
                <a:latin typeface="黑体" panose="02010609060101010101" pitchFamily="49" charset="-122"/>
                <a:ea typeface="黑体" panose="02010609060101010101" pitchFamily="49" charset="-122"/>
              </a:rPr>
              <a:t>]</a:t>
            </a:r>
            <a:endParaRPr lang="en-US" altLang="zh-CN" sz="2000" dirty="0">
              <a:latin typeface="黑体" panose="02010609060101010101" pitchFamily="49" charset="-122"/>
              <a:ea typeface="黑体" panose="02010609060101010101" pitchFamily="49" charset="-122"/>
            </a:endParaRPr>
          </a:p>
          <a:p>
            <a:pPr marL="342900" indent="-342900" algn="just" latinLnBrk="1">
              <a:lnSpc>
                <a:spcPts val="3400"/>
              </a:lnSpc>
              <a:spcBef>
                <a:spcPts val="500"/>
              </a:spcBef>
              <a:spcAft>
                <a:spcPts val="500"/>
              </a:spcAft>
              <a:buFont typeface="Arial" panose="020B0604020202020204" pitchFamily="34" charset="0"/>
              <a:buChar char="•"/>
            </a:pPr>
            <a:r>
              <a:rPr lang="en-US" altLang="zh-CN" sz="2000" dirty="0">
                <a:latin typeface="黑体" panose="02010609060101010101" pitchFamily="49" charset="-122"/>
                <a:ea typeface="黑体" panose="02010609060101010101" pitchFamily="49" charset="-122"/>
              </a:rPr>
              <a:t>M2</a:t>
            </a:r>
            <a:r>
              <a:rPr lang="en-US" altLang="zh-CN" sz="2000" dirty="0">
                <a:latin typeface="Times New Roman" panose="02020603050405020304" pitchFamily="18" charset="0"/>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M1+</a:t>
            </a:r>
            <a:r>
              <a:rPr lang="zh-CN" altLang="en-US" sz="2000" dirty="0">
                <a:latin typeface="黑体" panose="02010609060101010101" pitchFamily="49" charset="-122"/>
                <a:ea typeface="黑体" panose="02010609060101010101" pitchFamily="49" charset="-122"/>
              </a:rPr>
              <a:t>小额储蓄、定期存款</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货币市场基金帐户、短期回购协议、隔夜欧洲美元存款等 </a:t>
            </a:r>
            <a:endParaRPr lang="zh-CN" altLang="en-US" sz="2000" dirty="0">
              <a:latin typeface="黑体" panose="02010609060101010101" pitchFamily="49" charset="-122"/>
              <a:ea typeface="黑体" panose="02010609060101010101" pitchFamily="49" charset="-122"/>
            </a:endParaRPr>
          </a:p>
          <a:p>
            <a:pPr marL="342900" indent="-342900" algn="just" latinLnBrk="1">
              <a:lnSpc>
                <a:spcPts val="3400"/>
              </a:lnSpc>
              <a:spcBef>
                <a:spcPts val="500"/>
              </a:spcBef>
              <a:spcAft>
                <a:spcPts val="500"/>
              </a:spcAft>
              <a:buFont typeface="Arial" panose="020B0604020202020204" pitchFamily="34" charset="0"/>
              <a:buChar char="•"/>
            </a:pPr>
            <a:r>
              <a:rPr lang="en-US" altLang="zh-CN" sz="2000" dirty="0">
                <a:latin typeface="黑体" panose="02010609060101010101" pitchFamily="49" charset="-122"/>
                <a:ea typeface="黑体" panose="02010609060101010101" pitchFamily="49" charset="-122"/>
              </a:rPr>
              <a:t>M3</a:t>
            </a:r>
            <a:r>
              <a:rPr lang="en-US" altLang="zh-CN" sz="2000" dirty="0">
                <a:latin typeface="Times New Roman" panose="02020603050405020304" pitchFamily="18" charset="0"/>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M2+</a:t>
            </a:r>
            <a:r>
              <a:rPr lang="zh-CN" altLang="en-US" sz="2000" dirty="0">
                <a:latin typeface="黑体" panose="02010609060101010101" pitchFamily="49" charset="-122"/>
                <a:ea typeface="黑体" panose="02010609060101010101" pitchFamily="49" charset="-122"/>
              </a:rPr>
              <a:t>大额定期存款</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长期回购协议、长期欧洲美元存款、金融机构货币市场基金余额</a:t>
            </a:r>
            <a:endParaRPr lang="zh-CN" altLang="en-US" sz="2000" dirty="0">
              <a:latin typeface="黑体" panose="02010609060101010101" pitchFamily="49" charset="-122"/>
              <a:ea typeface="黑体" panose="02010609060101010101" pitchFamily="49" charset="-122"/>
            </a:endParaRPr>
          </a:p>
          <a:p>
            <a:pPr marL="342900" indent="-342900" algn="just" latinLnBrk="1">
              <a:lnSpc>
                <a:spcPts val="3400"/>
              </a:lnSpc>
              <a:spcBef>
                <a:spcPts val="500"/>
              </a:spcBef>
              <a:spcAft>
                <a:spcPts val="500"/>
              </a:spcAft>
              <a:buFont typeface="Arial" panose="020B0604020202020204" pitchFamily="34" charset="0"/>
              <a:buChar char="•"/>
            </a:pPr>
            <a:r>
              <a:rPr lang="en-US" altLang="zh-CN" sz="2000" dirty="0">
                <a:latin typeface="黑体" panose="02010609060101010101" pitchFamily="49" charset="-122"/>
                <a:ea typeface="黑体" panose="02010609060101010101" pitchFamily="49" charset="-122"/>
              </a:rPr>
              <a:t>L</a:t>
            </a:r>
            <a:r>
              <a:rPr lang="en-US" altLang="zh-CN" sz="2000" dirty="0">
                <a:latin typeface="Times New Roman" panose="02020603050405020304" pitchFamily="18" charset="0"/>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M3+</a:t>
            </a:r>
            <a:r>
              <a:rPr lang="zh-CN" altLang="en-US" sz="2000" dirty="0">
                <a:latin typeface="黑体" panose="02010609060101010101" pitchFamily="49" charset="-122"/>
                <a:ea typeface="黑体" panose="02010609060101010101" pitchFamily="49" charset="-122"/>
              </a:rPr>
              <a:t>公众持有的美国储蓄债券、短期国库券、商业票据、银行承兑汇票等</a:t>
            </a:r>
            <a:endParaRPr lang="zh-CN" altLang="en-US" sz="2000" dirty="0">
              <a:latin typeface="黑体" panose="02010609060101010101" pitchFamily="49" charset="-122"/>
              <a:ea typeface="黑体" panose="02010609060101010101" pitchFamily="49" charset="-122"/>
            </a:endParaRPr>
          </a:p>
          <a:p>
            <a:pPr marL="342900" indent="-342900" algn="just" latinLnBrk="1">
              <a:lnSpc>
                <a:spcPts val="3400"/>
              </a:lnSpc>
              <a:spcBef>
                <a:spcPts val="500"/>
              </a:spcBef>
              <a:spcAft>
                <a:spcPts val="500"/>
              </a:spcAft>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注：中国关于货币层次的划分略有不同：</a:t>
            </a:r>
            <a:r>
              <a:rPr lang="en-US" altLang="zh-CN" sz="2000" dirty="0">
                <a:latin typeface="黑体" panose="02010609060101010101" pitchFamily="49" charset="-122"/>
                <a:ea typeface="黑体" panose="02010609060101010101" pitchFamily="49" charset="-122"/>
              </a:rPr>
              <a:t>M0</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M1</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M2</a:t>
            </a:r>
            <a:endParaRPr lang="zh-CN" altLang="en-US" sz="2000" dirty="0">
              <a:latin typeface="黑体" panose="02010609060101010101" pitchFamily="49" charset="-122"/>
              <a:ea typeface="黑体" panose="02010609060101010101" pitchFamily="49" charset="-122"/>
            </a:endParaRPr>
          </a:p>
          <a:p>
            <a:pPr marL="342900" indent="-342900" algn="just" latinLnBrk="1">
              <a:lnSpc>
                <a:spcPts val="3400"/>
              </a:lnSpc>
              <a:spcBef>
                <a:spcPts val="500"/>
              </a:spcBef>
              <a:spcAft>
                <a:spcPts val="500"/>
              </a:spcAft>
              <a:buSzPct val="115000"/>
              <a:buFont typeface="Arial" panose="020B0604020202020204" pitchFamily="34" charset="0"/>
              <a:buChar char="•"/>
            </a:pPr>
            <a:endParaRPr lang="zh-CN" altLang="en-US" sz="2200" dirty="0">
              <a:latin typeface="黑体" panose="02010609060101010101" pitchFamily="49" charset="-122"/>
              <a:ea typeface="黑体" panose="02010609060101010101" pitchFamily="49" charset="-122"/>
            </a:endParaRPr>
          </a:p>
        </p:txBody>
      </p:sp>
    </p:spTree>
  </p:cSld>
  <p:clrMapOvr>
    <a:masterClrMapping/>
  </p:clrMapOvr>
  <p:transition>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标题 25601"/>
          <p:cNvSpPr>
            <a:spLocks noGrp="1"/>
          </p:cNvSpPr>
          <p:nvPr>
            <p:ph type="title"/>
          </p:nvPr>
        </p:nvSpPr>
        <p:spPr>
          <a:xfrm>
            <a:off x="457200" y="3810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我国货币定义</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6627" name="文本框 25603"/>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
        <p:nvSpPr>
          <p:cNvPr id="26628" name="文本占位符 6"/>
          <p:cNvSpPr>
            <a:spLocks noGrp="1"/>
          </p:cNvSpPr>
          <p:nvPr/>
        </p:nvSpPr>
        <p:spPr>
          <a:xfrm>
            <a:off x="647700" y="1512888"/>
            <a:ext cx="7581900" cy="4911725"/>
          </a:xfrm>
          <a:prstGeom prst="rect">
            <a:avLst/>
          </a:prstGeom>
          <a:noFill/>
          <a:ln w="9525">
            <a:noFill/>
          </a:ln>
        </p:spPr>
        <p:txBody>
          <a:bodyPr/>
          <a:p>
            <a:pPr marL="342900" indent="-342900" algn="just" latinLnBrk="1">
              <a:lnSpc>
                <a:spcPts val="3400"/>
              </a:lnSpc>
              <a:spcBef>
                <a:spcPts val="500"/>
              </a:spcBef>
              <a:spcAft>
                <a:spcPts val="500"/>
              </a:spcAft>
              <a:buFont typeface="Arial" panose="020B0604020202020204" pitchFamily="34" charset="0"/>
              <a:buChar char="•"/>
            </a:pPr>
            <a:r>
              <a:rPr lang="en-US" altLang="zh-CN" sz="2000" dirty="0">
                <a:latin typeface="黑体" panose="02010609060101010101" pitchFamily="49" charset="-122"/>
                <a:ea typeface="黑体" panose="02010609060101010101" pitchFamily="49" charset="-122"/>
              </a:rPr>
              <a:t>M0</a:t>
            </a:r>
            <a:r>
              <a:rPr lang="en-US" altLang="zh-CN" sz="2000" dirty="0">
                <a:latin typeface="Times New Roman" panose="02020603050405020304" pitchFamily="18" charset="0"/>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流通中的现金总量，流通于银行体系之外的</a:t>
            </a:r>
            <a:r>
              <a:rPr lang="zh-CN" altLang="en-US" sz="2000" dirty="0">
                <a:latin typeface="黑体" panose="02010609060101010101" pitchFamily="49" charset="-122"/>
                <a:ea typeface="黑体" panose="02010609060101010101" pitchFamily="49" charset="-122"/>
              </a:rPr>
              <a:t>现金</a:t>
            </a:r>
            <a:endParaRPr lang="zh-CN" altLang="en-US" sz="2000" dirty="0">
              <a:latin typeface="黑体" panose="02010609060101010101" pitchFamily="49" charset="-122"/>
              <a:ea typeface="黑体" panose="02010609060101010101" pitchFamily="49" charset="-122"/>
            </a:endParaRPr>
          </a:p>
          <a:p>
            <a:pPr marL="342900" indent="-342900" algn="just" latinLnBrk="1">
              <a:lnSpc>
                <a:spcPts val="3400"/>
              </a:lnSpc>
              <a:spcBef>
                <a:spcPts val="500"/>
              </a:spcBef>
              <a:spcAft>
                <a:spcPts val="500"/>
              </a:spcAft>
              <a:buFont typeface="Arial" panose="020B0604020202020204" pitchFamily="34" charset="0"/>
              <a:buChar char="•"/>
            </a:pPr>
            <a:r>
              <a:rPr lang="en-US" altLang="zh-CN" sz="2000" dirty="0">
                <a:latin typeface="黑体" panose="02010609060101010101" pitchFamily="49" charset="-122"/>
                <a:ea typeface="黑体" panose="02010609060101010101" pitchFamily="49" charset="-122"/>
              </a:rPr>
              <a:t>M1</a:t>
            </a:r>
            <a:r>
              <a:rPr lang="en-US" altLang="zh-CN" sz="2000" dirty="0">
                <a:latin typeface="Times New Roman" panose="02020603050405020304" pitchFamily="18" charset="0"/>
                <a:ea typeface="黑体" panose="02010609060101010101" pitchFamily="49" charset="-122"/>
              </a:rPr>
              <a:t>——</a:t>
            </a:r>
            <a:r>
              <a:rPr sz="2000" dirty="0">
                <a:latin typeface="黑体" panose="02010609060101010101" pitchFamily="49" charset="-122"/>
                <a:ea typeface="黑体" panose="02010609060101010101" pitchFamily="49" charset="-122"/>
              </a:rPr>
              <a:t>M0</a:t>
            </a:r>
            <a:r>
              <a:rPr lang="en-US" sz="2000" dirty="0">
                <a:latin typeface="黑体" panose="02010609060101010101" pitchFamily="49" charset="-122"/>
                <a:ea typeface="黑体" panose="02010609060101010101" pitchFamily="49" charset="-122"/>
              </a:rPr>
              <a:t>+</a:t>
            </a:r>
            <a:r>
              <a:rPr sz="2000" dirty="0">
                <a:latin typeface="黑体" panose="02010609060101010101" pitchFamily="49" charset="-122"/>
                <a:ea typeface="黑体" panose="02010609060101010101" pitchFamily="49" charset="-122"/>
              </a:rPr>
              <a:t>企业和个人活期存款 + 其他非定期存款等可立即交易的货币</a:t>
            </a:r>
            <a:endParaRPr sz="2000" dirty="0">
              <a:latin typeface="黑体" panose="02010609060101010101" pitchFamily="49" charset="-122"/>
              <a:ea typeface="黑体" panose="02010609060101010101" pitchFamily="49" charset="-122"/>
            </a:endParaRPr>
          </a:p>
          <a:p>
            <a:pPr marL="342900" indent="-342900" algn="just" latinLnBrk="1">
              <a:lnSpc>
                <a:spcPts val="3400"/>
              </a:lnSpc>
              <a:spcBef>
                <a:spcPts val="500"/>
              </a:spcBef>
              <a:spcAft>
                <a:spcPts val="500"/>
              </a:spcAft>
              <a:buFont typeface="Arial" panose="020B0604020202020204" pitchFamily="34" charset="0"/>
              <a:buChar char="•"/>
            </a:pPr>
            <a:r>
              <a:rPr lang="en-US" altLang="zh-CN" sz="2000" dirty="0">
                <a:latin typeface="黑体" panose="02010609060101010101" pitchFamily="49" charset="-122"/>
                <a:ea typeface="黑体" panose="02010609060101010101" pitchFamily="49" charset="-122"/>
              </a:rPr>
              <a:t>M2</a:t>
            </a:r>
            <a:r>
              <a:rPr lang="en-US" altLang="zh-CN" sz="2000" dirty="0">
                <a:latin typeface="Times New Roman" panose="02020603050405020304" pitchFamily="18" charset="0"/>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M1+</a:t>
            </a:r>
            <a:r>
              <a:rPr lang="zh-CN" sz="2000" dirty="0">
                <a:latin typeface="黑体" panose="02010609060101010101" pitchFamily="49" charset="-122"/>
                <a:ea typeface="黑体" panose="02010609060101010101" pitchFamily="49" charset="-122"/>
              </a:rPr>
              <a:t>定期存款（企业和个人定期存款 + 证券公司客户保证金 + 住房公积金中心存款 + 其他存款）</a:t>
            </a:r>
            <a:r>
              <a:rPr lang="zh-CN" altLang="en-US" sz="2000" dirty="0">
                <a:latin typeface="黑体" panose="02010609060101010101" pitchFamily="49" charset="-122"/>
                <a:ea typeface="黑体" panose="02010609060101010101" pitchFamily="49" charset="-122"/>
              </a:rPr>
              <a:t> </a:t>
            </a:r>
            <a:endParaRPr lang="zh-CN" altLang="en-US" sz="2000" dirty="0">
              <a:latin typeface="黑体" panose="02010609060101010101" pitchFamily="49" charset="-122"/>
              <a:ea typeface="黑体" panose="02010609060101010101" pitchFamily="49" charset="-122"/>
            </a:endParaRPr>
          </a:p>
          <a:p>
            <a:pPr marL="342900" indent="-342900" algn="just" latinLnBrk="1">
              <a:lnSpc>
                <a:spcPts val="3400"/>
              </a:lnSpc>
              <a:spcBef>
                <a:spcPts val="500"/>
              </a:spcBef>
              <a:spcAft>
                <a:spcPts val="500"/>
              </a:spcAft>
              <a:buFont typeface="Arial" panose="020B0604020202020204" pitchFamily="34" charset="0"/>
              <a:buChar char="•"/>
            </a:pPr>
            <a:endParaRPr lang="zh-CN" altLang="en-US" sz="2000" dirty="0">
              <a:latin typeface="黑体" panose="02010609060101010101" pitchFamily="49" charset="-122"/>
              <a:ea typeface="黑体" panose="02010609060101010101" pitchFamily="49" charset="-122"/>
            </a:endParaRPr>
          </a:p>
          <a:p>
            <a:pPr marL="342900" indent="-342900" algn="just" latinLnBrk="1">
              <a:lnSpc>
                <a:spcPts val="3400"/>
              </a:lnSpc>
              <a:spcBef>
                <a:spcPts val="500"/>
              </a:spcBef>
              <a:spcAft>
                <a:spcPts val="500"/>
              </a:spcAft>
              <a:buFont typeface="Arial" panose="020B0604020202020204" pitchFamily="34" charset="0"/>
              <a:buChar char="•"/>
            </a:pPr>
            <a:r>
              <a:rPr lang="zh-CN" altLang="en-US" sz="2000" dirty="0">
                <a:latin typeface="黑体" panose="02010609060101010101" pitchFamily="49" charset="-122"/>
                <a:ea typeface="黑体" panose="02010609060101010101" pitchFamily="49" charset="-122"/>
              </a:rPr>
              <a:t>自2022年12月起，“流通中货币（M0）”含流通中数字人民币。</a:t>
            </a:r>
            <a:endParaRPr lang="zh-CN" altLang="en-US" sz="2000" dirty="0">
              <a:latin typeface="黑体" panose="02010609060101010101" pitchFamily="49" charset="-122"/>
              <a:ea typeface="黑体" panose="02010609060101010101" pitchFamily="49" charset="-122"/>
            </a:endParaRPr>
          </a:p>
          <a:p>
            <a:pPr marL="342900" indent="-342900" algn="just" latinLnBrk="1">
              <a:lnSpc>
                <a:spcPts val="3400"/>
              </a:lnSpc>
              <a:spcBef>
                <a:spcPts val="500"/>
              </a:spcBef>
              <a:spcAft>
                <a:spcPts val="500"/>
              </a:spcAft>
              <a:buFont typeface="Arial" panose="020B0604020202020204" pitchFamily="34" charset="0"/>
              <a:buChar char="•"/>
            </a:pPr>
            <a:endParaRPr lang="zh-CN" altLang="en-US" sz="2000" dirty="0">
              <a:latin typeface="黑体" panose="02010609060101010101" pitchFamily="49" charset="-122"/>
              <a:ea typeface="黑体" panose="02010609060101010101" pitchFamily="49" charset="-122"/>
            </a:endParaRPr>
          </a:p>
        </p:txBody>
      </p:sp>
    </p:spTree>
  </p:cSld>
  <p:clrMapOvr>
    <a:masterClrMapping/>
  </p:clrMapOvr>
  <p:transition>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7" name="标题 26626"/>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中国</a:t>
            </a:r>
            <a:r>
              <a:rPr kumimoji="0" lang="en-US" altLang="zh-CN"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2024</a:t>
            </a: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年各层次货币供应量季末余额</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7651" name="文本框 26628"/>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graphicFrame>
        <p:nvGraphicFramePr>
          <p:cNvPr id="2" name="表格 1"/>
          <p:cNvGraphicFramePr/>
          <p:nvPr>
            <p:custDataLst>
              <p:tags r:id="rId1"/>
            </p:custDataLst>
          </p:nvPr>
        </p:nvGraphicFramePr>
        <p:xfrm>
          <a:off x="596900" y="2338705"/>
          <a:ext cx="8143875" cy="3223455"/>
        </p:xfrm>
        <a:graphic>
          <a:graphicData uri="http://schemas.openxmlformats.org/drawingml/2006/table">
            <a:tbl>
              <a:tblPr firstRow="1" bandRow="1">
                <a:tableStyleId>{9D7B26C5-4107-4FEC-AEDC-1716B250A1EF}</a:tableStyleId>
              </a:tblPr>
              <a:tblGrid>
                <a:gridCol w="2228850"/>
                <a:gridCol w="1478756"/>
                <a:gridCol w="1478756"/>
                <a:gridCol w="1478756"/>
                <a:gridCol w="1478756"/>
              </a:tblGrid>
              <a:tr h="533400">
                <a:tc>
                  <a:txBody>
                    <a:bodyPr/>
                    <a:p>
                      <a:pPr algn="ctr">
                        <a:buNone/>
                      </a:pPr>
                      <a:r>
                        <a:rPr lang="zh-CN" altLang="en-US">
                          <a:solidFill>
                            <a:srgbClr val="FFFFFF"/>
                          </a:solidFill>
                        </a:rPr>
                        <a:t>项目</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一季度</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二季度</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三季度</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四季度</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r>
              <a:tr h="897255">
                <a:tc>
                  <a:txBody>
                    <a:bodyPr/>
                    <a:p>
                      <a:pPr algn="ctr">
                        <a:buNone/>
                      </a:pPr>
                      <a:r>
                        <a:rPr lang="zh-CN" altLang="en-US">
                          <a:solidFill>
                            <a:srgbClr val="FFFFFF"/>
                          </a:solidFill>
                        </a:rPr>
                        <a:t>货币和</a:t>
                      </a:r>
                      <a:r>
                        <a:rPr lang="zh-CN" altLang="en-US">
                          <a:solidFill>
                            <a:srgbClr val="FFFFFF"/>
                          </a:solidFill>
                        </a:rPr>
                        <a:t>准货币（M2）</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3047952.16</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3050161.54</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3094798.24</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3135322.30</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r>
              <a:tr h="896400">
                <a:tc>
                  <a:txBody>
                    <a:bodyPr/>
                    <a:p>
                      <a:pPr algn="ctr">
                        <a:buNone/>
                      </a:pPr>
                      <a:r>
                        <a:rPr lang="zh-CN" altLang="en-US">
                          <a:solidFill>
                            <a:srgbClr val="FFFFFF"/>
                          </a:solidFill>
                        </a:rPr>
                        <a:t>货币（M1）</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685808.90</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660610.52</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628236.54</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670959.41</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r>
              <a:tr h="896400">
                <a:tc>
                  <a:txBody>
                    <a:bodyPr/>
                    <a:p>
                      <a:pPr algn="ctr">
                        <a:buNone/>
                      </a:pPr>
                      <a:r>
                        <a:rPr lang="zh-CN" altLang="en-US">
                          <a:solidFill>
                            <a:srgbClr val="FFFFFF"/>
                          </a:solidFill>
                        </a:rPr>
                        <a:t>流通中货币（M0）</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117210.50</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117736.77</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121830.00</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rPr>
                        <a:t>128194.16</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r>
            </a:tbl>
          </a:graphicData>
        </a:graphic>
      </p:graphicFrame>
      <p:sp>
        <p:nvSpPr>
          <p:cNvPr id="3" name="文本框 2"/>
          <p:cNvSpPr txBox="1"/>
          <p:nvPr/>
        </p:nvSpPr>
        <p:spPr>
          <a:xfrm>
            <a:off x="7373620" y="1970405"/>
            <a:ext cx="1367155" cy="368300"/>
          </a:xfrm>
          <a:prstGeom prst="rect">
            <a:avLst/>
          </a:prstGeom>
          <a:noFill/>
        </p:spPr>
        <p:txBody>
          <a:bodyPr wrap="square" rtlCol="0">
            <a:spAutoFit/>
          </a:bodyPr>
          <a:p>
            <a:r>
              <a:rPr lang="zh-CN" altLang="en-US" sz="1800">
                <a:latin typeface="宋体" panose="02010600030101010101" pitchFamily="2" charset="-122"/>
                <a:ea typeface="宋体" panose="02010600030101010101" pitchFamily="2" charset="-122"/>
              </a:rPr>
              <a:t>单位：亿元</a:t>
            </a:r>
            <a:endParaRPr lang="zh-CN" altLang="en-US" sz="1800">
              <a:latin typeface="宋体" panose="02010600030101010101" pitchFamily="2" charset="-122"/>
              <a:ea typeface="宋体" panose="02010600030101010101" pitchFamily="2" charset="-122"/>
            </a:endParaRPr>
          </a:p>
        </p:txBody>
      </p:sp>
      <p:sp>
        <p:nvSpPr>
          <p:cNvPr id="23557" name="文本框 7"/>
          <p:cNvSpPr txBox="1"/>
          <p:nvPr/>
        </p:nvSpPr>
        <p:spPr>
          <a:xfrm>
            <a:off x="596900" y="5674043"/>
            <a:ext cx="8016875" cy="398780"/>
          </a:xfrm>
          <a:prstGeom prst="rect">
            <a:avLst/>
          </a:prstGeom>
          <a:noFill/>
          <a:ln w="9525">
            <a:noFill/>
          </a:ln>
        </p:spPr>
        <p:txBody>
          <a:bodyPr wrap="none">
            <a:spAutoFit/>
          </a:bodyPr>
          <a:p>
            <a:pPr algn="l"/>
            <a:r>
              <a:rPr lang="zh-CN" altLang="en-US" sz="2000" dirty="0">
                <a:latin typeface="Arial" panose="020B0604020202020204" pitchFamily="34" charset="0"/>
                <a:ea typeface="宋体" panose="02010600030101010101" pitchFamily="2" charset="-122"/>
              </a:rPr>
              <a:t>其中，</a:t>
            </a:r>
            <a:r>
              <a:rPr lang="zh-CN" altLang="en-US" sz="2000" dirty="0">
                <a:ea typeface="宋体" panose="02010600030101010101" pitchFamily="2" charset="-122"/>
                <a:sym typeface="+mn-ea"/>
              </a:rPr>
              <a:t>自</a:t>
            </a:r>
            <a:r>
              <a:rPr lang="en-US" altLang="zh-CN" sz="2000" dirty="0">
                <a:ea typeface="宋体" panose="02010600030101010101" pitchFamily="2" charset="-122"/>
                <a:sym typeface="+mn-ea"/>
              </a:rPr>
              <a:t>2022</a:t>
            </a:r>
            <a:r>
              <a:rPr lang="zh-CN" altLang="en-US" sz="2000" dirty="0">
                <a:ea typeface="宋体" panose="02010600030101010101" pitchFamily="2" charset="-122"/>
                <a:sym typeface="+mn-ea"/>
              </a:rPr>
              <a:t>年</a:t>
            </a:r>
            <a:r>
              <a:rPr lang="en-US" altLang="zh-CN" sz="2000" dirty="0">
                <a:ea typeface="宋体" panose="02010600030101010101" pitchFamily="2" charset="-122"/>
                <a:sym typeface="+mn-ea"/>
              </a:rPr>
              <a:t>12</a:t>
            </a:r>
            <a:r>
              <a:rPr lang="zh-CN" altLang="en-US" sz="2000" dirty="0">
                <a:ea typeface="宋体" panose="02010600030101010101" pitchFamily="2" charset="-122"/>
                <a:sym typeface="+mn-ea"/>
              </a:rPr>
              <a:t>月起，</a:t>
            </a:r>
            <a:r>
              <a:rPr lang="en-US" altLang="zh-CN" sz="2000" dirty="0">
                <a:ea typeface="宋体" panose="02010600030101010101" pitchFamily="2" charset="-122"/>
                <a:sym typeface="+mn-ea"/>
              </a:rPr>
              <a:t>“</a:t>
            </a:r>
            <a:r>
              <a:rPr lang="zh-CN" altLang="en-US" sz="2000" dirty="0">
                <a:latin typeface="Arial" panose="020B0604020202020204" pitchFamily="34" charset="0"/>
                <a:ea typeface="宋体" panose="02010600030101010101" pitchFamily="2" charset="-122"/>
              </a:rPr>
              <a:t>流通中的货币（</a:t>
            </a:r>
            <a:r>
              <a:rPr lang="en-US" altLang="zh-CN" sz="2000" dirty="0">
                <a:latin typeface="Arial" panose="020B0604020202020204" pitchFamily="34" charset="0"/>
                <a:ea typeface="宋体" panose="02010600030101010101" pitchFamily="2" charset="-122"/>
              </a:rPr>
              <a:t>M0</a:t>
            </a:r>
            <a:r>
              <a:rPr lang="zh-CN" altLang="en-US" sz="2000" dirty="0">
                <a:latin typeface="Arial" panose="020B0604020202020204" pitchFamily="34" charset="0"/>
                <a:ea typeface="宋体" panose="02010600030101010101" pitchFamily="2" charset="-122"/>
              </a:rPr>
              <a:t>）</a:t>
            </a:r>
            <a:r>
              <a:rPr lang="en-US"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含流通中数字</a:t>
            </a:r>
            <a:r>
              <a:rPr lang="zh-CN" altLang="en-US" sz="2000" dirty="0">
                <a:latin typeface="Arial" panose="020B0604020202020204" pitchFamily="34" charset="0"/>
                <a:ea typeface="宋体" panose="02010600030101010101" pitchFamily="2" charset="-122"/>
              </a:rPr>
              <a:t>人民币</a:t>
            </a:r>
            <a:endParaRPr lang="zh-CN" altLang="en-US" sz="2000" dirty="0">
              <a:latin typeface="Arial" panose="020B0604020202020204" pitchFamily="34" charset="0"/>
              <a:ea typeface="宋体" panose="02010600030101010101" pitchFamily="2" charset="-122"/>
            </a:endParaRPr>
          </a:p>
        </p:txBody>
      </p:sp>
    </p:spTree>
  </p:cSld>
  <p:clrMapOvr>
    <a:masterClrMapping/>
  </p:clrMapOvr>
  <p:transition>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7" name="标题 26626"/>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中国各层次货币供应量年度</a:t>
            </a: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余额</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7651" name="文本框 26628"/>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graphicFrame>
        <p:nvGraphicFramePr>
          <p:cNvPr id="2" name="表格 1"/>
          <p:cNvGraphicFramePr/>
          <p:nvPr>
            <p:custDataLst>
              <p:tags r:id="rId1"/>
            </p:custDataLst>
          </p:nvPr>
        </p:nvGraphicFramePr>
        <p:xfrm>
          <a:off x="312420" y="2338705"/>
          <a:ext cx="8575040" cy="3258820"/>
        </p:xfrm>
        <a:graphic>
          <a:graphicData uri="http://schemas.openxmlformats.org/drawingml/2006/table">
            <a:tbl>
              <a:tblPr firstRow="1" bandRow="1">
                <a:tableStyleId>{9D7B26C5-4107-4FEC-AEDC-1716B250A1EF}</a:tableStyleId>
              </a:tblPr>
              <a:tblGrid>
                <a:gridCol w="1645920"/>
                <a:gridCol w="1385824"/>
                <a:gridCol w="1385824"/>
                <a:gridCol w="1385824"/>
                <a:gridCol w="1385824"/>
                <a:gridCol w="1385824"/>
              </a:tblGrid>
              <a:tr h="533400">
                <a:tc>
                  <a:txBody>
                    <a:bodyPr/>
                    <a:p>
                      <a:pPr algn="ctr">
                        <a:buNone/>
                      </a:pPr>
                      <a:r>
                        <a:rPr lang="zh-CN" altLang="en-US">
                          <a:solidFill>
                            <a:srgbClr val="FFFFFF"/>
                          </a:solidFill>
                        </a:rPr>
                        <a:t>项目</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2020</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2021</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2022</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2023</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2024</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r>
              <a:tr h="896400">
                <a:tc>
                  <a:txBody>
                    <a:bodyPr/>
                    <a:p>
                      <a:pPr algn="ctr">
                        <a:buNone/>
                      </a:pPr>
                      <a:r>
                        <a:rPr lang="zh-CN" altLang="en-US">
                          <a:solidFill>
                            <a:srgbClr val="FFFFFF"/>
                          </a:solidFill>
                        </a:rPr>
                        <a:t>货币和</a:t>
                      </a:r>
                      <a:r>
                        <a:rPr lang="zh-CN" altLang="en-US">
                          <a:solidFill>
                            <a:srgbClr val="FFFFFF"/>
                          </a:solidFill>
                        </a:rPr>
                        <a:t>准货币</a:t>
                      </a:r>
                      <a:endParaRPr lang="zh-CN" altLang="en-US">
                        <a:solidFill>
                          <a:srgbClr val="FFFFFF"/>
                        </a:solidFill>
                      </a:endParaRPr>
                    </a:p>
                    <a:p>
                      <a:pPr algn="ctr">
                        <a:buNone/>
                      </a:pPr>
                      <a:r>
                        <a:rPr lang="zh-CN" altLang="en-US">
                          <a:solidFill>
                            <a:srgbClr val="FFFFFF"/>
                          </a:solidFill>
                        </a:rPr>
                        <a:t>（M2）</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latin typeface="Times New Roman" panose="02020603050405020304" pitchFamily="18" charset="0"/>
                          <a:cs typeface="Times New Roman" panose="02020603050405020304" pitchFamily="18" charset="0"/>
                        </a:rPr>
                        <a:t>2186795.89</a:t>
                      </a:r>
                      <a:endParaRPr lang="en-US" altLang="zh-CN">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2382899.56</a:t>
                      </a:r>
                      <a:endParaRPr lang="zh-CN" altLang="en-US">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2664320.84</a:t>
                      </a:r>
                      <a:endParaRPr lang="zh-CN" altLang="en-US">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2922713.33</a:t>
                      </a:r>
                      <a:endParaRPr lang="zh-CN" altLang="en-US">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fontAlgn="ctr"/>
                      <a:r>
                        <a:rPr lang="zh-CN" altLang="en-US" sz="1800" b="0" i="0">
                          <a:solidFill>
                            <a:srgbClr val="FFFFFF"/>
                          </a:solidFill>
                          <a:latin typeface="Times New Roman" panose="02020603050405020304" pitchFamily="18" charset="0"/>
                          <a:cs typeface="Times New Roman" panose="02020603050405020304" pitchFamily="18" charset="0"/>
                        </a:rPr>
                        <a:t>3135322.30</a:t>
                      </a:r>
                      <a:endParaRPr lang="en-US" altLang="zh-CN" sz="1100" b="0" i="0">
                        <a:solidFill>
                          <a:sysClr val="windowText" lastClr="000000"/>
                        </a:solidFill>
                        <a:latin typeface="Arial" panose="020B0604020202020204"/>
                        <a:ea typeface="微软雅黑" panose="020B0503020204020204" charset="-122"/>
                      </a:endParaRPr>
                    </a:p>
                  </a:txBody>
                  <a:tcPr marL="5760" marR="5760" marT="5760"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r>
              <a:tr h="896400">
                <a:tc>
                  <a:txBody>
                    <a:bodyPr/>
                    <a:p>
                      <a:pPr algn="ctr">
                        <a:buNone/>
                      </a:pPr>
                      <a:r>
                        <a:rPr lang="zh-CN" altLang="en-US">
                          <a:solidFill>
                            <a:srgbClr val="FFFFFF"/>
                          </a:solidFill>
                        </a:rPr>
                        <a:t>货币</a:t>
                      </a:r>
                      <a:endParaRPr lang="zh-CN" altLang="en-US">
                        <a:solidFill>
                          <a:srgbClr val="FFFFFF"/>
                        </a:solidFill>
                      </a:endParaRPr>
                    </a:p>
                    <a:p>
                      <a:pPr algn="ctr">
                        <a:buNone/>
                      </a:pPr>
                      <a:r>
                        <a:rPr lang="zh-CN" altLang="en-US">
                          <a:solidFill>
                            <a:srgbClr val="FFFFFF"/>
                          </a:solidFill>
                        </a:rPr>
                        <a:t>（M1）</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625580.99</a:t>
                      </a:r>
                      <a:endParaRPr lang="zh-CN" altLang="en-US">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647443.35</a:t>
                      </a:r>
                      <a:endParaRPr lang="zh-CN" altLang="en-US">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671674.76</a:t>
                      </a:r>
                      <a:endParaRPr lang="zh-CN" altLang="en-US">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680542.52</a:t>
                      </a:r>
                      <a:endParaRPr lang="zh-CN" altLang="en-US">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670959.41</a:t>
                      </a:r>
                      <a:endParaRPr lang="zh-CN" altLang="en-US">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r>
              <a:tr h="896400">
                <a:tc>
                  <a:txBody>
                    <a:bodyPr/>
                    <a:p>
                      <a:pPr algn="ctr">
                        <a:buNone/>
                      </a:pPr>
                      <a:r>
                        <a:rPr lang="zh-CN" altLang="en-US">
                          <a:solidFill>
                            <a:srgbClr val="FFFFFF"/>
                          </a:solidFill>
                        </a:rPr>
                        <a:t>流通中货币</a:t>
                      </a:r>
                      <a:endParaRPr lang="zh-CN" altLang="en-US">
                        <a:solidFill>
                          <a:srgbClr val="FFFFFF"/>
                        </a:solidFill>
                      </a:endParaRPr>
                    </a:p>
                    <a:p>
                      <a:pPr algn="ctr">
                        <a:buNone/>
                      </a:pPr>
                      <a:r>
                        <a:rPr lang="zh-CN" altLang="en-US">
                          <a:solidFill>
                            <a:srgbClr val="FFFFFF"/>
                          </a:solidFill>
                        </a:rPr>
                        <a:t>（M0）</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84314.53</a:t>
                      </a:r>
                      <a:endParaRPr lang="zh-CN" altLang="en-US">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90825.1</a:t>
                      </a:r>
                      <a:r>
                        <a:rPr lang="en-US" altLang="zh-CN">
                          <a:solidFill>
                            <a:srgbClr val="FFFFFF"/>
                          </a:solidFill>
                          <a:latin typeface="Times New Roman" panose="02020603050405020304" pitchFamily="18" charset="0"/>
                          <a:cs typeface="Times New Roman" panose="02020603050405020304" pitchFamily="18" charset="0"/>
                        </a:rPr>
                        <a:t>5</a:t>
                      </a:r>
                      <a:endParaRPr lang="en-US" altLang="zh-CN">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104706.03</a:t>
                      </a:r>
                      <a:endParaRPr lang="zh-CN" altLang="en-US">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113444.64</a:t>
                      </a:r>
                      <a:endParaRPr lang="zh-CN" altLang="en-US">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zh-CN" altLang="en-US">
                          <a:solidFill>
                            <a:srgbClr val="FFFFFF"/>
                          </a:solidFill>
                          <a:latin typeface="Times New Roman" panose="02020603050405020304" pitchFamily="18" charset="0"/>
                          <a:cs typeface="Times New Roman" panose="02020603050405020304" pitchFamily="18" charset="0"/>
                        </a:rPr>
                        <a:t>128194.16</a:t>
                      </a:r>
                      <a:endParaRPr lang="zh-CN" altLang="en-US">
                        <a:solidFill>
                          <a:srgbClr val="FFFFFF"/>
                        </a:solidFill>
                        <a:latin typeface="Times New Roman" panose="02020603050405020304" pitchFamily="18" charset="0"/>
                        <a:cs typeface="Times New Roman" panose="02020603050405020304" pitchFamily="18" charset="0"/>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r>
            </a:tbl>
          </a:graphicData>
        </a:graphic>
      </p:graphicFrame>
      <p:sp>
        <p:nvSpPr>
          <p:cNvPr id="3" name="文本框 2"/>
          <p:cNvSpPr txBox="1"/>
          <p:nvPr/>
        </p:nvSpPr>
        <p:spPr>
          <a:xfrm>
            <a:off x="7636510" y="1925955"/>
            <a:ext cx="1367155" cy="368300"/>
          </a:xfrm>
          <a:prstGeom prst="rect">
            <a:avLst/>
          </a:prstGeom>
          <a:noFill/>
        </p:spPr>
        <p:txBody>
          <a:bodyPr wrap="square" rtlCol="0">
            <a:spAutoFit/>
          </a:bodyPr>
          <a:p>
            <a:r>
              <a:rPr lang="zh-CN" altLang="en-US" sz="1800">
                <a:latin typeface="宋体" panose="02010600030101010101" pitchFamily="2" charset="-122"/>
                <a:ea typeface="宋体" panose="02010600030101010101" pitchFamily="2" charset="-122"/>
              </a:rPr>
              <a:t>单位：亿元</a:t>
            </a:r>
            <a:endParaRPr lang="zh-CN" altLang="en-US" sz="1800">
              <a:latin typeface="宋体" panose="02010600030101010101" pitchFamily="2" charset="-122"/>
              <a:ea typeface="宋体" panose="02010600030101010101" pitchFamily="2" charset="-122"/>
            </a:endParaRPr>
          </a:p>
        </p:txBody>
      </p:sp>
      <p:sp>
        <p:nvSpPr>
          <p:cNvPr id="23557" name="文本框 7"/>
          <p:cNvSpPr txBox="1"/>
          <p:nvPr/>
        </p:nvSpPr>
        <p:spPr>
          <a:xfrm>
            <a:off x="508635" y="6010593"/>
            <a:ext cx="8016875" cy="398780"/>
          </a:xfrm>
          <a:prstGeom prst="rect">
            <a:avLst/>
          </a:prstGeom>
          <a:noFill/>
          <a:ln w="9525">
            <a:noFill/>
          </a:ln>
        </p:spPr>
        <p:txBody>
          <a:bodyPr wrap="none">
            <a:spAutoFit/>
          </a:bodyPr>
          <a:p>
            <a:pPr algn="l"/>
            <a:r>
              <a:rPr lang="zh-CN" altLang="en-US" sz="2000" dirty="0">
                <a:latin typeface="Arial" panose="020B0604020202020204" pitchFamily="34" charset="0"/>
                <a:ea typeface="宋体" panose="02010600030101010101" pitchFamily="2" charset="-122"/>
              </a:rPr>
              <a:t>其中，</a:t>
            </a:r>
            <a:r>
              <a:rPr lang="zh-CN" altLang="en-US" sz="2000" dirty="0">
                <a:ea typeface="宋体" panose="02010600030101010101" pitchFamily="2" charset="-122"/>
                <a:sym typeface="+mn-ea"/>
              </a:rPr>
              <a:t>自</a:t>
            </a:r>
            <a:r>
              <a:rPr lang="en-US" altLang="zh-CN" sz="2000" dirty="0">
                <a:ea typeface="宋体" panose="02010600030101010101" pitchFamily="2" charset="-122"/>
                <a:sym typeface="+mn-ea"/>
              </a:rPr>
              <a:t>2022</a:t>
            </a:r>
            <a:r>
              <a:rPr lang="zh-CN" altLang="en-US" sz="2000" dirty="0">
                <a:ea typeface="宋体" panose="02010600030101010101" pitchFamily="2" charset="-122"/>
                <a:sym typeface="+mn-ea"/>
              </a:rPr>
              <a:t>年</a:t>
            </a:r>
            <a:r>
              <a:rPr lang="en-US" altLang="zh-CN" sz="2000" dirty="0">
                <a:ea typeface="宋体" panose="02010600030101010101" pitchFamily="2" charset="-122"/>
                <a:sym typeface="+mn-ea"/>
              </a:rPr>
              <a:t>12</a:t>
            </a:r>
            <a:r>
              <a:rPr lang="zh-CN" altLang="en-US" sz="2000" dirty="0">
                <a:ea typeface="宋体" panose="02010600030101010101" pitchFamily="2" charset="-122"/>
                <a:sym typeface="+mn-ea"/>
              </a:rPr>
              <a:t>月起，</a:t>
            </a:r>
            <a:r>
              <a:rPr lang="en-US" altLang="zh-CN" sz="2000" dirty="0">
                <a:ea typeface="宋体" panose="02010600030101010101" pitchFamily="2" charset="-122"/>
                <a:sym typeface="+mn-ea"/>
              </a:rPr>
              <a:t>“</a:t>
            </a:r>
            <a:r>
              <a:rPr lang="zh-CN" altLang="en-US" sz="2000" dirty="0">
                <a:latin typeface="Arial" panose="020B0604020202020204" pitchFamily="34" charset="0"/>
                <a:ea typeface="宋体" panose="02010600030101010101" pitchFamily="2" charset="-122"/>
              </a:rPr>
              <a:t>流通中的货币（</a:t>
            </a:r>
            <a:r>
              <a:rPr lang="en-US" altLang="zh-CN" sz="2000" dirty="0">
                <a:latin typeface="Arial" panose="020B0604020202020204" pitchFamily="34" charset="0"/>
                <a:ea typeface="宋体" panose="02010600030101010101" pitchFamily="2" charset="-122"/>
              </a:rPr>
              <a:t>M0</a:t>
            </a:r>
            <a:r>
              <a:rPr lang="zh-CN" altLang="en-US" sz="2000" dirty="0">
                <a:latin typeface="Arial" panose="020B0604020202020204" pitchFamily="34" charset="0"/>
                <a:ea typeface="宋体" panose="02010600030101010101" pitchFamily="2" charset="-122"/>
              </a:rPr>
              <a:t>）</a:t>
            </a:r>
            <a:r>
              <a:rPr lang="en-US"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含流通中数字</a:t>
            </a:r>
            <a:r>
              <a:rPr lang="zh-CN" altLang="en-US" sz="2000" dirty="0">
                <a:latin typeface="Arial" panose="020B0604020202020204" pitchFamily="34" charset="0"/>
                <a:ea typeface="宋体" panose="02010600030101010101" pitchFamily="2" charset="-122"/>
              </a:rPr>
              <a:t>人民币</a:t>
            </a:r>
            <a:endParaRPr lang="zh-CN" altLang="en-US" sz="2000" dirty="0">
              <a:latin typeface="Arial" panose="020B0604020202020204" pitchFamily="34" charset="0"/>
              <a:ea typeface="宋体" panose="02010600030101010101" pitchFamily="2" charset="-122"/>
            </a:endParaRPr>
          </a:p>
        </p:txBody>
      </p:sp>
    </p:spTree>
  </p:cSld>
  <p:clrMapOvr>
    <a:masterClrMapping/>
  </p:clrMapOvr>
  <p:transition>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7" name="标题 26626"/>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中国各层次货币供应量年度</a:t>
            </a: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增速</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7651" name="文本框 26628"/>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graphicFrame>
        <p:nvGraphicFramePr>
          <p:cNvPr id="2" name="表格 1"/>
          <p:cNvGraphicFramePr/>
          <p:nvPr>
            <p:custDataLst>
              <p:tags r:id="rId1"/>
            </p:custDataLst>
          </p:nvPr>
        </p:nvGraphicFramePr>
        <p:xfrm>
          <a:off x="312420" y="2338705"/>
          <a:ext cx="8691245" cy="3222600"/>
        </p:xfrm>
        <a:graphic>
          <a:graphicData uri="http://schemas.openxmlformats.org/drawingml/2006/table">
            <a:tbl>
              <a:tblPr firstRow="1" bandRow="1">
                <a:tableStyleId>{9D7B26C5-4107-4FEC-AEDC-1716B250A1EF}</a:tableStyleId>
              </a:tblPr>
              <a:tblGrid>
                <a:gridCol w="1599565"/>
                <a:gridCol w="1418336"/>
                <a:gridCol w="1418336"/>
                <a:gridCol w="1418336"/>
                <a:gridCol w="1418336"/>
                <a:gridCol w="1418336"/>
              </a:tblGrid>
              <a:tr h="533400">
                <a:tc>
                  <a:txBody>
                    <a:bodyPr/>
                    <a:p>
                      <a:pPr algn="ctr">
                        <a:buNone/>
                      </a:pPr>
                      <a:r>
                        <a:rPr lang="zh-CN" altLang="en-US">
                          <a:solidFill>
                            <a:srgbClr val="FFFFFF"/>
                          </a:solidFill>
                        </a:rPr>
                        <a:t>项目</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2020</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2021</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2022</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2023</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rPr>
                        <a:t>2024</a:t>
                      </a:r>
                      <a:endParaRPr lang="en-US" altLang="zh-CN">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r>
              <a:tr h="896400">
                <a:tc>
                  <a:txBody>
                    <a:bodyPr/>
                    <a:p>
                      <a:pPr algn="ctr">
                        <a:buNone/>
                      </a:pPr>
                      <a:r>
                        <a:rPr lang="zh-CN" altLang="en-US">
                          <a:solidFill>
                            <a:srgbClr val="FFFFFF"/>
                          </a:solidFill>
                        </a:rPr>
                        <a:t>货币和</a:t>
                      </a:r>
                      <a:r>
                        <a:rPr lang="zh-CN" altLang="en-US">
                          <a:solidFill>
                            <a:srgbClr val="FFFFFF"/>
                          </a:solidFill>
                        </a:rPr>
                        <a:t>准货币</a:t>
                      </a:r>
                      <a:endParaRPr lang="zh-CN" altLang="en-US">
                        <a:solidFill>
                          <a:srgbClr val="FFFFFF"/>
                        </a:solidFill>
                      </a:endParaRPr>
                    </a:p>
                    <a:p>
                      <a:pPr algn="ctr">
                        <a:buNone/>
                      </a:pPr>
                      <a:r>
                        <a:rPr lang="zh-CN" altLang="en-US">
                          <a:solidFill>
                            <a:srgbClr val="FFFFFF"/>
                          </a:solidFill>
                        </a:rPr>
                        <a:t>（M2）</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10.08</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8.97</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11.81</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9.70</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7.27</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r>
              <a:tr h="896400">
                <a:tc>
                  <a:txBody>
                    <a:bodyPr/>
                    <a:p>
                      <a:pPr algn="ctr">
                        <a:buNone/>
                      </a:pPr>
                      <a:r>
                        <a:rPr lang="zh-CN" altLang="en-US">
                          <a:solidFill>
                            <a:srgbClr val="FFFFFF"/>
                          </a:solidFill>
                        </a:rPr>
                        <a:t>货币</a:t>
                      </a:r>
                      <a:endParaRPr lang="zh-CN" altLang="en-US">
                        <a:solidFill>
                          <a:srgbClr val="FFFFFF"/>
                        </a:solidFill>
                      </a:endParaRPr>
                    </a:p>
                    <a:p>
                      <a:pPr algn="ctr">
                        <a:buNone/>
                      </a:pPr>
                      <a:r>
                        <a:rPr lang="zh-CN" altLang="en-US">
                          <a:solidFill>
                            <a:srgbClr val="FFFFFF"/>
                          </a:solidFill>
                        </a:rPr>
                        <a:t>（M1）</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8.61</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3.49</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3.74</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1.32</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-1.14</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r>
              <a:tr h="896400">
                <a:tc>
                  <a:txBody>
                    <a:bodyPr/>
                    <a:p>
                      <a:pPr algn="ctr">
                        <a:buNone/>
                      </a:pPr>
                      <a:r>
                        <a:rPr lang="zh-CN" altLang="en-US">
                          <a:solidFill>
                            <a:srgbClr val="FFFFFF"/>
                          </a:solidFill>
                        </a:rPr>
                        <a:t>流通中货币</a:t>
                      </a:r>
                      <a:endParaRPr lang="zh-CN" altLang="en-US">
                        <a:solidFill>
                          <a:srgbClr val="FFFFFF"/>
                        </a:solidFill>
                      </a:endParaRPr>
                    </a:p>
                    <a:p>
                      <a:pPr algn="ctr">
                        <a:buNone/>
                      </a:pPr>
                      <a:r>
                        <a:rPr lang="zh-CN" altLang="en-US">
                          <a:solidFill>
                            <a:srgbClr val="FFFFFF"/>
                          </a:solidFill>
                        </a:rPr>
                        <a:t>（M0）</a:t>
                      </a:r>
                      <a:endParaRPr lang="zh-CN" altLang="en-US">
                        <a:solidFill>
                          <a:srgbClr val="FFFFFF"/>
                        </a:solidFill>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9.23</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7.72</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15.28</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8.35</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ClrTx/>
                        <a:buSzTx/>
                        <a:buNone/>
                      </a:pPr>
                      <a:r>
                        <a:rPr lang="en-US" altLang="zh-CN" sz="1800" b="0">
                          <a:solidFill>
                            <a:srgbClr val="FFFFFF"/>
                          </a:solidFill>
                          <a:latin typeface="Times New Roman" panose="02020603050405020304" pitchFamily="18" charset="0"/>
                          <a:cs typeface="Times New Roman" panose="02020603050405020304" pitchFamily="18" charset="0"/>
                        </a:rPr>
                        <a:t>13.00</a:t>
                      </a:r>
                      <a:endParaRPr lang="en-US" altLang="zh-CN" sz="1800" b="0">
                        <a:solidFill>
                          <a:srgbClr val="FFFFFF"/>
                        </a:solidFill>
                        <a:latin typeface="Times New Roman" panose="02020603050405020304" pitchFamily="18" charset="0"/>
                        <a:cs typeface="Times New Roman" panose="02020603050405020304" pitchFamily="18" charset="0"/>
                      </a:endParaRPr>
                    </a:p>
                  </a:txBody>
                  <a:tcPr marL="12700" marR="12700" marT="12700" vert="horz"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r>
            </a:tbl>
          </a:graphicData>
        </a:graphic>
      </p:graphicFrame>
      <p:sp>
        <p:nvSpPr>
          <p:cNvPr id="3" name="文本框 2"/>
          <p:cNvSpPr txBox="1"/>
          <p:nvPr/>
        </p:nvSpPr>
        <p:spPr>
          <a:xfrm>
            <a:off x="7913370" y="1911350"/>
            <a:ext cx="1090295" cy="368300"/>
          </a:xfrm>
          <a:prstGeom prst="rect">
            <a:avLst/>
          </a:prstGeom>
          <a:noFill/>
        </p:spPr>
        <p:txBody>
          <a:bodyPr wrap="square" rtlCol="0">
            <a:spAutoFit/>
          </a:bodyPr>
          <a:p>
            <a:r>
              <a:rPr lang="zh-CN" altLang="en-US" sz="1800">
                <a:latin typeface="宋体" panose="02010600030101010101" pitchFamily="2" charset="-122"/>
                <a:ea typeface="宋体" panose="02010600030101010101" pitchFamily="2" charset="-122"/>
              </a:rPr>
              <a:t>单位：</a:t>
            </a:r>
            <a:r>
              <a:rPr lang="en-US" altLang="zh-CN" sz="1800">
                <a:latin typeface="宋体" panose="02010600030101010101" pitchFamily="2" charset="-122"/>
                <a:ea typeface="宋体" panose="02010600030101010101" pitchFamily="2" charset="-122"/>
              </a:rPr>
              <a:t>%</a:t>
            </a:r>
            <a:endParaRPr lang="en-US" altLang="zh-CN" sz="1800">
              <a:latin typeface="宋体" panose="02010600030101010101" pitchFamily="2" charset="-122"/>
              <a:ea typeface="宋体" panose="02010600030101010101" pitchFamily="2" charset="-122"/>
            </a:endParaRPr>
          </a:p>
        </p:txBody>
      </p:sp>
    </p:spTree>
  </p:cSld>
  <p:clrMapOvr>
    <a:masterClrMapping/>
  </p:clrMapOvr>
  <p:transition>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27649"/>
          <p:cNvSpPr>
            <a:spLocks noGrp="1"/>
          </p:cNvSpPr>
          <p:nvPr>
            <p:ph type="title"/>
          </p:nvPr>
        </p:nvSpPr>
        <p:spPr>
          <a:xfrm>
            <a:off x="457200" y="4572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货币的职能</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7651" name="文本占位符 27650"/>
          <p:cNvSpPr>
            <a:spLocks noGrp="1"/>
          </p:cNvSpPr>
          <p:nvPr>
            <p:ph idx="1"/>
          </p:nvPr>
        </p:nvSpPr>
        <p:spPr>
          <a:xfrm>
            <a:off x="457200" y="1663700"/>
            <a:ext cx="8229600" cy="4894263"/>
          </a:xfrm>
        </p:spPr>
        <p:txBody>
          <a:bodyPr/>
          <a:lstStyle/>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货币是价值标准(或记账单位)</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货币是价值储存手段</a:t>
            </a:r>
            <a:endParaRPr kumimoji="0" lang="zh-CN" altLang="en-US" sz="2800" b="1" i="1"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990600" marR="0" lvl="1" indent="-5334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储存未来购买力</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990600" marR="0" lvl="1" indent="-5334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货币的价值随着通胀的变化而波动</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货币是交易媒介</a:t>
            </a:r>
            <a:endParaRPr kumimoji="0" lang="zh-CN" altLang="en-US" sz="2800" b="1" i="1"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990600" marR="0" lvl="1" indent="-5334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买方和卖方不再需要满足物物交易所要求的精确的需求一致性</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990600" marR="0" lvl="1" indent="-5334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货币是唯一具有完全流动性的资产</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29700" name="文本框 27651"/>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51">
                                            <p:txEl>
                                              <p:charRg st="0" end="15"/>
                                            </p:txEl>
                                          </p:spTgt>
                                        </p:tgtEl>
                                        <p:attrNameLst>
                                          <p:attrName>style.visibility</p:attrName>
                                        </p:attrNameLst>
                                      </p:cBhvr>
                                      <p:to>
                                        <p:strVal val="visible"/>
                                      </p:to>
                                    </p:set>
                                    <p:animEffect transition="in" filter="dissolve">
                                      <p:cBhvr>
                                        <p:cTn id="7" dur="500"/>
                                        <p:tgtEl>
                                          <p:spTgt spid="27651">
                                            <p:txEl>
                                              <p:charRg st="0" end="15"/>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51">
                                            <p:txEl>
                                              <p:charRg st="15" end="25"/>
                                            </p:txEl>
                                          </p:spTgt>
                                        </p:tgtEl>
                                        <p:attrNameLst>
                                          <p:attrName>style.visibility</p:attrName>
                                        </p:attrNameLst>
                                      </p:cBhvr>
                                      <p:to>
                                        <p:strVal val="visible"/>
                                      </p:to>
                                    </p:set>
                                    <p:animEffect transition="in" filter="dissolve">
                                      <p:cBhvr>
                                        <p:cTn id="12" dur="500"/>
                                        <p:tgtEl>
                                          <p:spTgt spid="27651">
                                            <p:txEl>
                                              <p:charRg st="15" end="25"/>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7651">
                                            <p:txEl>
                                              <p:charRg st="25" end="33"/>
                                            </p:txEl>
                                          </p:spTgt>
                                        </p:tgtEl>
                                        <p:attrNameLst>
                                          <p:attrName>style.visibility</p:attrName>
                                        </p:attrNameLst>
                                      </p:cBhvr>
                                      <p:to>
                                        <p:strVal val="visible"/>
                                      </p:to>
                                    </p:set>
                                    <p:animEffect transition="in" filter="dissolve">
                                      <p:cBhvr>
                                        <p:cTn id="15" dur="500"/>
                                        <p:tgtEl>
                                          <p:spTgt spid="27651">
                                            <p:txEl>
                                              <p:charRg st="25" end="3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7651">
                                            <p:txEl>
                                              <p:charRg st="33" end="49"/>
                                            </p:txEl>
                                          </p:spTgt>
                                        </p:tgtEl>
                                        <p:attrNameLst>
                                          <p:attrName>style.visibility</p:attrName>
                                        </p:attrNameLst>
                                      </p:cBhvr>
                                      <p:to>
                                        <p:strVal val="visible"/>
                                      </p:to>
                                    </p:set>
                                    <p:animEffect transition="in" filter="dissolve">
                                      <p:cBhvr>
                                        <p:cTn id="18" dur="500"/>
                                        <p:tgtEl>
                                          <p:spTgt spid="27651">
                                            <p:txEl>
                                              <p:charRg st="33" end="49"/>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7651">
                                            <p:txEl>
                                              <p:charRg st="49" end="57"/>
                                            </p:txEl>
                                          </p:spTgt>
                                        </p:tgtEl>
                                        <p:attrNameLst>
                                          <p:attrName>style.visibility</p:attrName>
                                        </p:attrNameLst>
                                      </p:cBhvr>
                                      <p:to>
                                        <p:strVal val="visible"/>
                                      </p:to>
                                    </p:set>
                                    <p:animEffect transition="in" filter="dissolve">
                                      <p:cBhvr>
                                        <p:cTn id="23" dur="500"/>
                                        <p:tgtEl>
                                          <p:spTgt spid="27651">
                                            <p:txEl>
                                              <p:charRg st="49" end="57"/>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7651">
                                            <p:txEl>
                                              <p:charRg st="57" end="85"/>
                                            </p:txEl>
                                          </p:spTgt>
                                        </p:tgtEl>
                                        <p:attrNameLst>
                                          <p:attrName>style.visibility</p:attrName>
                                        </p:attrNameLst>
                                      </p:cBhvr>
                                      <p:to>
                                        <p:strVal val="visible"/>
                                      </p:to>
                                    </p:set>
                                    <p:animEffect transition="in" filter="dissolve">
                                      <p:cBhvr>
                                        <p:cTn id="26" dur="500"/>
                                        <p:tgtEl>
                                          <p:spTgt spid="27651">
                                            <p:txEl>
                                              <p:charRg st="57" end="85"/>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7651">
                                            <p:txEl>
                                              <p:charRg st="85" end="101"/>
                                            </p:txEl>
                                          </p:spTgt>
                                        </p:tgtEl>
                                        <p:attrNameLst>
                                          <p:attrName>style.visibility</p:attrName>
                                        </p:attrNameLst>
                                      </p:cBhvr>
                                      <p:to>
                                        <p:strVal val="visible"/>
                                      </p:to>
                                    </p:set>
                                    <p:animEffect transition="in" filter="dissolve">
                                      <p:cBhvr>
                                        <p:cTn id="29" dur="500"/>
                                        <p:tgtEl>
                                          <p:spTgt spid="27651">
                                            <p:txEl>
                                              <p:charRg st="85" end="10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标题 28673"/>
          <p:cNvSpPr>
            <a:spLocks noGrp="1"/>
          </p:cNvSpPr>
          <p:nvPr>
            <p:ph type="title"/>
          </p:nvPr>
        </p:nvSpPr>
        <p:spPr>
          <a:xfrm>
            <a:off x="457200" y="254000"/>
            <a:ext cx="8229600" cy="13462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货币和其他金融资产的价值与通货膨胀</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8675" name="文本占位符 28674"/>
          <p:cNvSpPr>
            <a:spLocks noGrp="1"/>
          </p:cNvSpPr>
          <p:nvPr>
            <p:ph idx="1"/>
          </p:nvPr>
        </p:nvSpPr>
        <p:spPr>
          <a:xfrm>
            <a:off x="457200" y="1574800"/>
            <a:ext cx="8229600" cy="47545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通货膨胀</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所有商品和服务价格水平的普遍上涨</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货币的购买力下降</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能降低金融合约的价值</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通货紧缩</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与通货膨胀相反</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所有商品和服务的价格普遍下降</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提高了固定支付合约的价值</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30724" name="文本框 28675"/>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5">
                                            <p:txEl>
                                              <p:charRg st="0" end="5"/>
                                            </p:txEl>
                                          </p:spTgt>
                                        </p:tgtEl>
                                        <p:attrNameLst>
                                          <p:attrName>style.visibility</p:attrName>
                                        </p:attrNameLst>
                                      </p:cBhvr>
                                      <p:to>
                                        <p:strVal val="visible"/>
                                      </p:to>
                                    </p:set>
                                    <p:animEffect transition="in" filter="dissolve">
                                      <p:cBhvr>
                                        <p:cTn id="7" dur="500"/>
                                        <p:tgtEl>
                                          <p:spTgt spid="28675">
                                            <p:txEl>
                                              <p:charRg st="0" end="5"/>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675">
                                            <p:txEl>
                                              <p:charRg st="5" end="22"/>
                                            </p:txEl>
                                          </p:spTgt>
                                        </p:tgtEl>
                                        <p:attrNameLst>
                                          <p:attrName>style.visibility</p:attrName>
                                        </p:attrNameLst>
                                      </p:cBhvr>
                                      <p:to>
                                        <p:strVal val="visible"/>
                                      </p:to>
                                    </p:set>
                                    <p:animEffect transition="in" filter="dissolve">
                                      <p:cBhvr>
                                        <p:cTn id="10" dur="500"/>
                                        <p:tgtEl>
                                          <p:spTgt spid="28675">
                                            <p:txEl>
                                              <p:charRg st="5" end="2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8675">
                                            <p:txEl>
                                              <p:charRg st="22" end="31"/>
                                            </p:txEl>
                                          </p:spTgt>
                                        </p:tgtEl>
                                        <p:attrNameLst>
                                          <p:attrName>style.visibility</p:attrName>
                                        </p:attrNameLst>
                                      </p:cBhvr>
                                      <p:to>
                                        <p:strVal val="visible"/>
                                      </p:to>
                                    </p:set>
                                    <p:animEffect transition="in" filter="dissolve">
                                      <p:cBhvr>
                                        <p:cTn id="13" dur="500"/>
                                        <p:tgtEl>
                                          <p:spTgt spid="28675">
                                            <p:txEl>
                                              <p:charRg st="22" end="31"/>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8675">
                                            <p:txEl>
                                              <p:charRg st="31" end="42"/>
                                            </p:txEl>
                                          </p:spTgt>
                                        </p:tgtEl>
                                        <p:attrNameLst>
                                          <p:attrName>style.visibility</p:attrName>
                                        </p:attrNameLst>
                                      </p:cBhvr>
                                      <p:to>
                                        <p:strVal val="visible"/>
                                      </p:to>
                                    </p:set>
                                    <p:animEffect transition="in" filter="dissolve">
                                      <p:cBhvr>
                                        <p:cTn id="16" dur="500"/>
                                        <p:tgtEl>
                                          <p:spTgt spid="28675">
                                            <p:txEl>
                                              <p:charRg st="31" end="4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8675">
                                            <p:txEl>
                                              <p:charRg st="42" end="47"/>
                                            </p:txEl>
                                          </p:spTgt>
                                        </p:tgtEl>
                                        <p:attrNameLst>
                                          <p:attrName>style.visibility</p:attrName>
                                        </p:attrNameLst>
                                      </p:cBhvr>
                                      <p:to>
                                        <p:strVal val="visible"/>
                                      </p:to>
                                    </p:set>
                                    <p:animEffect transition="in" filter="dissolve">
                                      <p:cBhvr>
                                        <p:cTn id="21" dur="500"/>
                                        <p:tgtEl>
                                          <p:spTgt spid="28675">
                                            <p:txEl>
                                              <p:charRg st="42" end="47"/>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8675">
                                            <p:txEl>
                                              <p:charRg st="47" end="55"/>
                                            </p:txEl>
                                          </p:spTgt>
                                        </p:tgtEl>
                                        <p:attrNameLst>
                                          <p:attrName>style.visibility</p:attrName>
                                        </p:attrNameLst>
                                      </p:cBhvr>
                                      <p:to>
                                        <p:strVal val="visible"/>
                                      </p:to>
                                    </p:set>
                                    <p:animEffect transition="in" filter="dissolve">
                                      <p:cBhvr>
                                        <p:cTn id="24" dur="500"/>
                                        <p:tgtEl>
                                          <p:spTgt spid="28675">
                                            <p:txEl>
                                              <p:charRg st="47" end="5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8675">
                                            <p:txEl>
                                              <p:charRg st="55" end="70"/>
                                            </p:txEl>
                                          </p:spTgt>
                                        </p:tgtEl>
                                        <p:attrNameLst>
                                          <p:attrName>style.visibility</p:attrName>
                                        </p:attrNameLst>
                                      </p:cBhvr>
                                      <p:to>
                                        <p:strVal val="visible"/>
                                      </p:to>
                                    </p:set>
                                    <p:animEffect transition="in" filter="dissolve">
                                      <p:cBhvr>
                                        <p:cTn id="27" dur="500"/>
                                        <p:tgtEl>
                                          <p:spTgt spid="28675">
                                            <p:txEl>
                                              <p:charRg st="55" end="70"/>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8675">
                                            <p:txEl>
                                              <p:charRg st="70" end="83"/>
                                            </p:txEl>
                                          </p:spTgt>
                                        </p:tgtEl>
                                        <p:attrNameLst>
                                          <p:attrName>style.visibility</p:attrName>
                                        </p:attrNameLst>
                                      </p:cBhvr>
                                      <p:to>
                                        <p:strVal val="visible"/>
                                      </p:to>
                                    </p:set>
                                    <p:animEffect transition="in" filter="dissolve">
                                      <p:cBhvr>
                                        <p:cTn id="30" dur="500"/>
                                        <p:tgtEl>
                                          <p:spTgt spid="28675">
                                            <p:txEl>
                                              <p:charRg st="70" end="8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标题 29697"/>
          <p:cNvSpPr>
            <a:spLocks noGrp="1"/>
          </p:cNvSpPr>
          <p:nvPr>
            <p:ph type="title"/>
          </p:nvPr>
        </p:nvSpPr>
        <p:spPr>
          <a:xfrm>
            <a:off x="457200" y="3810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货币和其他金融资产的价值与通货膨胀</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29699" name="文本占位符 29698"/>
          <p:cNvSpPr>
            <a:spLocks noGrp="1"/>
          </p:cNvSpPr>
          <p:nvPr>
            <p:ph idx="1"/>
          </p:nvPr>
        </p:nvSpPr>
        <p:spPr>
          <a:xfrm>
            <a:off x="606425" y="1919288"/>
            <a:ext cx="7837488" cy="3660775"/>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通货膨胀通常用物价指数来衡量：</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消费者物价指数 (CPI),</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生产者价格指数(PPI), </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国内生产总值(GDP)平减指数</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pic>
        <p:nvPicPr>
          <p:cNvPr id="29700" name="图片 29699" descr="TAPEMEAS"/>
          <p:cNvPicPr>
            <a:picLocks noChangeAspect="1"/>
          </p:cNvPicPr>
          <p:nvPr/>
        </p:nvPicPr>
        <p:blipFill>
          <a:blip r:embed="rId1"/>
          <a:stretch>
            <a:fillRect/>
          </a:stretch>
        </p:blipFill>
        <p:spPr>
          <a:xfrm>
            <a:off x="3441700" y="5283200"/>
            <a:ext cx="2286000" cy="952500"/>
          </a:xfrm>
          <a:prstGeom prst="rect">
            <a:avLst/>
          </a:prstGeom>
          <a:noFill/>
          <a:ln w="9525">
            <a:noFill/>
          </a:ln>
        </p:spPr>
      </p:pic>
      <p:sp>
        <p:nvSpPr>
          <p:cNvPr id="31749" name="文本框 29700"/>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97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29699">
                                            <p:txEl>
                                              <p:charRg st="0" end="16"/>
                                            </p:txEl>
                                          </p:spTgt>
                                        </p:tgtEl>
                                        <p:attrNameLst>
                                          <p:attrName>style.visibility</p:attrName>
                                        </p:attrNameLst>
                                      </p:cBhvr>
                                      <p:to>
                                        <p:strVal val="visible"/>
                                      </p:to>
                                    </p:set>
                                    <p:animEffect transition="in" filter="dissolve">
                                      <p:cBhvr>
                                        <p:cTn id="11" dur="500"/>
                                        <p:tgtEl>
                                          <p:spTgt spid="29699">
                                            <p:txEl>
                                              <p:charRg st="0" end="16"/>
                                            </p:txEl>
                                          </p:spTgt>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29699">
                                            <p:txEl>
                                              <p:charRg st="16" end="31"/>
                                            </p:txEl>
                                          </p:spTgt>
                                        </p:tgtEl>
                                        <p:attrNameLst>
                                          <p:attrName>style.visibility</p:attrName>
                                        </p:attrNameLst>
                                      </p:cBhvr>
                                      <p:to>
                                        <p:strVal val="visible"/>
                                      </p:to>
                                    </p:set>
                                    <p:animEffect transition="in" filter="dissolve">
                                      <p:cBhvr>
                                        <p:cTn id="14" dur="500"/>
                                        <p:tgtEl>
                                          <p:spTgt spid="29699">
                                            <p:txEl>
                                              <p:charRg st="16" end="31"/>
                                            </p:txEl>
                                          </p:spTgt>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29699">
                                            <p:txEl>
                                              <p:charRg st="31" end="46"/>
                                            </p:txEl>
                                          </p:spTgt>
                                        </p:tgtEl>
                                        <p:attrNameLst>
                                          <p:attrName>style.visibility</p:attrName>
                                        </p:attrNameLst>
                                      </p:cBhvr>
                                      <p:to>
                                        <p:strVal val="visible"/>
                                      </p:to>
                                    </p:set>
                                    <p:animEffect transition="in" filter="dissolve">
                                      <p:cBhvr>
                                        <p:cTn id="17" dur="500"/>
                                        <p:tgtEl>
                                          <p:spTgt spid="29699">
                                            <p:txEl>
                                              <p:charRg st="31" end="46"/>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9699">
                                            <p:txEl>
                                              <p:charRg st="46" end="62"/>
                                            </p:txEl>
                                          </p:spTgt>
                                        </p:tgtEl>
                                        <p:attrNameLst>
                                          <p:attrName>style.visibility</p:attrName>
                                        </p:attrNameLst>
                                      </p:cBhvr>
                                      <p:to>
                                        <p:strVal val="visible"/>
                                      </p:to>
                                    </p:set>
                                    <p:animEffect transition="in" filter="dissolve">
                                      <p:cBhvr>
                                        <p:cTn id="20" dur="500"/>
                                        <p:tgtEl>
                                          <p:spTgt spid="29699">
                                            <p:txEl>
                                              <p:charRg st="46" end="6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标题 30721"/>
          <p:cNvSpPr>
            <a:spLocks noGrp="1"/>
          </p:cNvSpPr>
          <p:nvPr>
            <p:ph type="title"/>
          </p:nvPr>
        </p:nvSpPr>
        <p:spPr>
          <a:xfrm>
            <a:off x="457200" y="177800"/>
            <a:ext cx="8229600" cy="13462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货币和其他金融资产的价值与通货膨胀</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30723" name="文本占位符 30722"/>
          <p:cNvSpPr>
            <a:spLocks noGrp="1"/>
          </p:cNvSpPr>
          <p:nvPr>
            <p:ph idx="1"/>
          </p:nvPr>
        </p:nvSpPr>
        <p:spPr>
          <a:xfrm>
            <a:off x="457200" y="1600200"/>
            <a:ext cx="8229600" cy="2192338"/>
          </a:xfrm>
        </p:spPr>
        <p:txBody>
          <a:bodyPr/>
          <a:lstStyle/>
          <a:p>
            <a:pPr marL="400050" marR="0" lvl="0" indent="-4000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例如，在过去</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5</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年中，美国的CPI由100上升至125。</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400050" marR="0" lvl="0" indent="-4000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则</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5</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年中，生活成本的增加幅度为：</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graphicFrame>
        <p:nvGraphicFramePr>
          <p:cNvPr id="30724" name="对象 30723"/>
          <p:cNvGraphicFramePr>
            <a:graphicFrameLocks noChangeAspect="1"/>
          </p:cNvGraphicFramePr>
          <p:nvPr/>
        </p:nvGraphicFramePr>
        <p:xfrm>
          <a:off x="1617663" y="3217863"/>
          <a:ext cx="4432300" cy="985837"/>
        </p:xfrm>
        <a:graphic>
          <a:graphicData uri="http://schemas.openxmlformats.org/presentationml/2006/ole">
            <mc:AlternateContent xmlns:mc="http://schemas.openxmlformats.org/markup-compatibility/2006">
              <mc:Choice xmlns:v="urn:schemas-microsoft-com:vml" Requires="v">
                <p:oleObj spid="_x0000_s3076" name="" r:id="rId1" imgW="1764665" imgH="393700" progId="Equation.3">
                  <p:embed/>
                </p:oleObj>
              </mc:Choice>
              <mc:Fallback>
                <p:oleObj name="" r:id="rId1" imgW="1764665" imgH="393700" progId="Equation.3">
                  <p:embed/>
                  <p:pic>
                    <p:nvPicPr>
                      <p:cNvPr id="0" name="图片 3075"/>
                      <p:cNvPicPr/>
                      <p:nvPr/>
                    </p:nvPicPr>
                    <p:blipFill>
                      <a:blip r:embed="rId2"/>
                      <a:stretch>
                        <a:fillRect/>
                      </a:stretch>
                    </p:blipFill>
                    <p:spPr>
                      <a:xfrm>
                        <a:off x="1617663" y="3217863"/>
                        <a:ext cx="4432300" cy="985837"/>
                      </a:xfrm>
                      <a:prstGeom prst="rect">
                        <a:avLst/>
                      </a:prstGeom>
                      <a:solidFill>
                        <a:srgbClr val="FFFFFF"/>
                      </a:solidFill>
                      <a:ln w="38100">
                        <a:noFill/>
                        <a:miter/>
                      </a:ln>
                    </p:spPr>
                  </p:pic>
                </p:oleObj>
              </mc:Fallback>
            </mc:AlternateContent>
          </a:graphicData>
        </a:graphic>
      </p:graphicFrame>
      <p:sp>
        <p:nvSpPr>
          <p:cNvPr id="30725" name="矩形 30724"/>
          <p:cNvSpPr/>
          <p:nvPr/>
        </p:nvSpPr>
        <p:spPr>
          <a:xfrm>
            <a:off x="457200" y="4495800"/>
            <a:ext cx="8229600" cy="1905000"/>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600" b="1" i="0"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chemeClr val="tx2"/>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ù"/>
              <a:defRPr sz="2400" b="1" i="0"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chemeClr val="folHlink"/>
              </a:buClr>
              <a:buFont typeface="Wingdings" panose="05000000000000000000" pitchFamily="2" charset="2"/>
              <a:buChar char="ù"/>
              <a:defRPr sz="1800" b="0" i="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5pPr>
          </a:lstStyle>
          <a:p>
            <a:pPr marL="400050" marR="0" lvl="0" indent="-400050" algn="l" defTabSz="914400" rtl="0" eaLnBrk="1" fontAlgn="base" latinLnBrk="0" hangingPunct="1">
              <a:lnSpc>
                <a:spcPct val="110000"/>
              </a:lnSpc>
              <a:spcBef>
                <a:spcPct val="20000"/>
              </a:spcBef>
              <a:spcAft>
                <a:spcPct val="0"/>
              </a:spcAft>
              <a:buClr>
                <a:srgbClr val="E8004D"/>
              </a:buClr>
              <a:buSzPct val="80000"/>
              <a:buFont typeface="Symbol" panose="05050102010706020507" pitchFamily="18" charset="2"/>
              <a:buNone/>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rPr>
              <a:t>	同时，美元的相对购买力下降至</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cs"/>
            </a:endParaRPr>
          </a:p>
        </p:txBody>
      </p:sp>
      <p:graphicFrame>
        <p:nvGraphicFramePr>
          <p:cNvPr id="30726" name="对象 30725"/>
          <p:cNvGraphicFramePr>
            <a:graphicFrameLocks noChangeAspect="1"/>
          </p:cNvGraphicFramePr>
          <p:nvPr/>
        </p:nvGraphicFramePr>
        <p:xfrm>
          <a:off x="1622425" y="5140325"/>
          <a:ext cx="2508250" cy="881063"/>
        </p:xfrm>
        <a:graphic>
          <a:graphicData uri="http://schemas.openxmlformats.org/presentationml/2006/ole">
            <mc:AlternateContent xmlns:mc="http://schemas.openxmlformats.org/markup-compatibility/2006">
              <mc:Choice xmlns:v="urn:schemas-microsoft-com:vml" Requires="v">
                <p:oleObj spid="_x0000_s3077" name="" r:id="rId3" imgW="1002665" imgH="393700" progId="Equation.3">
                  <p:embed/>
                </p:oleObj>
              </mc:Choice>
              <mc:Fallback>
                <p:oleObj name="" r:id="rId3" imgW="1002665" imgH="393700" progId="Equation.3">
                  <p:embed/>
                  <p:pic>
                    <p:nvPicPr>
                      <p:cNvPr id="0" name="图片 3076"/>
                      <p:cNvPicPr/>
                      <p:nvPr/>
                    </p:nvPicPr>
                    <p:blipFill>
                      <a:blip r:embed="rId4"/>
                      <a:stretch>
                        <a:fillRect/>
                      </a:stretch>
                    </p:blipFill>
                    <p:spPr>
                      <a:xfrm>
                        <a:off x="1622425" y="5140325"/>
                        <a:ext cx="2508250" cy="881063"/>
                      </a:xfrm>
                      <a:prstGeom prst="rect">
                        <a:avLst/>
                      </a:prstGeom>
                      <a:solidFill>
                        <a:srgbClr val="FFFFFF"/>
                      </a:solidFill>
                      <a:ln w="38100">
                        <a:noFill/>
                        <a:miter/>
                      </a:ln>
                    </p:spPr>
                  </p:pic>
                </p:oleObj>
              </mc:Fallback>
            </mc:AlternateContent>
          </a:graphicData>
        </a:graphic>
      </p:graphicFrame>
      <p:sp>
        <p:nvSpPr>
          <p:cNvPr id="2055" name="文本框 30726"/>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723">
                                            <p:txEl>
                                              <p:charRg st="0" end="28"/>
                                            </p:txEl>
                                          </p:spTgt>
                                        </p:tgtEl>
                                        <p:attrNameLst>
                                          <p:attrName>style.visibility</p:attrName>
                                        </p:attrNameLst>
                                      </p:cBhvr>
                                      <p:to>
                                        <p:strVal val="visible"/>
                                      </p:to>
                                    </p:set>
                                    <p:animEffect transition="in" filter="dissolve">
                                      <p:cBhvr>
                                        <p:cTn id="7" dur="500"/>
                                        <p:tgtEl>
                                          <p:spTgt spid="30723">
                                            <p:txEl>
                                              <p:charRg st="0" end="28"/>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723">
                                            <p:txEl>
                                              <p:charRg st="28" end="45"/>
                                            </p:txEl>
                                          </p:spTgt>
                                        </p:tgtEl>
                                        <p:attrNameLst>
                                          <p:attrName>style.visibility</p:attrName>
                                        </p:attrNameLst>
                                      </p:cBhvr>
                                      <p:to>
                                        <p:strVal val="visible"/>
                                      </p:to>
                                    </p:set>
                                    <p:animEffect transition="in" filter="dissolve">
                                      <p:cBhvr>
                                        <p:cTn id="12" dur="500"/>
                                        <p:tgtEl>
                                          <p:spTgt spid="30723">
                                            <p:txEl>
                                              <p:charRg st="28" end="45"/>
                                            </p:txEl>
                                          </p:spTgt>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0724"/>
                                        </p:tgtEl>
                                        <p:attrNameLst>
                                          <p:attrName>style.visibility</p:attrName>
                                        </p:attrNameLst>
                                      </p:cBhvr>
                                      <p:to>
                                        <p:strVal val="visible"/>
                                      </p:to>
                                    </p:set>
                                    <p:animEffect transition="in" filter="wipe(left)">
                                      <p:cBhvr>
                                        <p:cTn id="16" dur="500"/>
                                        <p:tgtEl>
                                          <p:spTgt spid="3072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0725"/>
                                        </p:tgtEl>
                                        <p:attrNameLst>
                                          <p:attrName>style.visibility</p:attrName>
                                        </p:attrNameLst>
                                      </p:cBhvr>
                                      <p:to>
                                        <p:strVal val="visible"/>
                                      </p:to>
                                    </p:set>
                                    <p:animEffect transition="in" filter="wipe(left)">
                                      <p:cBhvr>
                                        <p:cTn id="21" dur="500"/>
                                        <p:tgtEl>
                                          <p:spTgt spid="30725"/>
                                        </p:tgtEl>
                                      </p:cBhvr>
                                    </p:animEffec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30726"/>
                                        </p:tgtEl>
                                        <p:attrNameLst>
                                          <p:attrName>style.visibility</p:attrName>
                                        </p:attrNameLst>
                                      </p:cBhvr>
                                      <p:to>
                                        <p:strVal val="visible"/>
                                      </p:to>
                                    </p:set>
                                    <p:animEffect transition="in" filter="wipe(left)">
                                      <p:cBhvr>
                                        <p:cTn id="25" dur="500"/>
                                        <p:tgtEl>
                                          <p:spTgt spid="30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P spid="307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标题 31745"/>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通货膨胀对购买力的影响</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31747" name="文本占位符 31746"/>
          <p:cNvSpPr>
            <a:spLocks noGrp="1"/>
          </p:cNvSpPr>
          <p:nvPr>
            <p:ph idx="1"/>
          </p:nvPr>
        </p:nvSpPr>
        <p:spPr/>
        <p:txBody>
          <a:bodyPr/>
          <a:lstStyle/>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购买力</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的</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变化经常是巨大</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的</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主要因为通货膨胀</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价值</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衡量标准</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的</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稳定性经常令人怀疑</a:t>
            </a:r>
            <a:endParaRPr kumimoji="0" lang="en-US" altLang="zh-CN"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经济稳健的国家如此，其他国家更是如此</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需要从实际价值的角度考虑</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收入、商品、服务和金融资产的价值</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名义价值可能具有误导性（货币幻觉）</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32772" name="文本框 31747"/>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标题 32769"/>
          <p:cNvSpPr>
            <a:spLocks noGrp="1"/>
          </p:cNvSpPr>
          <p:nvPr>
            <p:ph type="title"/>
          </p:nvPr>
        </p:nvSpPr>
        <p:spPr>
          <a:xfrm>
            <a:off x="457200" y="215900"/>
            <a:ext cx="8229600" cy="13081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金融交易的演变</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32771" name="文本占位符 32770"/>
          <p:cNvSpPr>
            <a:spLocks noGrp="1"/>
          </p:cNvSpPr>
          <p:nvPr>
            <p:ph idx="1"/>
          </p:nvPr>
        </p:nvSpPr>
        <p:spPr>
          <a:xfrm>
            <a:off x="581025" y="1671638"/>
            <a:ext cx="7837488" cy="4949825"/>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金融体系是不断变化的，其中主要的原因是：  </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公众需求的改变；</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新技术的发展；</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法律和监管的变化；等等。</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金融交易的方式也在变化：由简单到复杂</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资金在储蓄者和借款者之间的转移至少有三种不同的方式</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33796" name="文本框 32771"/>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771">
                                            <p:txEl>
                                              <p:charRg st="0" end="23"/>
                                            </p:txEl>
                                          </p:spTgt>
                                        </p:tgtEl>
                                        <p:attrNameLst>
                                          <p:attrName>style.visibility</p:attrName>
                                        </p:attrNameLst>
                                      </p:cBhvr>
                                      <p:to>
                                        <p:strVal val="visible"/>
                                      </p:to>
                                    </p:set>
                                    <p:animEffect transition="in" filter="dissolve">
                                      <p:cBhvr>
                                        <p:cTn id="7" dur="500"/>
                                        <p:tgtEl>
                                          <p:spTgt spid="32771">
                                            <p:txEl>
                                              <p:charRg st="0" end="23"/>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2771">
                                            <p:txEl>
                                              <p:charRg st="23" end="32"/>
                                            </p:txEl>
                                          </p:spTgt>
                                        </p:tgtEl>
                                        <p:attrNameLst>
                                          <p:attrName>style.visibility</p:attrName>
                                        </p:attrNameLst>
                                      </p:cBhvr>
                                      <p:to>
                                        <p:strVal val="visible"/>
                                      </p:to>
                                    </p:set>
                                    <p:animEffect transition="in" filter="dissolve">
                                      <p:cBhvr>
                                        <p:cTn id="10" dur="500"/>
                                        <p:tgtEl>
                                          <p:spTgt spid="32771">
                                            <p:txEl>
                                              <p:charRg st="23" end="3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2771">
                                            <p:txEl>
                                              <p:charRg st="32" end="40"/>
                                            </p:txEl>
                                          </p:spTgt>
                                        </p:tgtEl>
                                        <p:attrNameLst>
                                          <p:attrName>style.visibility</p:attrName>
                                        </p:attrNameLst>
                                      </p:cBhvr>
                                      <p:to>
                                        <p:strVal val="visible"/>
                                      </p:to>
                                    </p:set>
                                    <p:animEffect transition="in" filter="dissolve">
                                      <p:cBhvr>
                                        <p:cTn id="13" dur="500"/>
                                        <p:tgtEl>
                                          <p:spTgt spid="32771">
                                            <p:txEl>
                                              <p:charRg st="32" end="40"/>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2771">
                                            <p:txEl>
                                              <p:charRg st="40" end="53"/>
                                            </p:txEl>
                                          </p:spTgt>
                                        </p:tgtEl>
                                        <p:attrNameLst>
                                          <p:attrName>style.visibility</p:attrName>
                                        </p:attrNameLst>
                                      </p:cBhvr>
                                      <p:to>
                                        <p:strVal val="visible"/>
                                      </p:to>
                                    </p:set>
                                    <p:animEffect transition="in" filter="dissolve">
                                      <p:cBhvr>
                                        <p:cTn id="16" dur="500"/>
                                        <p:tgtEl>
                                          <p:spTgt spid="32771">
                                            <p:txEl>
                                              <p:charRg st="40" end="5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2771">
                                            <p:txEl>
                                              <p:charRg st="53" end="72"/>
                                            </p:txEl>
                                          </p:spTgt>
                                        </p:tgtEl>
                                        <p:attrNameLst>
                                          <p:attrName>style.visibility</p:attrName>
                                        </p:attrNameLst>
                                      </p:cBhvr>
                                      <p:to>
                                        <p:strVal val="visible"/>
                                      </p:to>
                                    </p:set>
                                    <p:animEffect transition="in" filter="dissolve">
                                      <p:cBhvr>
                                        <p:cTn id="21" dur="500"/>
                                        <p:tgtEl>
                                          <p:spTgt spid="32771">
                                            <p:txEl>
                                              <p:charRg st="53" end="7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32771">
                                            <p:txEl>
                                              <p:charRg st="72" end="98"/>
                                            </p:txEl>
                                          </p:spTgt>
                                        </p:tgtEl>
                                        <p:attrNameLst>
                                          <p:attrName>style.visibility</p:attrName>
                                        </p:attrNameLst>
                                      </p:cBhvr>
                                      <p:to>
                                        <p:strVal val="visible"/>
                                      </p:to>
                                    </p:set>
                                    <p:animEffect transition="in" filter="dissolve">
                                      <p:cBhvr>
                                        <p:cTn id="26" dur="500"/>
                                        <p:tgtEl>
                                          <p:spTgt spid="32771">
                                            <p:txEl>
                                              <p:charRg st="72" end="9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标题 33793"/>
          <p:cNvSpPr>
            <a:spLocks noGrp="1"/>
          </p:cNvSpPr>
          <p:nvPr>
            <p:ph type="title"/>
          </p:nvPr>
        </p:nvSpPr>
        <p:spPr>
          <a:xfrm>
            <a:off x="457200" y="0"/>
            <a:ext cx="8229600" cy="16002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金融交易的演变</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33795" name="文本占位符 33794"/>
          <p:cNvSpPr>
            <a:spLocks noGrp="1"/>
          </p:cNvSpPr>
          <p:nvPr>
            <p:ph idx="1"/>
          </p:nvPr>
        </p:nvSpPr>
        <p:spPr>
          <a:xfrm>
            <a:off x="723900" y="1689100"/>
            <a:ext cx="7962900" cy="730885"/>
          </a:xfrm>
        </p:spPr>
        <p:txBody>
          <a:bodyPr/>
          <a:lstStyle/>
          <a:p>
            <a:pPr marL="228600" marR="0" lvl="0" indent="-228600" algn="l" defTabSz="914400" rtl="0" eaLnBrk="1" fontAlgn="base" latinLnBrk="0" hangingPunct="1">
              <a:lnSpc>
                <a:spcPct val="90000"/>
              </a:lnSpc>
              <a:spcBef>
                <a:spcPct val="20000"/>
              </a:spcBef>
              <a:spcAft>
                <a:spcPct val="0"/>
              </a:spcAft>
              <a:buClr>
                <a:srgbClr val="E8004D"/>
              </a:buClr>
              <a:buSzPct val="80000"/>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直接融资：</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grpSp>
        <p:nvGrpSpPr>
          <p:cNvPr id="2" name="组合 33795"/>
          <p:cNvGrpSpPr/>
          <p:nvPr/>
        </p:nvGrpSpPr>
        <p:grpSpPr>
          <a:xfrm>
            <a:off x="863600" y="3657600"/>
            <a:ext cx="1676400" cy="838200"/>
            <a:chOff x="0" y="0"/>
            <a:chExt cx="1056" cy="528"/>
          </a:xfrm>
        </p:grpSpPr>
        <p:sp>
          <p:nvSpPr>
            <p:cNvPr id="34834" name="矩形 33796"/>
            <p:cNvSpPr/>
            <p:nvPr/>
          </p:nvSpPr>
          <p:spPr>
            <a:xfrm>
              <a:off x="0" y="0"/>
              <a:ext cx="1056" cy="528"/>
            </a:xfrm>
            <a:prstGeom prst="rect">
              <a:avLst/>
            </a:prstGeom>
            <a:solidFill>
              <a:srgbClr val="FFFFFF"/>
            </a:solidFill>
            <a:ln w="38100" cap="flat" cmpd="sng">
              <a:solidFill>
                <a:srgbClr val="FFFFFF"/>
              </a:solidFill>
              <a:prstDash val="solid"/>
              <a:miter/>
              <a:headEnd type="none" w="med" len="med"/>
              <a:tailEnd type="none" w="med" len="med"/>
            </a:ln>
          </p:spPr>
          <p:txBody>
            <a:bodyPr/>
            <a:p>
              <a:pPr eaLnBrk="0" hangingPunct="0">
                <a:buNone/>
              </a:pPr>
              <a:endParaRPr lang="zh-CN" altLang="en-US" dirty="0">
                <a:latin typeface="Arial" panose="020B0604020202020204" pitchFamily="34" charset="0"/>
                <a:ea typeface="宋体" panose="02010600030101010101" pitchFamily="2" charset="-122"/>
              </a:endParaRPr>
            </a:p>
          </p:txBody>
        </p:sp>
        <p:sp>
          <p:nvSpPr>
            <p:cNvPr id="34835" name="文本框 33797"/>
            <p:cNvSpPr txBox="1"/>
            <p:nvPr/>
          </p:nvSpPr>
          <p:spPr>
            <a:xfrm>
              <a:off x="35" y="63"/>
              <a:ext cx="996" cy="432"/>
            </a:xfrm>
            <a:prstGeom prst="rect">
              <a:avLst/>
            </a:prstGeom>
            <a:solidFill>
              <a:srgbClr val="FFFFFF"/>
            </a:solidFill>
            <a:ln w="9525" cap="flat" cmpd="sng">
              <a:solidFill>
                <a:srgbClr val="FFFFFF"/>
              </a:solidFill>
              <a:prstDash val="solid"/>
              <a:miter/>
              <a:headEnd type="none" w="med" len="med"/>
              <a:tailEnd type="none" w="med" len="med"/>
            </a:ln>
          </p:spPr>
          <p:txBody>
            <a:bodyPr wrap="none">
              <a:spAutoFit/>
            </a:bodyPr>
            <a:p>
              <a:pPr algn="ctr" eaLnBrk="0" hangingPunct="0">
                <a:lnSpc>
                  <a:spcPct val="80000"/>
                </a:lnSpc>
              </a:pPr>
              <a:r>
                <a:rPr lang="en-US" altLang="zh-CN" sz="2400" dirty="0">
                  <a:solidFill>
                    <a:schemeClr val="tx1"/>
                  </a:solidFill>
                  <a:latin typeface="Times New Roman" panose="02020603050405020304" pitchFamily="18" charset="0"/>
                  <a:ea typeface="宋体" panose="02010600030101010101" pitchFamily="2" charset="-122"/>
                </a:rPr>
                <a:t>Borrowers</a:t>
              </a:r>
              <a:endParaRPr lang="en-US" altLang="zh-CN" sz="2400" dirty="0">
                <a:solidFill>
                  <a:schemeClr val="tx1"/>
                </a:solidFill>
                <a:latin typeface="Times New Roman" panose="02020603050405020304" pitchFamily="18" charset="0"/>
                <a:ea typeface="宋体" panose="02010600030101010101" pitchFamily="2" charset="-122"/>
              </a:endParaRPr>
            </a:p>
            <a:p>
              <a:pPr algn="ctr" eaLnBrk="0" hangingPunct="0">
                <a:lnSpc>
                  <a:spcPct val="80000"/>
                </a:lnSpc>
              </a:pPr>
              <a:r>
                <a:rPr lang="en-US" altLang="zh-CN" sz="2400" dirty="0">
                  <a:solidFill>
                    <a:schemeClr val="tx1"/>
                  </a:solidFill>
                  <a:latin typeface="Times New Roman" panose="02020603050405020304" pitchFamily="18" charset="0"/>
                  <a:ea typeface="宋体" panose="02010600030101010101" pitchFamily="2" charset="-122"/>
                </a:rPr>
                <a:t>(DBUs)</a:t>
              </a:r>
              <a:endParaRPr lang="en-US" altLang="zh-CN" sz="2400" dirty="0">
                <a:solidFill>
                  <a:schemeClr val="tx1"/>
                </a:solidFill>
                <a:latin typeface="Times New Roman" panose="02020603050405020304" pitchFamily="18" charset="0"/>
                <a:ea typeface="宋体" panose="02010600030101010101" pitchFamily="2" charset="-122"/>
              </a:endParaRPr>
            </a:p>
          </p:txBody>
        </p:sp>
      </p:grpSp>
      <p:grpSp>
        <p:nvGrpSpPr>
          <p:cNvPr id="3" name="组合 33798"/>
          <p:cNvGrpSpPr/>
          <p:nvPr/>
        </p:nvGrpSpPr>
        <p:grpSpPr>
          <a:xfrm>
            <a:off x="6629400" y="3657600"/>
            <a:ext cx="1676400" cy="838200"/>
            <a:chOff x="0" y="0"/>
            <a:chExt cx="1056" cy="528"/>
          </a:xfrm>
        </p:grpSpPr>
        <p:sp>
          <p:nvSpPr>
            <p:cNvPr id="34832" name="矩形 33799"/>
            <p:cNvSpPr/>
            <p:nvPr/>
          </p:nvSpPr>
          <p:spPr>
            <a:xfrm>
              <a:off x="0" y="0"/>
              <a:ext cx="1056" cy="528"/>
            </a:xfrm>
            <a:prstGeom prst="rect">
              <a:avLst/>
            </a:prstGeom>
            <a:solidFill>
              <a:srgbClr val="FFFFFF"/>
            </a:solidFill>
            <a:ln w="38100" cap="flat" cmpd="sng">
              <a:solidFill>
                <a:srgbClr val="FFFFFF"/>
              </a:solidFill>
              <a:prstDash val="solid"/>
              <a:miter/>
              <a:headEnd type="none" w="med" len="med"/>
              <a:tailEnd type="none" w="med" len="med"/>
            </a:ln>
          </p:spPr>
          <p:txBody>
            <a:bodyPr/>
            <a:p>
              <a:pPr eaLnBrk="0" hangingPunct="0">
                <a:buNone/>
              </a:pPr>
              <a:endParaRPr lang="zh-CN" altLang="en-US" dirty="0">
                <a:latin typeface="Arial" panose="020B0604020202020204" pitchFamily="34" charset="0"/>
                <a:ea typeface="宋体" panose="02010600030101010101" pitchFamily="2" charset="-122"/>
              </a:endParaRPr>
            </a:p>
          </p:txBody>
        </p:sp>
        <p:sp>
          <p:nvSpPr>
            <p:cNvPr id="34833" name="文本框 33800"/>
            <p:cNvSpPr txBox="1"/>
            <p:nvPr/>
          </p:nvSpPr>
          <p:spPr>
            <a:xfrm>
              <a:off x="146" y="48"/>
              <a:ext cx="794" cy="432"/>
            </a:xfrm>
            <a:prstGeom prst="rect">
              <a:avLst/>
            </a:prstGeom>
            <a:solidFill>
              <a:srgbClr val="FFFFFF"/>
            </a:solidFill>
            <a:ln w="9525" cap="flat" cmpd="sng">
              <a:solidFill>
                <a:srgbClr val="FFFFFF"/>
              </a:solidFill>
              <a:prstDash val="solid"/>
              <a:miter/>
              <a:headEnd type="none" w="med" len="med"/>
              <a:tailEnd type="none" w="med" len="med"/>
            </a:ln>
          </p:spPr>
          <p:txBody>
            <a:bodyPr wrap="none">
              <a:spAutoFit/>
            </a:bodyPr>
            <a:p>
              <a:pPr algn="ctr" eaLnBrk="0" hangingPunct="0">
                <a:lnSpc>
                  <a:spcPct val="80000"/>
                </a:lnSpc>
              </a:pPr>
              <a:r>
                <a:rPr lang="en-US" altLang="zh-CN" sz="2400" dirty="0">
                  <a:solidFill>
                    <a:schemeClr val="tx1"/>
                  </a:solidFill>
                  <a:latin typeface="Times New Roman" panose="02020603050405020304" pitchFamily="18" charset="0"/>
                  <a:ea typeface="宋体" panose="02010600030101010101" pitchFamily="2" charset="-122"/>
                </a:rPr>
                <a:t>Lenders</a:t>
              </a:r>
              <a:endParaRPr lang="en-US" altLang="zh-CN" sz="2400" dirty="0">
                <a:solidFill>
                  <a:schemeClr val="tx1"/>
                </a:solidFill>
                <a:latin typeface="Times New Roman" panose="02020603050405020304" pitchFamily="18" charset="0"/>
                <a:ea typeface="宋体" panose="02010600030101010101" pitchFamily="2" charset="-122"/>
              </a:endParaRPr>
            </a:p>
            <a:p>
              <a:pPr algn="ctr" eaLnBrk="0" hangingPunct="0">
                <a:lnSpc>
                  <a:spcPct val="80000"/>
                </a:lnSpc>
              </a:pPr>
              <a:r>
                <a:rPr lang="en-US" altLang="zh-CN" sz="2400" dirty="0">
                  <a:solidFill>
                    <a:schemeClr val="tx1"/>
                  </a:solidFill>
                  <a:latin typeface="Times New Roman" panose="02020603050405020304" pitchFamily="18" charset="0"/>
                  <a:ea typeface="宋体" panose="02010600030101010101" pitchFamily="2" charset="-122"/>
                </a:rPr>
                <a:t>(SBUs)</a:t>
              </a:r>
              <a:endParaRPr lang="en-US" altLang="zh-CN" sz="2400" dirty="0">
                <a:solidFill>
                  <a:schemeClr val="tx1"/>
                </a:solidFill>
                <a:latin typeface="Times New Roman" panose="02020603050405020304" pitchFamily="18" charset="0"/>
                <a:ea typeface="宋体" panose="02010600030101010101" pitchFamily="2" charset="-122"/>
              </a:endParaRPr>
            </a:p>
          </p:txBody>
        </p:sp>
      </p:grpSp>
      <p:grpSp>
        <p:nvGrpSpPr>
          <p:cNvPr id="4" name="组合 33801"/>
          <p:cNvGrpSpPr/>
          <p:nvPr/>
        </p:nvGrpSpPr>
        <p:grpSpPr>
          <a:xfrm>
            <a:off x="2133600" y="3073400"/>
            <a:ext cx="5016500" cy="914400"/>
            <a:chOff x="0" y="0"/>
            <a:chExt cx="2592" cy="576"/>
          </a:xfrm>
        </p:grpSpPr>
        <p:sp>
          <p:nvSpPr>
            <p:cNvPr id="34830" name="直接连接符 33802"/>
            <p:cNvSpPr/>
            <p:nvPr/>
          </p:nvSpPr>
          <p:spPr>
            <a:xfrm flipH="1">
              <a:off x="0" y="576"/>
              <a:ext cx="2592" cy="0"/>
            </a:xfrm>
            <a:prstGeom prst="line">
              <a:avLst/>
            </a:prstGeom>
            <a:ln w="9525">
              <a:noFill/>
            </a:ln>
          </p:spPr>
        </p:sp>
        <p:sp>
          <p:nvSpPr>
            <p:cNvPr id="34831" name="文本框 33803"/>
            <p:cNvSpPr txBox="1"/>
            <p:nvPr/>
          </p:nvSpPr>
          <p:spPr>
            <a:xfrm>
              <a:off x="48" y="0"/>
              <a:ext cx="2496" cy="488"/>
            </a:xfrm>
            <a:prstGeom prst="rect">
              <a:avLst/>
            </a:prstGeom>
            <a:noFill/>
            <a:ln w="9525">
              <a:noFill/>
            </a:ln>
          </p:spPr>
          <p:txBody>
            <a:bodyPr>
              <a:spAutoFit/>
            </a:bodyPr>
            <a:p>
              <a:pPr algn="ctr" eaLnBrk="0" hangingPunct="0">
                <a:lnSpc>
                  <a:spcPct val="80000"/>
                </a:lnSpc>
              </a:pPr>
              <a:r>
                <a:rPr lang="en-US" altLang="zh-CN" sz="2000" dirty="0">
                  <a:latin typeface="Times New Roman" panose="02020603050405020304" pitchFamily="18" charset="0"/>
                  <a:ea typeface="宋体" panose="02010600030101010101" pitchFamily="2" charset="-122"/>
                </a:rPr>
                <a:t>Flow of funds and other financial services</a:t>
              </a:r>
              <a:endParaRPr lang="en-US" altLang="zh-CN" sz="2000" dirty="0">
                <a:latin typeface="Times New Roman" panose="02020603050405020304" pitchFamily="18" charset="0"/>
                <a:ea typeface="宋体" panose="02010600030101010101" pitchFamily="2" charset="-122"/>
              </a:endParaRPr>
            </a:p>
            <a:p>
              <a:pPr algn="ctr" eaLnBrk="0" hangingPunct="0">
                <a:lnSpc>
                  <a:spcPct val="80000"/>
                </a:lnSpc>
              </a:pPr>
              <a:r>
                <a:rPr lang="en-US" altLang="zh-CN" sz="1800" dirty="0">
                  <a:latin typeface="Times New Roman" panose="02020603050405020304" pitchFamily="18" charset="0"/>
                  <a:ea typeface="宋体" panose="02010600030101010101" pitchFamily="2" charset="-122"/>
                </a:rPr>
                <a:t>(loans of spending power for an </a:t>
              </a:r>
              <a:endParaRPr lang="en-US" altLang="zh-CN" sz="1800" dirty="0">
                <a:latin typeface="Times New Roman" panose="02020603050405020304" pitchFamily="18" charset="0"/>
                <a:ea typeface="宋体" panose="02010600030101010101" pitchFamily="2" charset="-122"/>
              </a:endParaRPr>
            </a:p>
            <a:p>
              <a:pPr algn="ctr" eaLnBrk="0" hangingPunct="0">
                <a:lnSpc>
                  <a:spcPct val="80000"/>
                </a:lnSpc>
              </a:pPr>
              <a:r>
                <a:rPr lang="en-US" altLang="zh-CN" sz="1800" dirty="0">
                  <a:latin typeface="Times New Roman" panose="02020603050405020304" pitchFamily="18" charset="0"/>
                  <a:ea typeface="宋体" panose="02010600030101010101" pitchFamily="2" charset="-122"/>
                </a:rPr>
                <a:t>agreed-upon period of time)</a:t>
              </a:r>
              <a:endParaRPr lang="en-US" altLang="zh-CN" sz="2000" dirty="0">
                <a:latin typeface="Times New Roman" panose="02020603050405020304" pitchFamily="18" charset="0"/>
                <a:ea typeface="宋体" panose="02010600030101010101" pitchFamily="2" charset="-122"/>
              </a:endParaRPr>
            </a:p>
          </p:txBody>
        </p:sp>
      </p:grpSp>
      <p:grpSp>
        <p:nvGrpSpPr>
          <p:cNvPr id="5" name="组合 33804"/>
          <p:cNvGrpSpPr/>
          <p:nvPr/>
        </p:nvGrpSpPr>
        <p:grpSpPr>
          <a:xfrm>
            <a:off x="2514600" y="4279900"/>
            <a:ext cx="4114800" cy="850900"/>
            <a:chOff x="0" y="0"/>
            <a:chExt cx="2592" cy="536"/>
          </a:xfrm>
        </p:grpSpPr>
        <p:sp>
          <p:nvSpPr>
            <p:cNvPr id="34828" name="直接连接符 33805"/>
            <p:cNvSpPr/>
            <p:nvPr/>
          </p:nvSpPr>
          <p:spPr>
            <a:xfrm>
              <a:off x="0" y="0"/>
              <a:ext cx="2592" cy="0"/>
            </a:xfrm>
            <a:prstGeom prst="line">
              <a:avLst/>
            </a:prstGeom>
            <a:ln w="9525">
              <a:noFill/>
            </a:ln>
          </p:spPr>
        </p:sp>
        <p:sp>
          <p:nvSpPr>
            <p:cNvPr id="34829" name="文本框 33806"/>
            <p:cNvSpPr txBox="1"/>
            <p:nvPr/>
          </p:nvSpPr>
          <p:spPr>
            <a:xfrm>
              <a:off x="48" y="48"/>
              <a:ext cx="2496" cy="488"/>
            </a:xfrm>
            <a:prstGeom prst="rect">
              <a:avLst/>
            </a:prstGeom>
            <a:noFill/>
            <a:ln w="9525">
              <a:noFill/>
            </a:ln>
          </p:spPr>
          <p:txBody>
            <a:bodyPr>
              <a:spAutoFit/>
            </a:bodyPr>
            <a:p>
              <a:pPr algn="ctr" eaLnBrk="0" hangingPunct="0">
                <a:lnSpc>
                  <a:spcPct val="80000"/>
                </a:lnSpc>
              </a:pPr>
              <a:r>
                <a:rPr lang="en-US" altLang="zh-CN" sz="2000" dirty="0">
                  <a:latin typeface="Times New Roman" panose="02020603050405020304" pitchFamily="18" charset="0"/>
                  <a:ea typeface="宋体" panose="02010600030101010101" pitchFamily="2" charset="-122"/>
                </a:rPr>
                <a:t>Primary Securities</a:t>
              </a:r>
              <a:endParaRPr lang="en-US" altLang="zh-CN" sz="2000" dirty="0">
                <a:latin typeface="Times New Roman" panose="02020603050405020304" pitchFamily="18" charset="0"/>
                <a:ea typeface="宋体" panose="02010600030101010101" pitchFamily="2" charset="-122"/>
              </a:endParaRPr>
            </a:p>
            <a:p>
              <a:pPr algn="ctr" eaLnBrk="0" hangingPunct="0">
                <a:lnSpc>
                  <a:spcPct val="80000"/>
                </a:lnSpc>
              </a:pPr>
              <a:r>
                <a:rPr lang="en-US" altLang="zh-CN" sz="1800" dirty="0">
                  <a:latin typeface="Times New Roman" panose="02020603050405020304" pitchFamily="18" charset="0"/>
                  <a:ea typeface="宋体" panose="02010600030101010101" pitchFamily="2" charset="-122"/>
                </a:rPr>
                <a:t>(stocks, bonds, notes, etc., evidencing direct claims against borrowers)</a:t>
              </a:r>
              <a:endParaRPr lang="en-US" altLang="zh-CN" sz="2000" dirty="0">
                <a:latin typeface="Times New Roman" panose="02020603050405020304" pitchFamily="18" charset="0"/>
                <a:ea typeface="宋体" panose="02010600030101010101" pitchFamily="2" charset="-122"/>
              </a:endParaRPr>
            </a:p>
          </p:txBody>
        </p:sp>
      </p:grpSp>
      <p:sp>
        <p:nvSpPr>
          <p:cNvPr id="33808" name="矩形 33807"/>
          <p:cNvSpPr/>
          <p:nvPr/>
        </p:nvSpPr>
        <p:spPr>
          <a:xfrm>
            <a:off x="457200" y="5629275"/>
            <a:ext cx="8229600" cy="660400"/>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600" b="1" i="0"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chemeClr val="tx2"/>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ù"/>
              <a:defRPr sz="2400" b="1" i="0"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chemeClr val="folHlink"/>
              </a:buClr>
              <a:buFont typeface="Wingdings" panose="05000000000000000000" pitchFamily="2" charset="2"/>
              <a:buChar char="ù"/>
              <a:defRPr sz="1800" b="0" i="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5pPr>
          </a:lstStyle>
          <a:p>
            <a:pPr marL="342900" marR="0" lvl="0" indent="-342900" algn="ctr" defTabSz="914400" rtl="0" eaLnBrk="1" fontAlgn="base" latinLnBrk="0" hangingPunct="1">
              <a:lnSpc>
                <a:spcPct val="100000"/>
              </a:lnSpc>
              <a:spcBef>
                <a:spcPct val="20000"/>
              </a:spcBef>
              <a:spcAft>
                <a:spcPct val="0"/>
              </a:spcAft>
              <a:buClr>
                <a:srgbClr val="E8004D"/>
              </a:buClr>
              <a:buSzPct val="80000"/>
              <a:buFont typeface="Wingdings" panose="05000000000000000000" pitchFamily="2" charset="2"/>
              <a:buNone/>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特点：</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rPr>
              <a:t>简单、直接；但</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难以</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匹配</a:t>
            </a:r>
            <a:r>
              <a:rPr kumimoji="0" lang="zh-CN" altLang="en-US" sz="2400" b="1" i="0" u="none" strike="noStrike" kern="1200" cap="none" spc="0" normalizeH="0" baseline="0" noProof="1" smtClean="0">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、高</a:t>
            </a:r>
            <a:r>
              <a:rPr kumimoji="0" lang="zh-CN" altLang="en-US" sz="2400" b="1" i="0" u="none" strike="noStrike" kern="1200" cap="none" spc="0" normalizeH="0" baseline="0" noProof="1" smtClean="0">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rPr>
              <a:t>风险、</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rPr>
              <a:t>高信息成本</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cs"/>
            </a:endParaRPr>
          </a:p>
        </p:txBody>
      </p:sp>
      <p:sp>
        <p:nvSpPr>
          <p:cNvPr id="34825" name="直接连接符 33808"/>
          <p:cNvSpPr/>
          <p:nvPr/>
        </p:nvSpPr>
        <p:spPr>
          <a:xfrm flipV="1">
            <a:off x="2538413" y="4257675"/>
            <a:ext cx="4064000" cy="12700"/>
          </a:xfrm>
          <a:prstGeom prst="line">
            <a:avLst/>
          </a:prstGeom>
          <a:ln w="25400" cap="flat" cmpd="sng">
            <a:solidFill>
              <a:srgbClr val="FFFFFF"/>
            </a:solidFill>
            <a:prstDash val="solid"/>
            <a:headEnd type="none" w="med" len="med"/>
            <a:tailEnd type="triangle" w="lg" len="lg"/>
          </a:ln>
        </p:spPr>
      </p:sp>
      <p:sp>
        <p:nvSpPr>
          <p:cNvPr id="34826" name="直接连接符 33809"/>
          <p:cNvSpPr/>
          <p:nvPr/>
        </p:nvSpPr>
        <p:spPr>
          <a:xfrm flipH="1">
            <a:off x="2530475" y="3865563"/>
            <a:ext cx="4051300" cy="0"/>
          </a:xfrm>
          <a:prstGeom prst="line">
            <a:avLst/>
          </a:prstGeom>
          <a:ln w="25400" cap="flat" cmpd="sng">
            <a:solidFill>
              <a:srgbClr val="FFFFFF"/>
            </a:solidFill>
            <a:prstDash val="solid"/>
            <a:headEnd type="none" w="med" len="med"/>
            <a:tailEnd type="triangle" w="lg" len="lg"/>
          </a:ln>
        </p:spPr>
      </p:sp>
      <p:sp>
        <p:nvSpPr>
          <p:cNvPr id="34827" name="文本框 33810"/>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3808"/>
                                        </p:tgtEl>
                                        <p:attrNameLst>
                                          <p:attrName>style.visibility</p:attrName>
                                        </p:attrNameLst>
                                      </p:cBhvr>
                                      <p:to>
                                        <p:strVal val="visible"/>
                                      </p:to>
                                    </p:set>
                                    <p:animEffect transition="in" filter="wipe(left)">
                                      <p:cBhvr>
                                        <p:cTn id="24" dur="500"/>
                                        <p:tgtEl>
                                          <p:spTgt spid="33808"/>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33795">
                                            <p:txEl>
                                              <p:charRg st="0" end="36"/>
                                            </p:txEl>
                                          </p:spTgt>
                                        </p:tgtEl>
                                        <p:attrNameLst>
                                          <p:attrName>style.visibility</p:attrName>
                                        </p:attrNameLst>
                                      </p:cBhvr>
                                      <p:to>
                                        <p:strVal val="visible"/>
                                      </p:to>
                                    </p:set>
                                    <p:animEffect transition="in" filter="dissolve">
                                      <p:cBhvr>
                                        <p:cTn id="29" dur="500"/>
                                        <p:tgtEl>
                                          <p:spTgt spid="33795">
                                            <p:txEl>
                                              <p:charRg st="0" end="3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P spid="3380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标题 34817"/>
          <p:cNvSpPr>
            <a:spLocks noGrp="1"/>
          </p:cNvSpPr>
          <p:nvPr>
            <p:ph type="title"/>
          </p:nvPr>
        </p:nvSpPr>
        <p:spPr>
          <a:xfrm>
            <a:off x="492125" y="187325"/>
            <a:ext cx="8229600" cy="9906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金融交易的演变</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34819" name="文本占位符 34818"/>
          <p:cNvSpPr>
            <a:spLocks noGrp="1"/>
          </p:cNvSpPr>
          <p:nvPr>
            <p:ph idx="1"/>
          </p:nvPr>
        </p:nvSpPr>
        <p:spPr>
          <a:xfrm>
            <a:off x="492125" y="1489075"/>
            <a:ext cx="8229600" cy="663575"/>
          </a:xfrm>
        </p:spPr>
        <p:txBody>
          <a:bodyPr/>
          <a:lstStyle/>
          <a:p>
            <a:pPr marL="228600" marR="0" lvl="0" indent="-228600" algn="l" defTabSz="914400" rtl="0" eaLnBrk="1" fontAlgn="base" latinLnBrk="0" hangingPunct="1">
              <a:lnSpc>
                <a:spcPct val="85000"/>
              </a:lnSpc>
              <a:spcBef>
                <a:spcPct val="20000"/>
              </a:spcBef>
              <a:spcAft>
                <a:spcPct val="0"/>
              </a:spcAft>
              <a:buClr>
                <a:srgbClr val="E8004D"/>
              </a:buClr>
              <a:buSzPct val="80000"/>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半直接融资：由经纪商、交易商等提供支持</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34820" name="矩形 34819"/>
          <p:cNvSpPr/>
          <p:nvPr/>
        </p:nvSpPr>
        <p:spPr>
          <a:xfrm>
            <a:off x="514350" y="5716588"/>
            <a:ext cx="8229600" cy="992188"/>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600" b="1" i="0"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chemeClr val="tx2"/>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ù"/>
              <a:defRPr sz="2400" b="1" i="0"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chemeClr val="folHlink"/>
              </a:buClr>
              <a:buFont typeface="Wingdings" panose="05000000000000000000" pitchFamily="2" charset="2"/>
              <a:buChar char="ù"/>
              <a:defRPr sz="1800" b="0" i="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5pPr>
          </a:lstStyle>
          <a:p>
            <a:pPr marL="342900" marR="0" lvl="0" indent="-342900" algn="l" defTabSz="914400" rtl="0" eaLnBrk="1" fontAlgn="base" latinLnBrk="0" hangingPunct="1">
              <a:lnSpc>
                <a:spcPct val="100000"/>
              </a:lnSpc>
              <a:spcBef>
                <a:spcPct val="20000"/>
              </a:spcBef>
              <a:spcAft>
                <a:spcPct val="0"/>
              </a:spcAft>
              <a:buClr>
                <a:srgbClr val="E8004D"/>
              </a:buClr>
              <a:buSzPct val="80000"/>
              <a:buFont typeface="Wingdings" panose="05000000000000000000" pitchFamily="2" charset="2"/>
              <a:buNone/>
              <a:defRPr/>
            </a:pPr>
            <a:r>
              <a:rPr kumimoji="0" lang="en-US" altLang="zh-CN"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    </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特点：降低搜寻</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rPr>
              <a:t>(信息)</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成本、扩大储蓄</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流</a:t>
            </a:r>
            <a:r>
              <a:rPr kumimoji="0" lang="zh-CN" altLang="en-US" sz="2400" b="1" i="0" u="none" strike="noStrike" kern="1200" cap="none" spc="0" normalizeH="0" baseline="0" noProof="1" smtClean="0">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、交易活跃；</a:t>
            </a:r>
            <a:endParaRPr kumimoji="0" lang="en-US" altLang="zh-CN" sz="2400" b="1" i="0" u="none" strike="noStrike" kern="1200" cap="none" spc="0" normalizeH="0" baseline="0" noProof="1" smtClean="0">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endParaRPr>
          </a:p>
          <a:p>
            <a:pPr marL="342900" marR="0" lvl="0" indent="-342900" algn="l" defTabSz="914400" rtl="0" eaLnBrk="1" fontAlgn="base" latinLnBrk="0" hangingPunct="1">
              <a:lnSpc>
                <a:spcPct val="100000"/>
              </a:lnSpc>
              <a:spcBef>
                <a:spcPct val="20000"/>
              </a:spcBef>
              <a:spcAft>
                <a:spcPct val="0"/>
              </a:spcAft>
              <a:buClr>
                <a:srgbClr val="E8004D"/>
              </a:buClr>
              <a:buSzPct val="80000"/>
              <a:buFont typeface="Wingdings" panose="05000000000000000000" pitchFamily="2" charset="2"/>
              <a:buNone/>
              <a:defRPr/>
            </a:pPr>
            <a:r>
              <a:rPr kumimoji="0" lang="en-US" altLang="zh-CN" sz="2400" b="1" i="0" u="none" strike="noStrike" kern="1200" cap="none" spc="0" normalizeH="0" baseline="0" noProof="1" smtClean="0">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               </a:t>
            </a:r>
            <a:r>
              <a:rPr kumimoji="0" lang="zh-CN" altLang="en-US" sz="2400" b="1" i="0" u="none" strike="noStrike" kern="1200" cap="none" spc="0" normalizeH="0" baseline="0" noProof="1" smtClean="0">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但</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仍然风险较高、需要匹配。</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cs"/>
            </a:endParaRPr>
          </a:p>
        </p:txBody>
      </p:sp>
      <p:grpSp>
        <p:nvGrpSpPr>
          <p:cNvPr id="2" name="组合 34820"/>
          <p:cNvGrpSpPr/>
          <p:nvPr/>
        </p:nvGrpSpPr>
        <p:grpSpPr>
          <a:xfrm>
            <a:off x="263525" y="3646488"/>
            <a:ext cx="1600200" cy="838200"/>
            <a:chOff x="0" y="0"/>
            <a:chExt cx="1008" cy="528"/>
          </a:xfrm>
        </p:grpSpPr>
        <p:sp>
          <p:nvSpPr>
            <p:cNvPr id="35869" name="矩形 34821"/>
            <p:cNvSpPr/>
            <p:nvPr/>
          </p:nvSpPr>
          <p:spPr>
            <a:xfrm>
              <a:off x="0" y="0"/>
              <a:ext cx="1008" cy="528"/>
            </a:xfrm>
            <a:prstGeom prst="rect">
              <a:avLst/>
            </a:prstGeom>
            <a:solidFill>
              <a:srgbClr val="FFFFFF"/>
            </a:solidFill>
            <a:ln w="38100" cap="flat" cmpd="sng">
              <a:solidFill>
                <a:srgbClr val="FFFFFF"/>
              </a:solidFill>
              <a:prstDash val="solid"/>
              <a:miter/>
              <a:headEnd type="none" w="med" len="med"/>
              <a:tailEnd type="none" w="med" len="med"/>
            </a:ln>
          </p:spPr>
          <p:txBody>
            <a:bodyPr/>
            <a:p>
              <a:pPr eaLnBrk="0" hangingPunct="0">
                <a:buNone/>
              </a:pPr>
              <a:endParaRPr lang="zh-CN" altLang="en-US" dirty="0">
                <a:latin typeface="Arial" panose="020B0604020202020204" pitchFamily="34" charset="0"/>
                <a:ea typeface="宋体" panose="02010600030101010101" pitchFamily="2" charset="-122"/>
              </a:endParaRPr>
            </a:p>
          </p:txBody>
        </p:sp>
        <p:sp>
          <p:nvSpPr>
            <p:cNvPr id="35870" name="文本框 34822"/>
            <p:cNvSpPr txBox="1"/>
            <p:nvPr/>
          </p:nvSpPr>
          <p:spPr>
            <a:xfrm>
              <a:off x="0" y="63"/>
              <a:ext cx="1008" cy="432"/>
            </a:xfrm>
            <a:prstGeom prst="rect">
              <a:avLst/>
            </a:prstGeom>
            <a:solidFill>
              <a:srgbClr val="FFFFFF"/>
            </a:solidFill>
            <a:ln w="9525" cap="flat" cmpd="sng">
              <a:solidFill>
                <a:srgbClr val="FFFFFF"/>
              </a:solidFill>
              <a:prstDash val="solid"/>
              <a:miter/>
              <a:headEnd type="none" w="med" len="med"/>
              <a:tailEnd type="none" w="med" len="med"/>
            </a:ln>
          </p:spPr>
          <p:txBody>
            <a:bodyPr>
              <a:spAutoFit/>
            </a:bodyPr>
            <a:p>
              <a:pPr algn="ctr" eaLnBrk="0" hangingPunct="0">
                <a:lnSpc>
                  <a:spcPct val="80000"/>
                </a:lnSpc>
              </a:pPr>
              <a:r>
                <a:rPr lang="en-US" altLang="zh-CN" sz="2400" dirty="0">
                  <a:solidFill>
                    <a:schemeClr val="tx1"/>
                  </a:solidFill>
                  <a:latin typeface="Times New Roman" panose="02020603050405020304" pitchFamily="18" charset="0"/>
                  <a:ea typeface="宋体" panose="02010600030101010101" pitchFamily="2" charset="-122"/>
                </a:rPr>
                <a:t>Borrowers</a:t>
              </a:r>
              <a:endParaRPr lang="en-US" altLang="zh-CN" sz="2400" dirty="0">
                <a:solidFill>
                  <a:schemeClr val="tx1"/>
                </a:solidFill>
                <a:latin typeface="Times New Roman" panose="02020603050405020304" pitchFamily="18" charset="0"/>
                <a:ea typeface="宋体" panose="02010600030101010101" pitchFamily="2" charset="-122"/>
              </a:endParaRPr>
            </a:p>
            <a:p>
              <a:pPr algn="ctr" eaLnBrk="0" hangingPunct="0">
                <a:lnSpc>
                  <a:spcPct val="80000"/>
                </a:lnSpc>
              </a:pPr>
              <a:r>
                <a:rPr lang="en-US" altLang="zh-CN" sz="2400" dirty="0">
                  <a:solidFill>
                    <a:schemeClr val="tx1"/>
                  </a:solidFill>
                  <a:latin typeface="Times New Roman" panose="02020603050405020304" pitchFamily="18" charset="0"/>
                  <a:ea typeface="宋体" panose="02010600030101010101" pitchFamily="2" charset="-122"/>
                </a:rPr>
                <a:t>(DBUs)</a:t>
              </a:r>
              <a:endParaRPr lang="en-US" altLang="zh-CN" sz="2400" dirty="0">
                <a:solidFill>
                  <a:schemeClr val="tx1"/>
                </a:solidFill>
                <a:latin typeface="Times New Roman" panose="02020603050405020304" pitchFamily="18" charset="0"/>
                <a:ea typeface="宋体" panose="02010600030101010101" pitchFamily="2" charset="-122"/>
              </a:endParaRPr>
            </a:p>
          </p:txBody>
        </p:sp>
      </p:grpSp>
      <p:grpSp>
        <p:nvGrpSpPr>
          <p:cNvPr id="3" name="组合 34823"/>
          <p:cNvGrpSpPr/>
          <p:nvPr/>
        </p:nvGrpSpPr>
        <p:grpSpPr>
          <a:xfrm>
            <a:off x="7350125" y="3646488"/>
            <a:ext cx="1600200" cy="838200"/>
            <a:chOff x="0" y="0"/>
            <a:chExt cx="1008" cy="528"/>
          </a:xfrm>
        </p:grpSpPr>
        <p:sp>
          <p:nvSpPr>
            <p:cNvPr id="35867" name="矩形 34824"/>
            <p:cNvSpPr/>
            <p:nvPr/>
          </p:nvSpPr>
          <p:spPr>
            <a:xfrm>
              <a:off x="0" y="0"/>
              <a:ext cx="1008" cy="528"/>
            </a:xfrm>
            <a:prstGeom prst="rect">
              <a:avLst/>
            </a:prstGeom>
            <a:solidFill>
              <a:srgbClr val="FFFFFF"/>
            </a:solidFill>
            <a:ln w="38100" cap="flat" cmpd="sng">
              <a:solidFill>
                <a:srgbClr val="FFFFFF"/>
              </a:solidFill>
              <a:prstDash val="solid"/>
              <a:miter/>
              <a:headEnd type="none" w="med" len="med"/>
              <a:tailEnd type="none" w="med" len="med"/>
            </a:ln>
          </p:spPr>
          <p:txBody>
            <a:bodyPr/>
            <a:p>
              <a:pPr eaLnBrk="0" hangingPunct="0">
                <a:buNone/>
              </a:pPr>
              <a:endParaRPr lang="zh-CN" altLang="en-US" dirty="0">
                <a:latin typeface="Arial" panose="020B0604020202020204" pitchFamily="34" charset="0"/>
                <a:ea typeface="宋体" panose="02010600030101010101" pitchFamily="2" charset="-122"/>
              </a:endParaRPr>
            </a:p>
          </p:txBody>
        </p:sp>
        <p:sp>
          <p:nvSpPr>
            <p:cNvPr id="35868" name="文本框 34825"/>
            <p:cNvSpPr txBox="1"/>
            <p:nvPr/>
          </p:nvSpPr>
          <p:spPr>
            <a:xfrm>
              <a:off x="0" y="48"/>
              <a:ext cx="1008" cy="432"/>
            </a:xfrm>
            <a:prstGeom prst="rect">
              <a:avLst/>
            </a:prstGeom>
            <a:solidFill>
              <a:srgbClr val="FFFFFF"/>
            </a:solidFill>
            <a:ln w="9525" cap="flat" cmpd="sng">
              <a:solidFill>
                <a:srgbClr val="FFFFFF"/>
              </a:solidFill>
              <a:prstDash val="solid"/>
              <a:miter/>
              <a:headEnd type="none" w="med" len="med"/>
              <a:tailEnd type="none" w="med" len="med"/>
            </a:ln>
          </p:spPr>
          <p:txBody>
            <a:bodyPr>
              <a:spAutoFit/>
            </a:bodyPr>
            <a:p>
              <a:pPr algn="ctr" eaLnBrk="0" hangingPunct="0">
                <a:lnSpc>
                  <a:spcPct val="80000"/>
                </a:lnSpc>
              </a:pPr>
              <a:r>
                <a:rPr lang="en-US" altLang="zh-CN" sz="2400" dirty="0">
                  <a:solidFill>
                    <a:schemeClr val="tx1"/>
                  </a:solidFill>
                  <a:latin typeface="Times New Roman" panose="02020603050405020304" pitchFamily="18" charset="0"/>
                  <a:ea typeface="宋体" panose="02010600030101010101" pitchFamily="2" charset="-122"/>
                </a:rPr>
                <a:t>Lenders</a:t>
              </a:r>
              <a:endParaRPr lang="en-US" altLang="zh-CN" sz="2400" dirty="0">
                <a:solidFill>
                  <a:schemeClr val="tx1"/>
                </a:solidFill>
                <a:latin typeface="Times New Roman" panose="02020603050405020304" pitchFamily="18" charset="0"/>
                <a:ea typeface="宋体" panose="02010600030101010101" pitchFamily="2" charset="-122"/>
              </a:endParaRPr>
            </a:p>
            <a:p>
              <a:pPr algn="ctr" eaLnBrk="0" hangingPunct="0">
                <a:lnSpc>
                  <a:spcPct val="80000"/>
                </a:lnSpc>
              </a:pPr>
              <a:r>
                <a:rPr lang="en-US" altLang="zh-CN" sz="2400" dirty="0">
                  <a:solidFill>
                    <a:schemeClr val="tx1"/>
                  </a:solidFill>
                  <a:latin typeface="Times New Roman" panose="02020603050405020304" pitchFamily="18" charset="0"/>
                  <a:ea typeface="宋体" panose="02010600030101010101" pitchFamily="2" charset="-122"/>
                </a:rPr>
                <a:t>(SBUs)</a:t>
              </a:r>
              <a:endParaRPr lang="en-US" altLang="zh-CN" sz="2400" dirty="0">
                <a:solidFill>
                  <a:schemeClr val="tx1"/>
                </a:solidFill>
                <a:latin typeface="Times New Roman" panose="02020603050405020304" pitchFamily="18" charset="0"/>
                <a:ea typeface="宋体" panose="02010600030101010101" pitchFamily="2" charset="-122"/>
              </a:endParaRPr>
            </a:p>
          </p:txBody>
        </p:sp>
      </p:grpSp>
      <p:grpSp>
        <p:nvGrpSpPr>
          <p:cNvPr id="4" name="组合 34826"/>
          <p:cNvGrpSpPr/>
          <p:nvPr/>
        </p:nvGrpSpPr>
        <p:grpSpPr>
          <a:xfrm>
            <a:off x="5419725" y="4230688"/>
            <a:ext cx="2057400" cy="1263650"/>
            <a:chOff x="0" y="0"/>
            <a:chExt cx="1296" cy="960"/>
          </a:xfrm>
        </p:grpSpPr>
        <p:sp>
          <p:nvSpPr>
            <p:cNvPr id="35865" name="直接连接符 34827"/>
            <p:cNvSpPr/>
            <p:nvPr/>
          </p:nvSpPr>
          <p:spPr>
            <a:xfrm>
              <a:off x="48" y="0"/>
              <a:ext cx="1200" cy="0"/>
            </a:xfrm>
            <a:prstGeom prst="line">
              <a:avLst/>
            </a:prstGeom>
            <a:ln w="9525">
              <a:noFill/>
            </a:ln>
          </p:spPr>
        </p:sp>
        <p:sp>
          <p:nvSpPr>
            <p:cNvPr id="35866" name="文本框 34828"/>
            <p:cNvSpPr txBox="1"/>
            <p:nvPr/>
          </p:nvSpPr>
          <p:spPr>
            <a:xfrm>
              <a:off x="0" y="48"/>
              <a:ext cx="1296" cy="912"/>
            </a:xfrm>
            <a:prstGeom prst="rect">
              <a:avLst/>
            </a:prstGeom>
            <a:noFill/>
            <a:ln w="9525">
              <a:noFill/>
            </a:ln>
          </p:spPr>
          <p:txBody>
            <a:bodyPr>
              <a:spAutoFit/>
            </a:bodyPr>
            <a:p>
              <a:pPr algn="ctr" eaLnBrk="0" hangingPunct="0">
                <a:lnSpc>
                  <a:spcPct val="80000"/>
                </a:lnSpc>
              </a:pPr>
              <a:r>
                <a:rPr lang="en-US" altLang="zh-CN" sz="1800" dirty="0">
                  <a:latin typeface="Times New Roman" panose="02020603050405020304" pitchFamily="18" charset="0"/>
                  <a:ea typeface="宋体" panose="02010600030101010101" pitchFamily="2" charset="-122"/>
                </a:rPr>
                <a:t>Flow of funds and other financial services</a:t>
              </a:r>
              <a:endParaRPr lang="en-US" altLang="zh-CN" sz="1800" dirty="0">
                <a:latin typeface="Times New Roman" panose="02020603050405020304" pitchFamily="18" charset="0"/>
                <a:ea typeface="宋体" panose="02010600030101010101" pitchFamily="2" charset="-122"/>
              </a:endParaRPr>
            </a:p>
            <a:p>
              <a:pPr algn="ctr" eaLnBrk="0" hangingPunct="0">
                <a:lnSpc>
                  <a:spcPct val="80000"/>
                </a:lnSpc>
              </a:pPr>
              <a:r>
                <a:rPr lang="en-US" altLang="zh-CN" sz="1800" dirty="0">
                  <a:latin typeface="Times New Roman" panose="02020603050405020304" pitchFamily="18" charset="0"/>
                  <a:ea typeface="宋体" panose="02010600030101010101" pitchFamily="2" charset="-122"/>
                </a:rPr>
                <a:t>(loans of spending power</a:t>
              </a:r>
              <a:r>
                <a:rPr lang="en-US" altLang="zh-CN" sz="1800" dirty="0">
                  <a:solidFill>
                    <a:srgbClr val="FFFFFF"/>
                  </a:solidFill>
                  <a:latin typeface="Times New Roman" panose="02020603050405020304" pitchFamily="18" charset="0"/>
                  <a:ea typeface="宋体" panose="02010600030101010101" pitchFamily="2" charset="-122"/>
                </a:rPr>
                <a:t>)</a:t>
              </a:r>
              <a:endParaRPr lang="en-US" altLang="zh-CN" sz="1800" dirty="0">
                <a:solidFill>
                  <a:srgbClr val="FFFFFF"/>
                </a:solidFill>
                <a:latin typeface="Times New Roman" panose="02020603050405020304" pitchFamily="18" charset="0"/>
                <a:ea typeface="宋体" panose="02010600030101010101" pitchFamily="2" charset="-122"/>
              </a:endParaRPr>
            </a:p>
          </p:txBody>
        </p:sp>
      </p:grpSp>
      <p:grpSp>
        <p:nvGrpSpPr>
          <p:cNvPr id="5" name="组合 34829"/>
          <p:cNvGrpSpPr/>
          <p:nvPr/>
        </p:nvGrpSpPr>
        <p:grpSpPr>
          <a:xfrm>
            <a:off x="3768725" y="3265488"/>
            <a:ext cx="1676400" cy="1600200"/>
            <a:chOff x="0" y="0"/>
            <a:chExt cx="1056" cy="1008"/>
          </a:xfrm>
        </p:grpSpPr>
        <p:sp>
          <p:nvSpPr>
            <p:cNvPr id="35863" name="矩形 34830"/>
            <p:cNvSpPr/>
            <p:nvPr/>
          </p:nvSpPr>
          <p:spPr>
            <a:xfrm>
              <a:off x="0" y="0"/>
              <a:ext cx="1056" cy="1008"/>
            </a:xfrm>
            <a:prstGeom prst="rect">
              <a:avLst/>
            </a:prstGeom>
            <a:solidFill>
              <a:srgbClr val="FFFFFF"/>
            </a:solidFill>
            <a:ln w="38100" cap="flat" cmpd="sng">
              <a:solidFill>
                <a:srgbClr val="FFFFFF"/>
              </a:solidFill>
              <a:prstDash val="solid"/>
              <a:miter/>
              <a:headEnd type="none" w="med" len="med"/>
              <a:tailEnd type="none" w="med" len="med"/>
            </a:ln>
          </p:spPr>
          <p:txBody>
            <a:bodyPr/>
            <a:p>
              <a:pPr eaLnBrk="0" hangingPunct="0">
                <a:buNone/>
              </a:pPr>
              <a:endParaRPr lang="zh-CN" altLang="en-US" dirty="0">
                <a:latin typeface="Arial" panose="020B0604020202020204" pitchFamily="34" charset="0"/>
                <a:ea typeface="宋体" panose="02010600030101010101" pitchFamily="2" charset="-122"/>
              </a:endParaRPr>
            </a:p>
          </p:txBody>
        </p:sp>
        <p:sp>
          <p:nvSpPr>
            <p:cNvPr id="35864" name="文本框 34831"/>
            <p:cNvSpPr txBox="1"/>
            <p:nvPr/>
          </p:nvSpPr>
          <p:spPr>
            <a:xfrm>
              <a:off x="0" y="48"/>
              <a:ext cx="1056" cy="929"/>
            </a:xfrm>
            <a:prstGeom prst="rect">
              <a:avLst/>
            </a:prstGeom>
            <a:solidFill>
              <a:srgbClr val="FFFFFF"/>
            </a:solidFill>
            <a:ln w="9525" cap="flat" cmpd="sng">
              <a:solidFill>
                <a:srgbClr val="FFFFFF"/>
              </a:solidFill>
              <a:prstDash val="solid"/>
              <a:miter/>
              <a:headEnd type="none" w="med" len="med"/>
              <a:tailEnd type="none" w="med" len="med"/>
            </a:ln>
          </p:spPr>
          <p:txBody>
            <a:bodyPr>
              <a:spAutoFit/>
            </a:bodyPr>
            <a:p>
              <a:pPr algn="ctr" eaLnBrk="0" hangingPunct="0">
                <a:lnSpc>
                  <a:spcPct val="75000"/>
                </a:lnSpc>
              </a:pPr>
              <a:r>
                <a:rPr lang="en-US" altLang="zh-CN" sz="2400" dirty="0">
                  <a:solidFill>
                    <a:schemeClr val="tx1"/>
                  </a:solidFill>
                  <a:latin typeface="Times New Roman" panose="02020603050405020304" pitchFamily="18" charset="0"/>
                  <a:ea typeface="宋体" panose="02010600030101010101" pitchFamily="2" charset="-122"/>
                </a:rPr>
                <a:t>Security brokers, dealers, &amp; investment bankers</a:t>
              </a:r>
              <a:endParaRPr lang="en-US" altLang="zh-CN" sz="2400" dirty="0">
                <a:solidFill>
                  <a:schemeClr val="tx1"/>
                </a:solidFill>
                <a:latin typeface="Times New Roman" panose="02020603050405020304" pitchFamily="18" charset="0"/>
                <a:ea typeface="宋体" panose="02010600030101010101" pitchFamily="2" charset="-122"/>
              </a:endParaRPr>
            </a:p>
          </p:txBody>
        </p:sp>
      </p:grpSp>
      <p:grpSp>
        <p:nvGrpSpPr>
          <p:cNvPr id="6" name="组合 34832"/>
          <p:cNvGrpSpPr/>
          <p:nvPr/>
        </p:nvGrpSpPr>
        <p:grpSpPr>
          <a:xfrm>
            <a:off x="4987925" y="2884488"/>
            <a:ext cx="2743200" cy="1066800"/>
            <a:chOff x="0" y="0"/>
            <a:chExt cx="1728" cy="672"/>
          </a:xfrm>
        </p:grpSpPr>
        <p:sp>
          <p:nvSpPr>
            <p:cNvPr id="35861" name="直接连接符 34833"/>
            <p:cNvSpPr/>
            <p:nvPr/>
          </p:nvSpPr>
          <p:spPr>
            <a:xfrm flipH="1">
              <a:off x="288" y="672"/>
              <a:ext cx="1200" cy="0"/>
            </a:xfrm>
            <a:prstGeom prst="line">
              <a:avLst/>
            </a:prstGeom>
            <a:ln w="9525">
              <a:noFill/>
            </a:ln>
          </p:spPr>
        </p:sp>
        <p:sp>
          <p:nvSpPr>
            <p:cNvPr id="35862" name="文本框 34834"/>
            <p:cNvSpPr txBox="1"/>
            <p:nvPr/>
          </p:nvSpPr>
          <p:spPr>
            <a:xfrm>
              <a:off x="0" y="0"/>
              <a:ext cx="1728" cy="592"/>
            </a:xfrm>
            <a:prstGeom prst="rect">
              <a:avLst/>
            </a:prstGeom>
            <a:noFill/>
            <a:ln w="9525">
              <a:noFill/>
            </a:ln>
          </p:spPr>
          <p:txBody>
            <a:bodyPr>
              <a:spAutoFit/>
            </a:bodyPr>
            <a:p>
              <a:pPr algn="ctr" eaLnBrk="0" hangingPunct="0">
                <a:lnSpc>
                  <a:spcPct val="75000"/>
                </a:lnSpc>
              </a:pPr>
              <a:r>
                <a:rPr lang="en-US" altLang="zh-CN" sz="1800" dirty="0">
                  <a:latin typeface="Times New Roman" panose="02020603050405020304" pitchFamily="18" charset="0"/>
                  <a:ea typeface="宋体" panose="02010600030101010101" pitchFamily="2" charset="-122"/>
                </a:rPr>
                <a:t>Primary Securities</a:t>
              </a:r>
              <a:endParaRPr lang="en-US" altLang="zh-CN" sz="1800" dirty="0">
                <a:latin typeface="Times New Roman" panose="02020603050405020304" pitchFamily="18" charset="0"/>
                <a:ea typeface="宋体" panose="02010600030101010101" pitchFamily="2" charset="-122"/>
              </a:endParaRPr>
            </a:p>
            <a:p>
              <a:pPr algn="ctr" eaLnBrk="0" hangingPunct="0">
                <a:lnSpc>
                  <a:spcPct val="75000"/>
                </a:lnSpc>
              </a:pPr>
              <a:r>
                <a:rPr lang="en-US" altLang="zh-CN" sz="1800" dirty="0">
                  <a:latin typeface="Times New Roman" panose="02020603050405020304" pitchFamily="18" charset="0"/>
                  <a:ea typeface="宋体" panose="02010600030101010101" pitchFamily="2" charset="-122"/>
                </a:rPr>
                <a:t>(direct claims</a:t>
              </a:r>
              <a:endParaRPr lang="en-US" altLang="zh-CN" sz="1800" dirty="0">
                <a:latin typeface="Times New Roman" panose="02020603050405020304" pitchFamily="18" charset="0"/>
                <a:ea typeface="宋体" panose="02010600030101010101" pitchFamily="2" charset="-122"/>
              </a:endParaRPr>
            </a:p>
            <a:p>
              <a:pPr algn="ctr" eaLnBrk="0" hangingPunct="0">
                <a:lnSpc>
                  <a:spcPct val="75000"/>
                </a:lnSpc>
              </a:pPr>
              <a:r>
                <a:rPr lang="en-US" altLang="zh-CN" sz="1800" dirty="0">
                  <a:latin typeface="Times New Roman" panose="02020603050405020304" pitchFamily="18" charset="0"/>
                  <a:ea typeface="宋体" panose="02010600030101010101" pitchFamily="2" charset="-122"/>
                </a:rPr>
                <a:t>against</a:t>
              </a:r>
              <a:endParaRPr lang="en-US" altLang="zh-CN" sz="1800" dirty="0">
                <a:latin typeface="Times New Roman" panose="02020603050405020304" pitchFamily="18" charset="0"/>
                <a:ea typeface="宋体" panose="02010600030101010101" pitchFamily="2" charset="-122"/>
              </a:endParaRPr>
            </a:p>
            <a:p>
              <a:pPr algn="ctr" eaLnBrk="0" hangingPunct="0">
                <a:lnSpc>
                  <a:spcPct val="75000"/>
                </a:lnSpc>
              </a:pPr>
              <a:r>
                <a:rPr lang="en-US" altLang="zh-CN" sz="1800" dirty="0">
                  <a:latin typeface="Times New Roman" panose="02020603050405020304" pitchFamily="18" charset="0"/>
                  <a:ea typeface="宋体" panose="02010600030101010101" pitchFamily="2" charset="-122"/>
                </a:rPr>
                <a:t>borrowers)</a:t>
              </a:r>
              <a:endParaRPr lang="en-US" altLang="zh-CN" sz="1800" dirty="0">
                <a:latin typeface="Times New Roman" panose="02020603050405020304" pitchFamily="18" charset="0"/>
                <a:ea typeface="宋体" panose="02010600030101010101" pitchFamily="2" charset="-122"/>
              </a:endParaRPr>
            </a:p>
          </p:txBody>
        </p:sp>
      </p:grpSp>
      <p:grpSp>
        <p:nvGrpSpPr>
          <p:cNvPr id="7" name="组合 34835"/>
          <p:cNvGrpSpPr/>
          <p:nvPr/>
        </p:nvGrpSpPr>
        <p:grpSpPr>
          <a:xfrm>
            <a:off x="1406525" y="2884488"/>
            <a:ext cx="2743200" cy="1066800"/>
            <a:chOff x="0" y="0"/>
            <a:chExt cx="1728" cy="672"/>
          </a:xfrm>
        </p:grpSpPr>
        <p:sp>
          <p:nvSpPr>
            <p:cNvPr id="35859" name="直接连接符 34836"/>
            <p:cNvSpPr/>
            <p:nvPr/>
          </p:nvSpPr>
          <p:spPr>
            <a:xfrm flipH="1">
              <a:off x="288" y="672"/>
              <a:ext cx="1200" cy="0"/>
            </a:xfrm>
            <a:prstGeom prst="line">
              <a:avLst/>
            </a:prstGeom>
            <a:ln w="9525">
              <a:noFill/>
            </a:ln>
          </p:spPr>
        </p:sp>
        <p:sp>
          <p:nvSpPr>
            <p:cNvPr id="35860" name="文本框 34837"/>
            <p:cNvSpPr txBox="1"/>
            <p:nvPr/>
          </p:nvSpPr>
          <p:spPr>
            <a:xfrm>
              <a:off x="0" y="0"/>
              <a:ext cx="1728" cy="592"/>
            </a:xfrm>
            <a:prstGeom prst="rect">
              <a:avLst/>
            </a:prstGeom>
            <a:noFill/>
            <a:ln w="9525">
              <a:noFill/>
            </a:ln>
          </p:spPr>
          <p:txBody>
            <a:bodyPr>
              <a:spAutoFit/>
            </a:bodyPr>
            <a:p>
              <a:pPr algn="ctr" eaLnBrk="0" hangingPunct="0">
                <a:lnSpc>
                  <a:spcPct val="75000"/>
                </a:lnSpc>
              </a:pPr>
              <a:r>
                <a:rPr lang="en-US" altLang="zh-CN" sz="1800" dirty="0">
                  <a:latin typeface="Times New Roman" panose="02020603050405020304" pitchFamily="18" charset="0"/>
                  <a:ea typeface="宋体" panose="02010600030101010101" pitchFamily="2" charset="-122"/>
                </a:rPr>
                <a:t>Primary Securities</a:t>
              </a:r>
              <a:endParaRPr lang="en-US" altLang="zh-CN" sz="1800" dirty="0">
                <a:latin typeface="Times New Roman" panose="02020603050405020304" pitchFamily="18" charset="0"/>
                <a:ea typeface="宋体" panose="02010600030101010101" pitchFamily="2" charset="-122"/>
              </a:endParaRPr>
            </a:p>
            <a:p>
              <a:pPr algn="ctr" eaLnBrk="0" hangingPunct="0">
                <a:lnSpc>
                  <a:spcPct val="75000"/>
                </a:lnSpc>
              </a:pPr>
              <a:r>
                <a:rPr lang="en-US" altLang="zh-CN" sz="1800" dirty="0">
                  <a:latin typeface="Times New Roman" panose="02020603050405020304" pitchFamily="18" charset="0"/>
                  <a:ea typeface="宋体" panose="02010600030101010101" pitchFamily="2" charset="-122"/>
                </a:rPr>
                <a:t>(direct claims</a:t>
              </a:r>
              <a:endParaRPr lang="en-US" altLang="zh-CN" sz="1800" dirty="0">
                <a:latin typeface="Times New Roman" panose="02020603050405020304" pitchFamily="18" charset="0"/>
                <a:ea typeface="宋体" panose="02010600030101010101" pitchFamily="2" charset="-122"/>
              </a:endParaRPr>
            </a:p>
            <a:p>
              <a:pPr algn="ctr" eaLnBrk="0" hangingPunct="0">
                <a:lnSpc>
                  <a:spcPct val="75000"/>
                </a:lnSpc>
              </a:pPr>
              <a:r>
                <a:rPr lang="en-US" altLang="zh-CN" sz="1800" dirty="0">
                  <a:latin typeface="Times New Roman" panose="02020603050405020304" pitchFamily="18" charset="0"/>
                  <a:ea typeface="宋体" panose="02010600030101010101" pitchFamily="2" charset="-122"/>
                </a:rPr>
                <a:t>against</a:t>
              </a:r>
              <a:endParaRPr lang="en-US" altLang="zh-CN" sz="1800" dirty="0">
                <a:latin typeface="Times New Roman" panose="02020603050405020304" pitchFamily="18" charset="0"/>
                <a:ea typeface="宋体" panose="02010600030101010101" pitchFamily="2" charset="-122"/>
              </a:endParaRPr>
            </a:p>
            <a:p>
              <a:pPr algn="ctr" eaLnBrk="0" hangingPunct="0">
                <a:lnSpc>
                  <a:spcPct val="75000"/>
                </a:lnSpc>
              </a:pPr>
              <a:r>
                <a:rPr lang="en-US" altLang="zh-CN" sz="1800" dirty="0">
                  <a:latin typeface="Times New Roman" panose="02020603050405020304" pitchFamily="18" charset="0"/>
                  <a:ea typeface="宋体" panose="02010600030101010101" pitchFamily="2" charset="-122"/>
                </a:rPr>
                <a:t>borrowers)</a:t>
              </a:r>
              <a:endParaRPr lang="en-US" altLang="zh-CN" sz="1800" dirty="0">
                <a:latin typeface="Times New Roman" panose="02020603050405020304" pitchFamily="18" charset="0"/>
                <a:ea typeface="宋体" panose="02010600030101010101" pitchFamily="2" charset="-122"/>
              </a:endParaRPr>
            </a:p>
          </p:txBody>
        </p:sp>
      </p:grpSp>
      <p:grpSp>
        <p:nvGrpSpPr>
          <p:cNvPr id="8" name="组合 34838"/>
          <p:cNvGrpSpPr/>
          <p:nvPr/>
        </p:nvGrpSpPr>
        <p:grpSpPr>
          <a:xfrm>
            <a:off x="1257300" y="4246563"/>
            <a:ext cx="2725738" cy="1119187"/>
            <a:chOff x="11" y="-96"/>
            <a:chExt cx="2064" cy="543"/>
          </a:xfrm>
        </p:grpSpPr>
        <p:sp>
          <p:nvSpPr>
            <p:cNvPr id="35857" name="直接连接符 34839"/>
            <p:cNvSpPr/>
            <p:nvPr/>
          </p:nvSpPr>
          <p:spPr>
            <a:xfrm>
              <a:off x="432" y="0"/>
              <a:ext cx="1200" cy="0"/>
            </a:xfrm>
            <a:prstGeom prst="line">
              <a:avLst/>
            </a:prstGeom>
            <a:ln w="9525">
              <a:noFill/>
            </a:ln>
          </p:spPr>
        </p:sp>
        <p:sp>
          <p:nvSpPr>
            <p:cNvPr id="35858" name="文本框 34840"/>
            <p:cNvSpPr txBox="1"/>
            <p:nvPr/>
          </p:nvSpPr>
          <p:spPr>
            <a:xfrm>
              <a:off x="11" y="-96"/>
              <a:ext cx="2064" cy="543"/>
            </a:xfrm>
            <a:prstGeom prst="rect">
              <a:avLst/>
            </a:prstGeom>
            <a:noFill/>
            <a:ln w="9525">
              <a:noFill/>
            </a:ln>
          </p:spPr>
          <p:txBody>
            <a:bodyPr>
              <a:spAutoFit/>
            </a:bodyPr>
            <a:p>
              <a:pPr algn="ctr" eaLnBrk="0" hangingPunct="0">
                <a:lnSpc>
                  <a:spcPct val="80000"/>
                </a:lnSpc>
              </a:pPr>
              <a:r>
                <a:rPr lang="en-US" altLang="zh-CN" sz="1800" dirty="0">
                  <a:latin typeface="Times New Roman" panose="02020603050405020304" pitchFamily="18" charset="0"/>
                  <a:ea typeface="宋体" panose="02010600030101010101" pitchFamily="2" charset="-122"/>
                </a:rPr>
                <a:t>Proceeds of</a:t>
              </a:r>
              <a:endParaRPr lang="en-US" altLang="zh-CN" sz="1800" dirty="0">
                <a:latin typeface="Times New Roman" panose="02020603050405020304" pitchFamily="18" charset="0"/>
                <a:ea typeface="宋体" panose="02010600030101010101" pitchFamily="2" charset="-122"/>
              </a:endParaRPr>
            </a:p>
            <a:p>
              <a:pPr algn="ctr" eaLnBrk="0" hangingPunct="0">
                <a:lnSpc>
                  <a:spcPct val="70000"/>
                </a:lnSpc>
              </a:pPr>
              <a:r>
                <a:rPr lang="en-US" altLang="zh-CN" sz="1800" dirty="0">
                  <a:latin typeface="Times New Roman" panose="02020603050405020304" pitchFamily="18" charset="0"/>
                  <a:ea typeface="宋体" panose="02010600030101010101" pitchFamily="2" charset="-122"/>
                </a:rPr>
                <a:t>security sales and other financial services</a:t>
              </a:r>
              <a:endParaRPr lang="en-US" altLang="zh-CN" sz="1800" dirty="0">
                <a:latin typeface="Times New Roman" panose="02020603050405020304" pitchFamily="18" charset="0"/>
                <a:ea typeface="宋体" panose="02010600030101010101" pitchFamily="2" charset="-122"/>
              </a:endParaRPr>
            </a:p>
            <a:p>
              <a:pPr algn="ctr" eaLnBrk="0" hangingPunct="0">
                <a:lnSpc>
                  <a:spcPct val="75000"/>
                </a:lnSpc>
              </a:pPr>
              <a:r>
                <a:rPr lang="en-US" altLang="zh-CN" sz="1800" dirty="0">
                  <a:latin typeface="Times New Roman" panose="02020603050405020304" pitchFamily="18" charset="0"/>
                  <a:ea typeface="宋体" panose="02010600030101010101" pitchFamily="2" charset="-122"/>
                </a:rPr>
                <a:t>(less fees and commissions)</a:t>
              </a:r>
              <a:endParaRPr lang="en-US" altLang="zh-CN" sz="1800" dirty="0">
                <a:latin typeface="Times New Roman" panose="02020603050405020304" pitchFamily="18" charset="0"/>
                <a:ea typeface="宋体" panose="02010600030101010101" pitchFamily="2" charset="-122"/>
              </a:endParaRPr>
            </a:p>
          </p:txBody>
        </p:sp>
      </p:grpSp>
      <p:sp>
        <p:nvSpPr>
          <p:cNvPr id="35852" name="直接连接符 34841"/>
          <p:cNvSpPr/>
          <p:nvPr/>
        </p:nvSpPr>
        <p:spPr>
          <a:xfrm>
            <a:off x="1889125" y="3925888"/>
            <a:ext cx="1841500" cy="0"/>
          </a:xfrm>
          <a:prstGeom prst="line">
            <a:avLst/>
          </a:prstGeom>
          <a:ln w="25400" cap="flat" cmpd="sng">
            <a:solidFill>
              <a:srgbClr val="FFFFFF"/>
            </a:solidFill>
            <a:prstDash val="solid"/>
            <a:headEnd type="none" w="med" len="med"/>
            <a:tailEnd type="triangle" w="lg" len="lg"/>
          </a:ln>
        </p:spPr>
      </p:sp>
      <p:sp>
        <p:nvSpPr>
          <p:cNvPr id="35853" name="直接连接符 34842"/>
          <p:cNvSpPr/>
          <p:nvPr/>
        </p:nvSpPr>
        <p:spPr>
          <a:xfrm flipH="1">
            <a:off x="1863725" y="4217988"/>
            <a:ext cx="1917700" cy="0"/>
          </a:xfrm>
          <a:prstGeom prst="line">
            <a:avLst/>
          </a:prstGeom>
          <a:ln w="25400" cap="flat" cmpd="sng">
            <a:solidFill>
              <a:srgbClr val="FFFFFF"/>
            </a:solidFill>
            <a:prstDash val="solid"/>
            <a:headEnd type="none" w="med" len="med"/>
            <a:tailEnd type="triangle" w="lg" len="lg"/>
          </a:ln>
        </p:spPr>
      </p:sp>
      <p:sp>
        <p:nvSpPr>
          <p:cNvPr id="35854" name="直接连接符 34843"/>
          <p:cNvSpPr/>
          <p:nvPr/>
        </p:nvSpPr>
        <p:spPr>
          <a:xfrm>
            <a:off x="5445125" y="3938588"/>
            <a:ext cx="1892300" cy="0"/>
          </a:xfrm>
          <a:prstGeom prst="line">
            <a:avLst/>
          </a:prstGeom>
          <a:ln w="25400" cap="flat" cmpd="sng">
            <a:solidFill>
              <a:srgbClr val="FFFFFF"/>
            </a:solidFill>
            <a:prstDash val="solid"/>
            <a:headEnd type="none" w="med" len="med"/>
            <a:tailEnd type="triangle" w="lg" len="lg"/>
          </a:ln>
        </p:spPr>
      </p:sp>
      <p:sp>
        <p:nvSpPr>
          <p:cNvPr id="35855" name="直接连接符 34844"/>
          <p:cNvSpPr/>
          <p:nvPr/>
        </p:nvSpPr>
        <p:spPr>
          <a:xfrm flipH="1">
            <a:off x="5470525" y="4243388"/>
            <a:ext cx="1854200" cy="0"/>
          </a:xfrm>
          <a:prstGeom prst="line">
            <a:avLst/>
          </a:prstGeom>
          <a:ln w="25400" cap="flat" cmpd="sng">
            <a:solidFill>
              <a:srgbClr val="FFFFFF"/>
            </a:solidFill>
            <a:prstDash val="solid"/>
            <a:headEnd type="none" w="med" len="med"/>
            <a:tailEnd type="triangle" w="lg" len="lg"/>
          </a:ln>
        </p:spPr>
      </p:sp>
      <p:sp>
        <p:nvSpPr>
          <p:cNvPr id="35856" name="文本框 34845"/>
          <p:cNvSpPr txBox="1"/>
          <p:nvPr/>
        </p:nvSpPr>
        <p:spPr>
          <a:xfrm>
            <a:off x="8264525" y="6267450"/>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500"/>
                                        <p:tgtEl>
                                          <p:spTgt spid="5"/>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500"/>
                                        <p:tgtEl>
                                          <p:spTgt spid="8"/>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500"/>
                                        <p:tgtEl>
                                          <p:spTgt spid="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4820"/>
                                        </p:tgtEl>
                                        <p:attrNameLst>
                                          <p:attrName>style.visibility</p:attrName>
                                        </p:attrNameLst>
                                      </p:cBhvr>
                                      <p:to>
                                        <p:strVal val="visible"/>
                                      </p:to>
                                    </p:set>
                                    <p:animEffect transition="in" filter="wipe(left)">
                                      <p:cBhvr>
                                        <p:cTn id="36" dur="500"/>
                                        <p:tgtEl>
                                          <p:spTgt spid="34820"/>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34819">
                                            <p:txEl>
                                              <p:charRg st="0" end="26"/>
                                            </p:txEl>
                                          </p:spTgt>
                                        </p:tgtEl>
                                        <p:attrNameLst>
                                          <p:attrName>style.visibility</p:attrName>
                                        </p:attrNameLst>
                                      </p:cBhvr>
                                      <p:to>
                                        <p:strVal val="visible"/>
                                      </p:to>
                                    </p:set>
                                    <p:animEffect transition="in" filter="dissolve">
                                      <p:cBhvr>
                                        <p:cTn id="41" dur="500"/>
                                        <p:tgtEl>
                                          <p:spTgt spid="34819">
                                            <p:txEl>
                                              <p:charRg st="0" end="2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P spid="3482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标题 36865"/>
          <p:cNvSpPr>
            <a:spLocks noGrp="1"/>
          </p:cNvSpPr>
          <p:nvPr>
            <p:ph type="title"/>
          </p:nvPr>
        </p:nvSpPr>
        <p:spPr>
          <a:xfrm>
            <a:off x="457200" y="204153"/>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金融交易的演变</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36867" name="文本占位符 36866"/>
          <p:cNvSpPr>
            <a:spLocks noGrp="1"/>
          </p:cNvSpPr>
          <p:nvPr>
            <p:ph idx="1"/>
          </p:nvPr>
        </p:nvSpPr>
        <p:spPr>
          <a:xfrm>
            <a:off x="468630" y="1562100"/>
            <a:ext cx="8229600" cy="590550"/>
          </a:xfrm>
        </p:spPr>
        <p:txBody>
          <a:bodyPr/>
          <a:lstStyle/>
          <a:p>
            <a:pPr marL="228600" marR="0" lvl="0" indent="-228600" algn="l" defTabSz="914400" rtl="0" eaLnBrk="1" fontAlgn="base" latinLnBrk="0" hangingPunct="1">
              <a:lnSpc>
                <a:spcPct val="85000"/>
              </a:lnSpc>
              <a:spcBef>
                <a:spcPct val="20000"/>
              </a:spcBef>
              <a:spcAft>
                <a:spcPct val="0"/>
              </a:spcAft>
              <a:buClr>
                <a:srgbClr val="E8004D"/>
              </a:buClr>
              <a:buSzPct val="80000"/>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间接融资：由金融机构提供金融中介服务。 </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36868" name="矩形 36867"/>
          <p:cNvSpPr/>
          <p:nvPr/>
        </p:nvSpPr>
        <p:spPr>
          <a:xfrm>
            <a:off x="468313" y="6206490"/>
            <a:ext cx="8229600" cy="457200"/>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600" b="1" i="0"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chemeClr val="tx2"/>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ù"/>
              <a:defRPr sz="2400" b="1" i="0"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chemeClr val="folHlink"/>
              </a:buClr>
              <a:buFont typeface="Wingdings" panose="05000000000000000000" pitchFamily="2" charset="2"/>
              <a:buChar char="ù"/>
              <a:defRPr sz="1800" b="0" i="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5pPr>
          </a:lstStyle>
          <a:p>
            <a:pPr marL="342900" marR="0" lvl="0" indent="-342900" algn="ctr" defTabSz="914400" rtl="0" eaLnBrk="1" fontAlgn="base" latinLnBrk="0" hangingPunct="1">
              <a:lnSpc>
                <a:spcPct val="100000"/>
              </a:lnSpc>
              <a:spcBef>
                <a:spcPct val="20000"/>
              </a:spcBef>
              <a:spcAft>
                <a:spcPct val="0"/>
              </a:spcAft>
              <a:buClr>
                <a:srgbClr val="E8004D"/>
              </a:buClr>
              <a:buSzPct val="80000"/>
              <a:buFont typeface="Wingdings" panose="05000000000000000000" pitchFamily="2" charset="2"/>
              <a:buNone/>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sym typeface="Wingdings" panose="05000000000000000000" pitchFamily="2" charset="2"/>
              </a:rPr>
              <a:t>特点：</a:t>
            </a: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ea"/>
              </a:rPr>
              <a:t>低违约风险、面额小、高流动性、低交易费用。</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Arial" panose="020B0604020202020204" pitchFamily="34" charset="0"/>
              <a:ea typeface="宋体" panose="02010600030101010101" pitchFamily="2" charset="-122"/>
              <a:cs typeface="+mn-cs"/>
            </a:endParaRPr>
          </a:p>
        </p:txBody>
      </p:sp>
      <p:grpSp>
        <p:nvGrpSpPr>
          <p:cNvPr id="2" name="组合 36868"/>
          <p:cNvGrpSpPr/>
          <p:nvPr/>
        </p:nvGrpSpPr>
        <p:grpSpPr>
          <a:xfrm>
            <a:off x="228600" y="4044315"/>
            <a:ext cx="1600200" cy="1143000"/>
            <a:chOff x="0" y="0"/>
            <a:chExt cx="1008" cy="720"/>
          </a:xfrm>
        </p:grpSpPr>
        <p:sp>
          <p:nvSpPr>
            <p:cNvPr id="36892" name="矩形 36869"/>
            <p:cNvSpPr/>
            <p:nvPr/>
          </p:nvSpPr>
          <p:spPr>
            <a:xfrm>
              <a:off x="0" y="0"/>
              <a:ext cx="1008" cy="720"/>
            </a:xfrm>
            <a:prstGeom prst="rect">
              <a:avLst/>
            </a:prstGeom>
            <a:solidFill>
              <a:srgbClr val="FFFFFF"/>
            </a:solidFill>
            <a:ln w="38100" cap="flat" cmpd="sng">
              <a:solidFill>
                <a:srgbClr val="FFFFFF"/>
              </a:solidFill>
              <a:prstDash val="solid"/>
              <a:miter/>
              <a:headEnd type="none" w="med" len="med"/>
              <a:tailEnd type="none" w="med" len="med"/>
            </a:ln>
          </p:spPr>
          <p:txBody>
            <a:bodyPr/>
            <a:p>
              <a:pPr eaLnBrk="0" hangingPunct="0">
                <a:buNone/>
              </a:pPr>
              <a:endParaRPr lang="zh-CN" altLang="en-US" dirty="0">
                <a:latin typeface="Arial" panose="020B0604020202020204" pitchFamily="34" charset="0"/>
                <a:ea typeface="宋体" panose="02010600030101010101" pitchFamily="2" charset="-122"/>
              </a:endParaRPr>
            </a:p>
          </p:txBody>
        </p:sp>
        <p:sp>
          <p:nvSpPr>
            <p:cNvPr id="36893" name="文本框 36870"/>
            <p:cNvSpPr txBox="1"/>
            <p:nvPr/>
          </p:nvSpPr>
          <p:spPr>
            <a:xfrm>
              <a:off x="0" y="63"/>
              <a:ext cx="1008" cy="616"/>
            </a:xfrm>
            <a:prstGeom prst="rect">
              <a:avLst/>
            </a:prstGeom>
            <a:solidFill>
              <a:srgbClr val="FFFFFF"/>
            </a:solidFill>
            <a:ln w="9525" cap="flat" cmpd="sng">
              <a:solidFill>
                <a:srgbClr val="FFFFFF"/>
              </a:solidFill>
              <a:prstDash val="solid"/>
              <a:miter/>
              <a:headEnd type="none" w="med" len="med"/>
              <a:tailEnd type="none" w="med" len="med"/>
            </a:ln>
          </p:spPr>
          <p:txBody>
            <a:bodyPr>
              <a:spAutoFit/>
            </a:bodyPr>
            <a:p>
              <a:pPr algn="ctr" eaLnBrk="0" hangingPunct="0">
                <a:lnSpc>
                  <a:spcPct val="80000"/>
                </a:lnSpc>
              </a:pPr>
              <a:r>
                <a:rPr lang="en-US" altLang="zh-CN" sz="2400" dirty="0">
                  <a:solidFill>
                    <a:schemeClr val="tx1"/>
                  </a:solidFill>
                  <a:latin typeface="Times New Roman" panose="02020603050405020304" pitchFamily="18" charset="0"/>
                  <a:ea typeface="宋体" panose="02010600030101010101" pitchFamily="2" charset="-122"/>
                </a:rPr>
                <a:t>Ultimate borrowers</a:t>
              </a:r>
              <a:endParaRPr lang="en-US" altLang="zh-CN" sz="2400" dirty="0">
                <a:solidFill>
                  <a:schemeClr val="tx1"/>
                </a:solidFill>
                <a:latin typeface="Times New Roman" panose="02020603050405020304" pitchFamily="18" charset="0"/>
                <a:ea typeface="宋体" panose="02010600030101010101" pitchFamily="2" charset="-122"/>
              </a:endParaRPr>
            </a:p>
            <a:p>
              <a:pPr algn="ctr" eaLnBrk="0" hangingPunct="0">
                <a:lnSpc>
                  <a:spcPct val="80000"/>
                </a:lnSpc>
              </a:pPr>
              <a:r>
                <a:rPr lang="en-US" altLang="zh-CN" sz="2400" dirty="0">
                  <a:solidFill>
                    <a:schemeClr val="tx1"/>
                  </a:solidFill>
                  <a:latin typeface="Times New Roman" panose="02020603050405020304" pitchFamily="18" charset="0"/>
                  <a:ea typeface="宋体" panose="02010600030101010101" pitchFamily="2" charset="-122"/>
                </a:rPr>
                <a:t>(DBUs)</a:t>
              </a:r>
              <a:endParaRPr lang="en-US" altLang="zh-CN" sz="2400" dirty="0">
                <a:solidFill>
                  <a:schemeClr val="tx1"/>
                </a:solidFill>
                <a:latin typeface="Times New Roman" panose="02020603050405020304" pitchFamily="18" charset="0"/>
                <a:ea typeface="宋体" panose="02010600030101010101" pitchFamily="2" charset="-122"/>
              </a:endParaRPr>
            </a:p>
          </p:txBody>
        </p:sp>
      </p:grpSp>
      <p:grpSp>
        <p:nvGrpSpPr>
          <p:cNvPr id="3" name="组合 36871"/>
          <p:cNvGrpSpPr/>
          <p:nvPr/>
        </p:nvGrpSpPr>
        <p:grpSpPr>
          <a:xfrm>
            <a:off x="7315200" y="4044315"/>
            <a:ext cx="1600200" cy="1143000"/>
            <a:chOff x="0" y="0"/>
            <a:chExt cx="1008" cy="720"/>
          </a:xfrm>
        </p:grpSpPr>
        <p:sp>
          <p:nvSpPr>
            <p:cNvPr id="36890" name="矩形 36872"/>
            <p:cNvSpPr/>
            <p:nvPr/>
          </p:nvSpPr>
          <p:spPr>
            <a:xfrm>
              <a:off x="0" y="0"/>
              <a:ext cx="1008" cy="720"/>
            </a:xfrm>
            <a:prstGeom prst="rect">
              <a:avLst/>
            </a:prstGeom>
            <a:solidFill>
              <a:srgbClr val="FFFFFF"/>
            </a:solidFill>
            <a:ln w="38100" cap="flat" cmpd="sng">
              <a:solidFill>
                <a:srgbClr val="FFFFFF"/>
              </a:solidFill>
              <a:prstDash val="solid"/>
              <a:miter/>
              <a:headEnd type="none" w="med" len="med"/>
              <a:tailEnd type="none" w="med" len="med"/>
            </a:ln>
          </p:spPr>
          <p:txBody>
            <a:bodyPr/>
            <a:p>
              <a:pPr eaLnBrk="0" hangingPunct="0">
                <a:buNone/>
              </a:pPr>
              <a:endParaRPr lang="zh-CN" altLang="en-US" dirty="0">
                <a:latin typeface="Arial" panose="020B0604020202020204" pitchFamily="34" charset="0"/>
                <a:ea typeface="宋体" panose="02010600030101010101" pitchFamily="2" charset="-122"/>
              </a:endParaRPr>
            </a:p>
          </p:txBody>
        </p:sp>
        <p:sp>
          <p:nvSpPr>
            <p:cNvPr id="36891" name="文本框 36873"/>
            <p:cNvSpPr txBox="1"/>
            <p:nvPr/>
          </p:nvSpPr>
          <p:spPr>
            <a:xfrm>
              <a:off x="0" y="48"/>
              <a:ext cx="1008" cy="616"/>
            </a:xfrm>
            <a:prstGeom prst="rect">
              <a:avLst/>
            </a:prstGeom>
            <a:solidFill>
              <a:srgbClr val="FFFFFF"/>
            </a:solidFill>
            <a:ln w="9525" cap="flat" cmpd="sng">
              <a:solidFill>
                <a:srgbClr val="FFFFFF"/>
              </a:solidFill>
              <a:prstDash val="solid"/>
              <a:miter/>
              <a:headEnd type="none" w="med" len="med"/>
              <a:tailEnd type="none" w="med" len="med"/>
            </a:ln>
          </p:spPr>
          <p:txBody>
            <a:bodyPr>
              <a:spAutoFit/>
            </a:bodyPr>
            <a:p>
              <a:pPr algn="ctr" eaLnBrk="0" hangingPunct="0">
                <a:lnSpc>
                  <a:spcPct val="80000"/>
                </a:lnSpc>
              </a:pPr>
              <a:r>
                <a:rPr lang="en-US" altLang="zh-CN" sz="2400" dirty="0">
                  <a:solidFill>
                    <a:schemeClr val="tx1"/>
                  </a:solidFill>
                  <a:latin typeface="Times New Roman" panose="02020603050405020304" pitchFamily="18" charset="0"/>
                  <a:ea typeface="宋体" panose="02010600030101010101" pitchFamily="2" charset="-122"/>
                </a:rPr>
                <a:t>Ultimate lenders</a:t>
              </a:r>
              <a:endParaRPr lang="en-US" altLang="zh-CN" sz="2400" dirty="0">
                <a:solidFill>
                  <a:schemeClr val="tx1"/>
                </a:solidFill>
                <a:latin typeface="Times New Roman" panose="02020603050405020304" pitchFamily="18" charset="0"/>
                <a:ea typeface="宋体" panose="02010600030101010101" pitchFamily="2" charset="-122"/>
              </a:endParaRPr>
            </a:p>
            <a:p>
              <a:pPr algn="ctr" eaLnBrk="0" hangingPunct="0">
                <a:lnSpc>
                  <a:spcPct val="80000"/>
                </a:lnSpc>
              </a:pPr>
              <a:r>
                <a:rPr lang="en-US" altLang="zh-CN" sz="2400" dirty="0">
                  <a:solidFill>
                    <a:schemeClr val="tx1"/>
                  </a:solidFill>
                  <a:latin typeface="Times New Roman" panose="02020603050405020304" pitchFamily="18" charset="0"/>
                  <a:ea typeface="宋体" panose="02010600030101010101" pitchFamily="2" charset="-122"/>
                </a:rPr>
                <a:t>(SBUs)</a:t>
              </a:r>
              <a:endParaRPr lang="en-US" altLang="zh-CN" sz="2400" dirty="0">
                <a:solidFill>
                  <a:schemeClr val="tx1"/>
                </a:solidFill>
                <a:latin typeface="Times New Roman" panose="02020603050405020304" pitchFamily="18" charset="0"/>
                <a:ea typeface="宋体" panose="02010600030101010101" pitchFamily="2" charset="-122"/>
              </a:endParaRPr>
            </a:p>
          </p:txBody>
        </p:sp>
      </p:grpSp>
      <p:grpSp>
        <p:nvGrpSpPr>
          <p:cNvPr id="4" name="组合 36874"/>
          <p:cNvGrpSpPr/>
          <p:nvPr/>
        </p:nvGrpSpPr>
        <p:grpSpPr>
          <a:xfrm>
            <a:off x="5486400" y="5034915"/>
            <a:ext cx="3048000" cy="1104900"/>
            <a:chOff x="0" y="0"/>
            <a:chExt cx="1920" cy="696"/>
          </a:xfrm>
        </p:grpSpPr>
        <p:sp>
          <p:nvSpPr>
            <p:cNvPr id="36888" name="直接连接符 36875"/>
            <p:cNvSpPr/>
            <p:nvPr/>
          </p:nvSpPr>
          <p:spPr>
            <a:xfrm>
              <a:off x="768" y="0"/>
              <a:ext cx="384" cy="0"/>
            </a:xfrm>
            <a:prstGeom prst="line">
              <a:avLst/>
            </a:prstGeom>
            <a:ln w="9525">
              <a:noFill/>
            </a:ln>
          </p:spPr>
        </p:sp>
        <p:sp>
          <p:nvSpPr>
            <p:cNvPr id="36889" name="文本框 36876"/>
            <p:cNvSpPr txBox="1"/>
            <p:nvPr/>
          </p:nvSpPr>
          <p:spPr>
            <a:xfrm>
              <a:off x="0" y="192"/>
              <a:ext cx="1920" cy="504"/>
            </a:xfrm>
            <a:prstGeom prst="rect">
              <a:avLst/>
            </a:prstGeom>
            <a:noFill/>
            <a:ln w="9525">
              <a:noFill/>
            </a:ln>
          </p:spPr>
          <p:txBody>
            <a:bodyPr>
              <a:spAutoFit/>
            </a:bodyPr>
            <a:p>
              <a:pPr algn="ctr" eaLnBrk="0" hangingPunct="0">
                <a:lnSpc>
                  <a:spcPct val="80000"/>
                </a:lnSpc>
              </a:pPr>
              <a:r>
                <a:rPr lang="en-US" altLang="zh-CN" sz="2000" dirty="0">
                  <a:latin typeface="Times New Roman" panose="02020603050405020304" pitchFamily="18" charset="0"/>
                  <a:ea typeface="宋体" panose="02010600030101010101" pitchFamily="2" charset="-122"/>
                </a:rPr>
                <a:t>Flow of funds and other financial services</a:t>
              </a:r>
              <a:endParaRPr lang="en-US" altLang="zh-CN" sz="2000" dirty="0">
                <a:latin typeface="Times New Roman" panose="02020603050405020304" pitchFamily="18" charset="0"/>
                <a:ea typeface="宋体" panose="02010600030101010101" pitchFamily="2" charset="-122"/>
              </a:endParaRPr>
            </a:p>
            <a:p>
              <a:pPr algn="ctr" eaLnBrk="0" hangingPunct="0">
                <a:lnSpc>
                  <a:spcPct val="80000"/>
                </a:lnSpc>
              </a:pPr>
              <a:r>
                <a:rPr lang="en-US" altLang="zh-CN" sz="1800" dirty="0">
                  <a:latin typeface="Times New Roman" panose="02020603050405020304" pitchFamily="18" charset="0"/>
                  <a:ea typeface="宋体" panose="02010600030101010101" pitchFamily="2" charset="-122"/>
                </a:rPr>
                <a:t>(loans of spending power)</a:t>
              </a:r>
              <a:endParaRPr lang="en-US" altLang="zh-CN" sz="2000" dirty="0">
                <a:latin typeface="Times New Roman" panose="02020603050405020304" pitchFamily="18" charset="0"/>
                <a:ea typeface="宋体" panose="02010600030101010101" pitchFamily="2" charset="-122"/>
              </a:endParaRPr>
            </a:p>
          </p:txBody>
        </p:sp>
      </p:grpSp>
      <p:sp>
        <p:nvSpPr>
          <p:cNvPr id="36872" name="矩形 36877"/>
          <p:cNvSpPr/>
          <p:nvPr/>
        </p:nvSpPr>
        <p:spPr>
          <a:xfrm>
            <a:off x="2338388" y="3879215"/>
            <a:ext cx="4429125" cy="1447800"/>
          </a:xfrm>
          <a:prstGeom prst="rect">
            <a:avLst/>
          </a:prstGeom>
          <a:solidFill>
            <a:srgbClr val="FFFFFF"/>
          </a:solidFill>
          <a:ln w="38100" cap="flat" cmpd="sng">
            <a:solidFill>
              <a:srgbClr val="FFFFFF"/>
            </a:solidFill>
            <a:prstDash val="solid"/>
            <a:miter/>
            <a:headEnd type="none" w="med" len="med"/>
            <a:tailEnd type="none" w="med" len="med"/>
          </a:ln>
        </p:spPr>
        <p:txBody>
          <a:bodyPr/>
          <a:p>
            <a:pPr eaLnBrk="0" hangingPunct="0">
              <a:buNone/>
            </a:pPr>
            <a:endParaRPr lang="zh-CN" altLang="en-US" dirty="0">
              <a:latin typeface="Arial" panose="020B0604020202020204" pitchFamily="34" charset="0"/>
              <a:ea typeface="宋体" panose="02010600030101010101" pitchFamily="2" charset="-122"/>
            </a:endParaRPr>
          </a:p>
        </p:txBody>
      </p:sp>
      <p:sp>
        <p:nvSpPr>
          <p:cNvPr id="36873" name="文本框 36878"/>
          <p:cNvSpPr txBox="1"/>
          <p:nvPr/>
        </p:nvSpPr>
        <p:spPr>
          <a:xfrm>
            <a:off x="2400300" y="3930015"/>
            <a:ext cx="4305300" cy="1290638"/>
          </a:xfrm>
          <a:prstGeom prst="rect">
            <a:avLst/>
          </a:prstGeom>
          <a:solidFill>
            <a:srgbClr val="FFFFFF"/>
          </a:solidFill>
          <a:ln w="9525" cap="flat" cmpd="sng">
            <a:solidFill>
              <a:srgbClr val="FFFFFF"/>
            </a:solidFill>
            <a:prstDash val="solid"/>
            <a:miter/>
            <a:headEnd type="none" w="med" len="med"/>
            <a:tailEnd type="none" w="med" len="med"/>
          </a:ln>
        </p:spPr>
        <p:txBody>
          <a:bodyPr>
            <a:spAutoFit/>
          </a:bodyPr>
          <a:p>
            <a:pPr algn="ctr" eaLnBrk="0" hangingPunct="0">
              <a:lnSpc>
                <a:spcPct val="75000"/>
              </a:lnSpc>
            </a:pPr>
            <a:r>
              <a:rPr lang="en-US" altLang="zh-CN" sz="2400" dirty="0">
                <a:solidFill>
                  <a:schemeClr val="tx1"/>
                </a:solidFill>
                <a:latin typeface="Times New Roman" panose="02020603050405020304" pitchFamily="18" charset="0"/>
                <a:ea typeface="宋体" panose="02010600030101010101" pitchFamily="2" charset="-122"/>
              </a:rPr>
              <a:t>Financial intermediaries</a:t>
            </a:r>
            <a:endParaRPr lang="en-US" altLang="zh-CN" sz="2400" dirty="0">
              <a:solidFill>
                <a:schemeClr val="tx1"/>
              </a:solidFill>
              <a:latin typeface="Times New Roman" panose="02020603050405020304" pitchFamily="18" charset="0"/>
              <a:ea typeface="宋体" panose="02010600030101010101" pitchFamily="2" charset="-122"/>
            </a:endParaRPr>
          </a:p>
          <a:p>
            <a:pPr algn="ctr" eaLnBrk="0" hangingPunct="0">
              <a:lnSpc>
                <a:spcPct val="75000"/>
              </a:lnSpc>
            </a:pPr>
            <a:r>
              <a:rPr lang="en-US" altLang="zh-CN" sz="2000" dirty="0">
                <a:solidFill>
                  <a:schemeClr val="tx1"/>
                </a:solidFill>
                <a:latin typeface="Times New Roman" panose="02020603050405020304" pitchFamily="18" charset="0"/>
                <a:ea typeface="宋体" panose="02010600030101010101" pitchFamily="2" charset="-122"/>
              </a:rPr>
              <a:t>(banks, savings and loan associations, insurance companies, credit unions, mutual funds, finance companies, pension funds)</a:t>
            </a:r>
            <a:endParaRPr lang="en-US" altLang="zh-CN" sz="2000" dirty="0">
              <a:solidFill>
                <a:schemeClr val="tx1"/>
              </a:solidFill>
              <a:latin typeface="Times New Roman" panose="02020603050405020304" pitchFamily="18" charset="0"/>
              <a:ea typeface="宋体" panose="02010600030101010101" pitchFamily="2" charset="-122"/>
            </a:endParaRPr>
          </a:p>
        </p:txBody>
      </p:sp>
      <p:grpSp>
        <p:nvGrpSpPr>
          <p:cNvPr id="5" name="组合 36879"/>
          <p:cNvGrpSpPr/>
          <p:nvPr/>
        </p:nvGrpSpPr>
        <p:grpSpPr>
          <a:xfrm>
            <a:off x="5105400" y="2367915"/>
            <a:ext cx="3810000" cy="1828800"/>
            <a:chOff x="0" y="0"/>
            <a:chExt cx="2400" cy="1152"/>
          </a:xfrm>
        </p:grpSpPr>
        <p:sp>
          <p:nvSpPr>
            <p:cNvPr id="36886" name="直接连接符 36880"/>
            <p:cNvSpPr/>
            <p:nvPr/>
          </p:nvSpPr>
          <p:spPr>
            <a:xfrm flipH="1">
              <a:off x="1008" y="1152"/>
              <a:ext cx="384" cy="0"/>
            </a:xfrm>
            <a:prstGeom prst="line">
              <a:avLst/>
            </a:prstGeom>
            <a:ln w="9525">
              <a:noFill/>
            </a:ln>
          </p:spPr>
        </p:sp>
        <p:sp>
          <p:nvSpPr>
            <p:cNvPr id="36887" name="文本框 36881"/>
            <p:cNvSpPr txBox="1"/>
            <p:nvPr/>
          </p:nvSpPr>
          <p:spPr>
            <a:xfrm>
              <a:off x="0" y="0"/>
              <a:ext cx="2400" cy="852"/>
            </a:xfrm>
            <a:prstGeom prst="rect">
              <a:avLst/>
            </a:prstGeom>
            <a:noFill/>
            <a:ln w="9525">
              <a:noFill/>
            </a:ln>
          </p:spPr>
          <p:txBody>
            <a:bodyPr>
              <a:spAutoFit/>
            </a:bodyPr>
            <a:p>
              <a:pPr algn="ctr" eaLnBrk="0" hangingPunct="0">
                <a:lnSpc>
                  <a:spcPct val="75000"/>
                </a:lnSpc>
              </a:pPr>
              <a:r>
                <a:rPr lang="en-US" altLang="zh-CN" sz="2000" dirty="0">
                  <a:latin typeface="Times New Roman" panose="02020603050405020304" pitchFamily="18" charset="0"/>
                  <a:ea typeface="宋体" panose="02010600030101010101" pitchFamily="2" charset="-122"/>
                </a:rPr>
                <a:t>Secondary Securities</a:t>
              </a:r>
              <a:endParaRPr lang="en-US" altLang="zh-CN" sz="2000" dirty="0">
                <a:latin typeface="Times New Roman" panose="02020603050405020304" pitchFamily="18" charset="0"/>
                <a:ea typeface="宋体" panose="02010600030101010101" pitchFamily="2" charset="-122"/>
              </a:endParaRPr>
            </a:p>
            <a:p>
              <a:pPr algn="ctr" eaLnBrk="0" hangingPunct="0">
                <a:lnSpc>
                  <a:spcPct val="75000"/>
                </a:lnSpc>
              </a:pPr>
              <a:r>
                <a:rPr lang="en-US" altLang="zh-CN" sz="1800" dirty="0">
                  <a:latin typeface="Times New Roman" panose="02020603050405020304" pitchFamily="18" charset="0"/>
                  <a:ea typeface="宋体" panose="02010600030101010101" pitchFamily="2" charset="-122"/>
                </a:rPr>
                <a:t>(indirect claims against ultimate borrowers issued by financial intermediaries in the form of deposits, insurance policies, retirement savings accounts, etc.)</a:t>
              </a:r>
              <a:endParaRPr lang="en-US" altLang="zh-CN" sz="2000" dirty="0">
                <a:latin typeface="Times New Roman" panose="02020603050405020304" pitchFamily="18" charset="0"/>
                <a:ea typeface="宋体" panose="02010600030101010101" pitchFamily="2" charset="-122"/>
              </a:endParaRPr>
            </a:p>
          </p:txBody>
        </p:sp>
      </p:grpSp>
      <p:grpSp>
        <p:nvGrpSpPr>
          <p:cNvPr id="6" name="组合 36882"/>
          <p:cNvGrpSpPr/>
          <p:nvPr/>
        </p:nvGrpSpPr>
        <p:grpSpPr>
          <a:xfrm>
            <a:off x="457200" y="2596515"/>
            <a:ext cx="3352800" cy="1600200"/>
            <a:chOff x="0" y="0"/>
            <a:chExt cx="2112" cy="1008"/>
          </a:xfrm>
        </p:grpSpPr>
        <p:sp>
          <p:nvSpPr>
            <p:cNvPr id="36884" name="直接连接符 36883"/>
            <p:cNvSpPr/>
            <p:nvPr/>
          </p:nvSpPr>
          <p:spPr>
            <a:xfrm flipH="1">
              <a:off x="864" y="1008"/>
              <a:ext cx="384" cy="0"/>
            </a:xfrm>
            <a:prstGeom prst="line">
              <a:avLst/>
            </a:prstGeom>
            <a:ln w="9525">
              <a:noFill/>
            </a:ln>
          </p:spPr>
        </p:sp>
        <p:sp>
          <p:nvSpPr>
            <p:cNvPr id="36885" name="文本框 36884"/>
            <p:cNvSpPr txBox="1"/>
            <p:nvPr/>
          </p:nvSpPr>
          <p:spPr>
            <a:xfrm>
              <a:off x="0" y="0"/>
              <a:ext cx="2112" cy="722"/>
            </a:xfrm>
            <a:prstGeom prst="rect">
              <a:avLst/>
            </a:prstGeom>
            <a:noFill/>
            <a:ln w="9525">
              <a:noFill/>
            </a:ln>
          </p:spPr>
          <p:txBody>
            <a:bodyPr>
              <a:spAutoFit/>
            </a:bodyPr>
            <a:p>
              <a:pPr algn="ctr" eaLnBrk="0" hangingPunct="0">
                <a:lnSpc>
                  <a:spcPct val="75000"/>
                </a:lnSpc>
              </a:pPr>
              <a:r>
                <a:rPr lang="en-US" altLang="zh-CN" sz="2000" dirty="0">
                  <a:latin typeface="Times New Roman" panose="02020603050405020304" pitchFamily="18" charset="0"/>
                  <a:ea typeface="宋体" panose="02010600030101010101" pitchFamily="2" charset="-122"/>
                </a:rPr>
                <a:t>Primary Securities</a:t>
              </a:r>
              <a:endParaRPr lang="en-US" altLang="zh-CN" sz="2000" dirty="0">
                <a:latin typeface="Times New Roman" panose="02020603050405020304" pitchFamily="18" charset="0"/>
                <a:ea typeface="宋体" panose="02010600030101010101" pitchFamily="2" charset="-122"/>
              </a:endParaRPr>
            </a:p>
            <a:p>
              <a:pPr algn="ctr" eaLnBrk="0" hangingPunct="0">
                <a:lnSpc>
                  <a:spcPct val="75000"/>
                </a:lnSpc>
              </a:pPr>
              <a:r>
                <a:rPr lang="en-US" altLang="zh-CN" sz="1800" dirty="0">
                  <a:latin typeface="Times New Roman" panose="02020603050405020304" pitchFamily="18" charset="0"/>
                  <a:ea typeface="宋体" panose="02010600030101010101" pitchFamily="2" charset="-122"/>
                </a:rPr>
                <a:t>(direct claims against ultimate borrowers in the form of loan contracts, stocks, bonds, notes, etc.)</a:t>
              </a:r>
              <a:endParaRPr lang="en-US" altLang="zh-CN" sz="2000" dirty="0">
                <a:latin typeface="Times New Roman" panose="02020603050405020304" pitchFamily="18" charset="0"/>
                <a:ea typeface="宋体" panose="02010600030101010101" pitchFamily="2" charset="-122"/>
              </a:endParaRPr>
            </a:p>
          </p:txBody>
        </p:sp>
      </p:grpSp>
      <p:grpSp>
        <p:nvGrpSpPr>
          <p:cNvPr id="7" name="组合 36885"/>
          <p:cNvGrpSpPr/>
          <p:nvPr/>
        </p:nvGrpSpPr>
        <p:grpSpPr>
          <a:xfrm>
            <a:off x="609600" y="5034915"/>
            <a:ext cx="3048000" cy="1104900"/>
            <a:chOff x="0" y="0"/>
            <a:chExt cx="1920" cy="696"/>
          </a:xfrm>
        </p:grpSpPr>
        <p:sp>
          <p:nvSpPr>
            <p:cNvPr id="36882" name="直接连接符 36886"/>
            <p:cNvSpPr/>
            <p:nvPr/>
          </p:nvSpPr>
          <p:spPr>
            <a:xfrm>
              <a:off x="768" y="0"/>
              <a:ext cx="384" cy="0"/>
            </a:xfrm>
            <a:prstGeom prst="line">
              <a:avLst/>
            </a:prstGeom>
            <a:ln w="9525">
              <a:noFill/>
            </a:ln>
          </p:spPr>
        </p:sp>
        <p:sp>
          <p:nvSpPr>
            <p:cNvPr id="36883" name="文本框 36887"/>
            <p:cNvSpPr txBox="1"/>
            <p:nvPr/>
          </p:nvSpPr>
          <p:spPr>
            <a:xfrm>
              <a:off x="0" y="192"/>
              <a:ext cx="1920" cy="504"/>
            </a:xfrm>
            <a:prstGeom prst="rect">
              <a:avLst/>
            </a:prstGeom>
            <a:noFill/>
            <a:ln w="9525">
              <a:noFill/>
            </a:ln>
          </p:spPr>
          <p:txBody>
            <a:bodyPr>
              <a:spAutoFit/>
            </a:bodyPr>
            <a:p>
              <a:pPr algn="ctr" eaLnBrk="0" hangingPunct="0">
                <a:lnSpc>
                  <a:spcPct val="80000"/>
                </a:lnSpc>
              </a:pPr>
              <a:r>
                <a:rPr lang="en-US" altLang="zh-CN" sz="2000" dirty="0">
                  <a:latin typeface="Times New Roman" panose="02020603050405020304" pitchFamily="18" charset="0"/>
                  <a:ea typeface="宋体" panose="02010600030101010101" pitchFamily="2" charset="-122"/>
                </a:rPr>
                <a:t>Flow of funds and other financial services</a:t>
              </a:r>
              <a:endParaRPr lang="en-US" altLang="zh-CN" sz="2000" dirty="0">
                <a:latin typeface="Times New Roman" panose="02020603050405020304" pitchFamily="18" charset="0"/>
                <a:ea typeface="宋体" panose="02010600030101010101" pitchFamily="2" charset="-122"/>
              </a:endParaRPr>
            </a:p>
            <a:p>
              <a:pPr algn="ctr" eaLnBrk="0" hangingPunct="0">
                <a:lnSpc>
                  <a:spcPct val="80000"/>
                </a:lnSpc>
              </a:pPr>
              <a:r>
                <a:rPr lang="en-US" altLang="zh-CN" sz="1800" dirty="0">
                  <a:latin typeface="Times New Roman" panose="02020603050405020304" pitchFamily="18" charset="0"/>
                  <a:ea typeface="宋体" panose="02010600030101010101" pitchFamily="2" charset="-122"/>
                </a:rPr>
                <a:t>(loans of spending power)</a:t>
              </a:r>
              <a:endParaRPr lang="en-US" altLang="zh-CN" sz="2000" dirty="0">
                <a:latin typeface="Times New Roman" panose="02020603050405020304" pitchFamily="18" charset="0"/>
                <a:ea typeface="宋体" panose="02010600030101010101" pitchFamily="2" charset="-122"/>
              </a:endParaRPr>
            </a:p>
          </p:txBody>
        </p:sp>
      </p:grpSp>
      <p:sp>
        <p:nvSpPr>
          <p:cNvPr id="36877" name="直接连接符 36888"/>
          <p:cNvSpPr/>
          <p:nvPr/>
        </p:nvSpPr>
        <p:spPr>
          <a:xfrm>
            <a:off x="1866900" y="4374515"/>
            <a:ext cx="457200" cy="0"/>
          </a:xfrm>
          <a:prstGeom prst="line">
            <a:avLst/>
          </a:prstGeom>
          <a:ln w="25400" cap="flat" cmpd="sng">
            <a:solidFill>
              <a:srgbClr val="FFFFFF"/>
            </a:solidFill>
            <a:prstDash val="solid"/>
            <a:headEnd type="none" w="med" len="med"/>
            <a:tailEnd type="triangle" w="lg" len="lg"/>
          </a:ln>
        </p:spPr>
      </p:sp>
      <p:sp>
        <p:nvSpPr>
          <p:cNvPr id="36878" name="直接连接符 36889"/>
          <p:cNvSpPr/>
          <p:nvPr/>
        </p:nvSpPr>
        <p:spPr>
          <a:xfrm flipH="1">
            <a:off x="1841500" y="4793615"/>
            <a:ext cx="495300" cy="0"/>
          </a:xfrm>
          <a:prstGeom prst="line">
            <a:avLst/>
          </a:prstGeom>
          <a:ln w="25400" cap="flat" cmpd="sng">
            <a:solidFill>
              <a:srgbClr val="FFFFFF"/>
            </a:solidFill>
            <a:prstDash val="solid"/>
            <a:headEnd type="none" w="med" len="med"/>
            <a:tailEnd type="triangle" w="lg" len="lg"/>
          </a:ln>
        </p:spPr>
      </p:sp>
      <p:sp>
        <p:nvSpPr>
          <p:cNvPr id="36879" name="直接连接符 36890"/>
          <p:cNvSpPr/>
          <p:nvPr/>
        </p:nvSpPr>
        <p:spPr>
          <a:xfrm flipV="1">
            <a:off x="6870700" y="4387215"/>
            <a:ext cx="431800" cy="0"/>
          </a:xfrm>
          <a:prstGeom prst="line">
            <a:avLst/>
          </a:prstGeom>
          <a:ln w="25400" cap="flat" cmpd="sng">
            <a:solidFill>
              <a:srgbClr val="FFFFFF"/>
            </a:solidFill>
            <a:prstDash val="solid"/>
            <a:headEnd type="none" w="med" len="med"/>
            <a:tailEnd type="triangle" w="lg" len="lg"/>
          </a:ln>
        </p:spPr>
      </p:sp>
      <p:sp>
        <p:nvSpPr>
          <p:cNvPr id="36880" name="直接连接符 36891"/>
          <p:cNvSpPr/>
          <p:nvPr/>
        </p:nvSpPr>
        <p:spPr>
          <a:xfrm flipH="1">
            <a:off x="6832600" y="4692015"/>
            <a:ext cx="457200" cy="0"/>
          </a:xfrm>
          <a:prstGeom prst="line">
            <a:avLst/>
          </a:prstGeom>
          <a:ln w="25400" cap="flat" cmpd="sng">
            <a:solidFill>
              <a:srgbClr val="FFFFFF"/>
            </a:solidFill>
            <a:prstDash val="solid"/>
            <a:headEnd type="none" w="med" len="med"/>
            <a:tailEnd type="triangle" w="lg" len="lg"/>
          </a:ln>
        </p:spPr>
      </p:sp>
      <p:sp>
        <p:nvSpPr>
          <p:cNvPr id="36881" name="文本框 36892"/>
          <p:cNvSpPr txBox="1"/>
          <p:nvPr/>
        </p:nvSpPr>
        <p:spPr>
          <a:xfrm>
            <a:off x="8229600" y="6436678"/>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500"/>
                                        <p:tgtEl>
                                          <p:spTgt spid="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6868"/>
                                        </p:tgtEl>
                                        <p:attrNameLst>
                                          <p:attrName>style.visibility</p:attrName>
                                        </p:attrNameLst>
                                      </p:cBhvr>
                                      <p:to>
                                        <p:strVal val="visible"/>
                                      </p:to>
                                    </p:set>
                                    <p:animEffect transition="in" filter="wipe(left)">
                                      <p:cBhvr>
                                        <p:cTn id="32" dur="500"/>
                                        <p:tgtEl>
                                          <p:spTgt spid="3686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6867">
                                            <p:txEl>
                                              <p:charRg st="0" end="19"/>
                                            </p:txEl>
                                          </p:spTgt>
                                        </p:tgtEl>
                                        <p:attrNameLst>
                                          <p:attrName>style.visibility</p:attrName>
                                        </p:attrNameLst>
                                      </p:cBhvr>
                                      <p:to>
                                        <p:strVal val="visible"/>
                                      </p:to>
                                    </p:set>
                                    <p:animEffect transition="in" filter="dissolve">
                                      <p:cBhvr>
                                        <p:cTn id="37" dur="500"/>
                                        <p:tgtEl>
                                          <p:spTgt spid="36867">
                                            <p:txEl>
                                              <p:charRg st="0"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P spid="3686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标题 35841"/>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主要的金融机构</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37891" name="文本框 35842"/>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pic>
        <p:nvPicPr>
          <p:cNvPr id="37892" name="图片 35843" descr="ros05167_ex0207"/>
          <p:cNvPicPr>
            <a:picLocks noChangeAspect="1"/>
          </p:cNvPicPr>
          <p:nvPr/>
        </p:nvPicPr>
        <p:blipFill>
          <a:blip r:embed="rId1"/>
          <a:stretch>
            <a:fillRect/>
          </a:stretch>
        </p:blipFill>
        <p:spPr>
          <a:xfrm>
            <a:off x="133350" y="1600200"/>
            <a:ext cx="8915400" cy="4933950"/>
          </a:xfrm>
          <a:prstGeom prst="rect">
            <a:avLst/>
          </a:prstGeom>
          <a:noFill/>
          <a:ln w="9525">
            <a:noFill/>
          </a:ln>
        </p:spPr>
      </p:pic>
    </p:spTree>
  </p:cSld>
  <p:clrMapOvr>
    <a:masterClrMapping/>
  </p:clrMapOvr>
  <p:transition>
    <p:dissolv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标题 37889"/>
          <p:cNvSpPr>
            <a:spLocks noGrp="1"/>
          </p:cNvSpPr>
          <p:nvPr>
            <p:ph type="title"/>
          </p:nvPr>
        </p:nvSpPr>
        <p:spPr>
          <a:xfrm>
            <a:off x="457200" y="177800"/>
            <a:ext cx="8229600" cy="13462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美国金融机构持有的金融资产总额（</a:t>
            </a:r>
            <a:r>
              <a:rPr kumimoji="0" lang="en-US" altLang="zh-CN"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1</a:t>
            </a: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a:t>
            </a:r>
            <a:b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b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                                                        </a:t>
            </a:r>
            <a:r>
              <a:rPr kumimoji="0" lang="zh-CN" altLang="en-US" sz="1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单位：</a:t>
            </a:r>
            <a:r>
              <a:rPr kumimoji="0" lang="en-US" altLang="zh-CN" sz="1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10</a:t>
            </a:r>
            <a:r>
              <a:rPr kumimoji="0" lang="zh-CN" altLang="en-US" sz="1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亿美元</a:t>
            </a:r>
            <a:endParaRPr kumimoji="0" lang="zh-CN" altLang="en-US" sz="1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38916" name="直接连接符 37892"/>
          <p:cNvSpPr/>
          <p:nvPr/>
        </p:nvSpPr>
        <p:spPr>
          <a:xfrm>
            <a:off x="222250" y="2152650"/>
            <a:ext cx="8470900" cy="0"/>
          </a:xfrm>
          <a:prstGeom prst="line">
            <a:avLst/>
          </a:prstGeom>
          <a:ln w="9525">
            <a:noFill/>
          </a:ln>
        </p:spPr>
      </p:sp>
      <p:sp>
        <p:nvSpPr>
          <p:cNvPr id="38917" name="文本框 37893"/>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graphicFrame>
        <p:nvGraphicFramePr>
          <p:cNvPr id="4" name="表格 3"/>
          <p:cNvGraphicFramePr/>
          <p:nvPr>
            <p:custDataLst>
              <p:tags r:id="rId1"/>
            </p:custDataLst>
          </p:nvPr>
        </p:nvGraphicFramePr>
        <p:xfrm>
          <a:off x="222250" y="1639570"/>
          <a:ext cx="8669655" cy="4508500"/>
        </p:xfrm>
        <a:graphic>
          <a:graphicData uri="http://schemas.openxmlformats.org/drawingml/2006/table">
            <a:tbl>
              <a:tblPr firstRow="1" bandRow="1">
                <a:tableStyleId>{2D5ABB26-0587-4C30-8999-92F81FD0307C}</a:tableStyleId>
              </a:tblPr>
              <a:tblGrid>
                <a:gridCol w="2910840"/>
                <a:gridCol w="959485"/>
                <a:gridCol w="960120"/>
                <a:gridCol w="959485"/>
                <a:gridCol w="960120"/>
                <a:gridCol w="959485"/>
                <a:gridCol w="960120"/>
              </a:tblGrid>
              <a:tr h="450850">
                <a:tc>
                  <a:txBody>
                    <a:bodyPr/>
                    <a:p>
                      <a:pPr algn="ctr">
                        <a:buNone/>
                      </a:pPr>
                      <a:r>
                        <a:rPr lang="zh-CN" altLang="en-US" b="1">
                          <a:solidFill>
                            <a:srgbClr val="FFFFFF"/>
                          </a:solidFill>
                          <a:latin typeface="黑体" panose="02010609060101010101" pitchFamily="49" charset="-122"/>
                          <a:ea typeface="黑体" panose="02010609060101010101" pitchFamily="49" charset="-122"/>
                        </a:rPr>
                        <a:t>金融机构</a:t>
                      </a:r>
                      <a:endParaRPr lang="zh-CN" altLang="en-US" b="1">
                        <a:solidFill>
                          <a:srgbClr val="FFFFFF"/>
                        </a:solidFill>
                        <a:latin typeface="黑体" panose="02010609060101010101" pitchFamily="49" charset="-122"/>
                        <a:ea typeface="黑体" panose="02010609060101010101" pitchFamily="49" charset="-122"/>
                      </a:endParaRPr>
                    </a:p>
                  </a:txBody>
                  <a:tcPr>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b="1">
                          <a:solidFill>
                            <a:srgbClr val="FFFFFF"/>
                          </a:solidFill>
                          <a:latin typeface="黑体" panose="02010609060101010101" pitchFamily="49" charset="-122"/>
                          <a:ea typeface="黑体" panose="02010609060101010101" pitchFamily="49" charset="-122"/>
                        </a:rPr>
                        <a:t>1980</a:t>
                      </a:r>
                      <a:endParaRPr lang="en-US" altLang="zh-CN" b="1">
                        <a:solidFill>
                          <a:srgbClr val="FFFFFF"/>
                        </a:solidFill>
                        <a:latin typeface="黑体" panose="02010609060101010101" pitchFamily="49" charset="-122"/>
                        <a:ea typeface="黑体" panose="02010609060101010101" pitchFamily="49"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b="1">
                          <a:solidFill>
                            <a:srgbClr val="FFFFFF"/>
                          </a:solidFill>
                          <a:latin typeface="黑体" panose="02010609060101010101" pitchFamily="49" charset="-122"/>
                          <a:ea typeface="黑体" panose="02010609060101010101" pitchFamily="49" charset="-122"/>
                        </a:rPr>
                        <a:t>1990</a:t>
                      </a:r>
                      <a:endParaRPr lang="en-US" altLang="zh-CN" b="1">
                        <a:solidFill>
                          <a:srgbClr val="FFFFFF"/>
                        </a:solidFill>
                        <a:latin typeface="黑体" panose="02010609060101010101" pitchFamily="49" charset="-122"/>
                        <a:ea typeface="黑体" panose="02010609060101010101" pitchFamily="49"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b="1">
                          <a:solidFill>
                            <a:srgbClr val="FFFFFF"/>
                          </a:solidFill>
                          <a:latin typeface="黑体" panose="02010609060101010101" pitchFamily="49" charset="-122"/>
                          <a:ea typeface="黑体" panose="02010609060101010101" pitchFamily="49" charset="-122"/>
                        </a:rPr>
                        <a:t>2000</a:t>
                      </a:r>
                      <a:endParaRPr lang="en-US" altLang="zh-CN" b="1">
                        <a:solidFill>
                          <a:srgbClr val="FFFFFF"/>
                        </a:solidFill>
                        <a:latin typeface="黑体" panose="02010609060101010101" pitchFamily="49" charset="-122"/>
                        <a:ea typeface="黑体" panose="02010609060101010101" pitchFamily="49"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b="1">
                          <a:solidFill>
                            <a:srgbClr val="FFFFFF"/>
                          </a:solidFill>
                          <a:latin typeface="黑体" panose="02010609060101010101" pitchFamily="49" charset="-122"/>
                          <a:ea typeface="黑体" panose="02010609060101010101" pitchFamily="49" charset="-122"/>
                        </a:rPr>
                        <a:t>2010</a:t>
                      </a:r>
                      <a:endParaRPr lang="en-US" altLang="zh-CN" b="1">
                        <a:solidFill>
                          <a:srgbClr val="FFFFFF"/>
                        </a:solidFill>
                        <a:latin typeface="黑体" panose="02010609060101010101" pitchFamily="49" charset="-122"/>
                        <a:ea typeface="黑体" panose="02010609060101010101" pitchFamily="49"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b="1">
                          <a:solidFill>
                            <a:srgbClr val="FFFFFF"/>
                          </a:solidFill>
                          <a:latin typeface="黑体" panose="02010609060101010101" pitchFamily="49" charset="-122"/>
                          <a:ea typeface="黑体" panose="02010609060101010101" pitchFamily="49" charset="-122"/>
                        </a:rPr>
                        <a:t>2022</a:t>
                      </a:r>
                      <a:endParaRPr lang="en-US" altLang="zh-CN" b="1">
                        <a:solidFill>
                          <a:srgbClr val="FFFFFF"/>
                        </a:solidFill>
                        <a:latin typeface="黑体" panose="02010609060101010101" pitchFamily="49" charset="-122"/>
                        <a:ea typeface="黑体" panose="02010609060101010101" pitchFamily="49"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b="1">
                          <a:solidFill>
                            <a:srgbClr val="FFFFFF"/>
                          </a:solidFill>
                          <a:latin typeface="黑体" panose="02010609060101010101" pitchFamily="49" charset="-122"/>
                          <a:ea typeface="黑体" panose="02010609060101010101" pitchFamily="49" charset="-122"/>
                        </a:rPr>
                        <a:t>2023</a:t>
                      </a:r>
                      <a:endParaRPr lang="en-US" altLang="zh-CN" b="1">
                        <a:solidFill>
                          <a:srgbClr val="FFFFFF"/>
                        </a:solidFill>
                        <a:latin typeface="黑体" panose="02010609060101010101" pitchFamily="49" charset="-122"/>
                        <a:ea typeface="黑体" panose="02010609060101010101" pitchFamily="49"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50850">
                <a:tc gridSpan="7">
                  <a:txBody>
                    <a:bodyPr/>
                    <a:p>
                      <a:pPr algn="l">
                        <a:buNone/>
                      </a:pPr>
                      <a:r>
                        <a:rPr lang="zh-CN" altLang="en-US" b="1">
                          <a:solidFill>
                            <a:srgbClr val="FFFFFF"/>
                          </a:solidFill>
                        </a:rPr>
                        <a:t>金融中介</a:t>
                      </a:r>
                      <a:endParaRPr lang="zh-CN" altLang="en-US" b="1">
                        <a:solidFill>
                          <a:srgbClr val="FFFFFF"/>
                        </a:solidFill>
                      </a:endParaRPr>
                    </a:p>
                  </a:txBody>
                  <a:tcPr anchor="ctr" anchorCtr="0">
                    <a:lnL>
                      <a:noFill/>
                    </a:lnL>
                    <a:lnR>
                      <a:noFill/>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a:noFill/>
                    </a:lnR>
                    <a:lnT w="12700">
                      <a:solidFill>
                        <a:srgbClr val="FFFFFF"/>
                      </a:solidFill>
                      <a:prstDash val="solid"/>
                    </a:lnT>
                    <a:lnB w="12700">
                      <a:solidFill>
                        <a:srgbClr val="FFFFFF"/>
                      </a:solidFill>
                      <a:prstDash val="solid"/>
                    </a:lnB>
                  </a:tcPr>
                </a:tc>
              </a:tr>
              <a:tr h="450850">
                <a:tc>
                  <a:txBody>
                    <a:bodyPr/>
                    <a:p>
                      <a:pPr algn="ctr">
                        <a:buNone/>
                      </a:pPr>
                      <a:r>
                        <a:rPr lang="zh-CN" altLang="en-US">
                          <a:solidFill>
                            <a:srgbClr val="FFFFFF"/>
                          </a:solidFill>
                          <a:uFillTx/>
                          <a:latin typeface="Times New Roman" panose="02020603050405020304" pitchFamily="18" charset="0"/>
                          <a:ea typeface="宋体" panose="02010600030101010101" pitchFamily="2" charset="-122"/>
                        </a:rPr>
                        <a:t>商业银行</a:t>
                      </a:r>
                      <a:endParaRPr lang="zh-CN" altLang="en-US">
                        <a:solidFill>
                          <a:srgbClr val="FFFFFF"/>
                        </a:solidFill>
                        <a:uFillTx/>
                        <a:latin typeface="Times New Roman" panose="02020603050405020304" pitchFamily="18" charset="0"/>
                        <a:ea typeface="宋体" panose="02010600030101010101" pitchFamily="2" charset="-122"/>
                      </a:endParaRPr>
                    </a:p>
                  </a:txBody>
                  <a:tcPr anchor="ctr" anchorCtr="0">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1248</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3340</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6488</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14402</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21234</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21498</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50850">
                <a:tc>
                  <a:txBody>
                    <a:bodyPr/>
                    <a:p>
                      <a:pPr algn="ctr">
                        <a:buNone/>
                      </a:pPr>
                      <a:r>
                        <a:rPr lang="zh-CN" altLang="en-US">
                          <a:solidFill>
                            <a:srgbClr val="FFFFFF"/>
                          </a:solidFill>
                          <a:uFillTx/>
                          <a:latin typeface="Times New Roman" panose="02020603050405020304" pitchFamily="18" charset="0"/>
                          <a:ea typeface="宋体" panose="02010600030101010101" pitchFamily="2" charset="-122"/>
                        </a:rPr>
                        <a:t>储蓄与贷款协会</a:t>
                      </a:r>
                      <a:r>
                        <a:rPr lang="en-US" altLang="zh-CN">
                          <a:solidFill>
                            <a:srgbClr val="FFFFFF"/>
                          </a:solidFill>
                          <a:uFillTx/>
                          <a:latin typeface="Times New Roman" panose="02020603050405020304" pitchFamily="18" charset="0"/>
                          <a:ea typeface="宋体" panose="02010600030101010101" pitchFamily="2" charset="-122"/>
                        </a:rPr>
                        <a:t>&amp;</a:t>
                      </a:r>
                      <a:r>
                        <a:rPr lang="zh-CN" altLang="en-US">
                          <a:solidFill>
                            <a:srgbClr val="FFFFFF"/>
                          </a:solidFill>
                          <a:uFillTx/>
                          <a:latin typeface="Times New Roman" panose="02020603050405020304" pitchFamily="18" charset="0"/>
                          <a:ea typeface="宋体" panose="02010600030101010101" pitchFamily="2" charset="-122"/>
                        </a:rPr>
                        <a:t>储蓄银行</a:t>
                      </a:r>
                      <a:endParaRPr lang="zh-CN" altLang="en-US">
                        <a:solidFill>
                          <a:srgbClr val="FFFFFF"/>
                        </a:solidFill>
                        <a:uFillTx/>
                        <a:latin typeface="Times New Roman" panose="02020603050405020304" pitchFamily="18" charset="0"/>
                        <a:ea typeface="宋体" panose="02010600030101010101" pitchFamily="2" charset="-122"/>
                      </a:endParaRPr>
                    </a:p>
                  </a:txBody>
                  <a:tcPr anchor="ctr" anchorCtr="0">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794</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1358</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1219</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1244</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50850">
                <a:tc>
                  <a:txBody>
                    <a:bodyPr/>
                    <a:p>
                      <a:pPr algn="ctr">
                        <a:buNone/>
                      </a:pPr>
                      <a:r>
                        <a:rPr lang="zh-CN" altLang="en-US">
                          <a:solidFill>
                            <a:srgbClr val="FFFFFF"/>
                          </a:solidFill>
                          <a:uFillTx/>
                          <a:latin typeface="Times New Roman" panose="02020603050405020304" pitchFamily="18" charset="0"/>
                          <a:ea typeface="宋体" panose="02010600030101010101" pitchFamily="2" charset="-122"/>
                        </a:rPr>
                        <a:t>人寿保险公司</a:t>
                      </a:r>
                      <a:endParaRPr lang="zh-CN" altLang="en-US">
                        <a:solidFill>
                          <a:srgbClr val="FFFFFF"/>
                        </a:solidFill>
                        <a:uFillTx/>
                        <a:latin typeface="Times New Roman" panose="02020603050405020304" pitchFamily="18" charset="0"/>
                        <a:ea typeface="宋体" panose="02010600030101010101" pitchFamily="2" charset="-122"/>
                      </a:endParaRPr>
                    </a:p>
                  </a:txBody>
                  <a:tcPr anchor="ctr" anchorCtr="0">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464</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1367</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3204</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5177</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9048</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9714</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50850">
                <a:tc>
                  <a:txBody>
                    <a:bodyPr/>
                    <a:p>
                      <a:pPr algn="ctr">
                        <a:buNone/>
                      </a:pPr>
                      <a:r>
                        <a:rPr lang="zh-CN" altLang="en-US">
                          <a:solidFill>
                            <a:srgbClr val="FFFFFF"/>
                          </a:solidFill>
                          <a:uFillTx/>
                          <a:latin typeface="Times New Roman" panose="02020603050405020304" pitchFamily="18" charset="0"/>
                          <a:ea typeface="宋体" panose="02010600030101010101" pitchFamily="2" charset="-122"/>
                        </a:rPr>
                        <a:t>私人养老基金</a:t>
                      </a:r>
                      <a:endParaRPr lang="zh-CN" altLang="en-US">
                        <a:solidFill>
                          <a:srgbClr val="FFFFFF"/>
                        </a:solidFill>
                        <a:uFillTx/>
                        <a:latin typeface="Times New Roman" panose="02020603050405020304" pitchFamily="18" charset="0"/>
                        <a:ea typeface="宋体" panose="02010600030101010101" pitchFamily="2" charset="-122"/>
                      </a:endParaRPr>
                    </a:p>
                  </a:txBody>
                  <a:tcPr anchor="ctr" anchorCtr="0">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413</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1629</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4587</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6080</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lnTlToBr>
                      <a:noFill/>
                    </a:lnTlToBr>
                    <a:lnBlToTr>
                      <a:noFill/>
                    </a:lnBlToTr>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11162</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12459</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50850">
                <a:tc>
                  <a:txBody>
                    <a:bodyPr/>
                    <a:p>
                      <a:pPr algn="ctr">
                        <a:buNone/>
                      </a:pPr>
                      <a:r>
                        <a:rPr lang="zh-CN" altLang="en-US">
                          <a:solidFill>
                            <a:srgbClr val="FFFFFF"/>
                          </a:solidFill>
                          <a:uFillTx/>
                          <a:latin typeface="Times New Roman" panose="02020603050405020304" pitchFamily="18" charset="0"/>
                          <a:ea typeface="宋体" panose="02010600030101010101" pitchFamily="2" charset="-122"/>
                        </a:rPr>
                        <a:t>投资公司（共同基金）</a:t>
                      </a:r>
                      <a:endParaRPr lang="zh-CN" altLang="en-US">
                        <a:solidFill>
                          <a:srgbClr val="FFFFFF"/>
                        </a:solidFill>
                        <a:uFillTx/>
                        <a:latin typeface="Times New Roman" panose="02020603050405020304" pitchFamily="18" charset="0"/>
                        <a:ea typeface="宋体" panose="02010600030101010101" pitchFamily="2" charset="-122"/>
                      </a:endParaRPr>
                    </a:p>
                  </a:txBody>
                  <a:tcPr anchor="ctr" anchorCtr="0">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64</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602</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4457</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7963</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17333</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19600</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50850">
                <a:tc>
                  <a:txBody>
                    <a:bodyPr/>
                    <a:p>
                      <a:pPr algn="ctr">
                        <a:buNone/>
                      </a:pPr>
                      <a:r>
                        <a:rPr lang="zh-CN" altLang="en-US">
                          <a:solidFill>
                            <a:srgbClr val="FFFFFF"/>
                          </a:solidFill>
                          <a:uFillTx/>
                          <a:latin typeface="Times New Roman" panose="02020603050405020304" pitchFamily="18" charset="0"/>
                          <a:ea typeface="宋体" panose="02010600030101010101" pitchFamily="2" charset="-122"/>
                        </a:rPr>
                        <a:t>州和地方政府养老基金</a:t>
                      </a:r>
                      <a:endParaRPr lang="zh-CN" altLang="en-US">
                        <a:solidFill>
                          <a:srgbClr val="FFFFFF"/>
                        </a:solidFill>
                        <a:uFillTx/>
                        <a:latin typeface="Times New Roman" panose="02020603050405020304" pitchFamily="18" charset="0"/>
                        <a:ea typeface="宋体" panose="02010600030101010101" pitchFamily="2" charset="-122"/>
                      </a:endParaRPr>
                    </a:p>
                  </a:txBody>
                  <a:tcPr anchor="ctr" anchorCtr="0">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198</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820</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2290</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2928</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8855</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9219</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50850">
                <a:tc>
                  <a:txBody>
                    <a:bodyPr/>
                    <a:p>
                      <a:pPr algn="ctr">
                        <a:buNone/>
                      </a:pPr>
                      <a:r>
                        <a:rPr lang="zh-CN" altLang="en-US">
                          <a:solidFill>
                            <a:srgbClr val="FFFFFF"/>
                          </a:solidFill>
                          <a:uFillTx/>
                          <a:latin typeface="Times New Roman" panose="02020603050405020304" pitchFamily="18" charset="0"/>
                          <a:ea typeface="宋体" panose="02010600030101010101" pitchFamily="2" charset="-122"/>
                        </a:rPr>
                        <a:t>财务公司</a:t>
                      </a:r>
                      <a:endParaRPr lang="zh-CN" altLang="en-US">
                        <a:solidFill>
                          <a:srgbClr val="FFFFFF"/>
                        </a:solidFill>
                        <a:uFillTx/>
                        <a:latin typeface="Times New Roman" panose="02020603050405020304" pitchFamily="18" charset="0"/>
                        <a:ea typeface="宋体" panose="02010600030101010101" pitchFamily="2" charset="-122"/>
                      </a:endParaRPr>
                    </a:p>
                  </a:txBody>
                  <a:tcPr anchor="ctr" anchorCtr="0">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199</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611</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1138</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1595</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2363</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None/>
                      </a:pPr>
                      <a:r>
                        <a:rPr lang="en-US" altLang="zh-CN">
                          <a:solidFill>
                            <a:srgbClr val="FFFFFF"/>
                          </a:solidFill>
                          <a:uFillTx/>
                          <a:latin typeface="Times New Roman" panose="02020603050405020304" pitchFamily="18" charset="0"/>
                          <a:ea typeface="宋体" panose="02010600030101010101" pitchFamily="2" charset="-122"/>
                        </a:rPr>
                        <a:t>2584</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50850">
                <a:tc gridSpan="7">
                  <a:txBody>
                    <a:bodyPr/>
                    <a:p>
                      <a:pPr algn="l">
                        <a:buNone/>
                      </a:pPr>
                      <a:r>
                        <a:rPr lang="zh-CN" altLang="en-US">
                          <a:solidFill>
                            <a:srgbClr val="FFFFFF"/>
                          </a:solidFill>
                        </a:rPr>
                        <a:t>（接下页）</a:t>
                      </a:r>
                      <a:endParaRPr lang="zh-CN" altLang="en-US">
                        <a:solidFill>
                          <a:srgbClr val="FFFFFF"/>
                        </a:solidFill>
                      </a:endParaRPr>
                    </a:p>
                  </a:txBody>
                  <a:tcPr anchor="ctr" anchorCtr="0">
                    <a:lnL>
                      <a:noFill/>
                    </a:lnL>
                    <a:lnR>
                      <a:noFill/>
                    </a:lnR>
                    <a:lnT w="12700">
                      <a:solidFill>
                        <a:srgbClr val="FFFFFF"/>
                      </a:solidFill>
                      <a:prstDash val="solid"/>
                    </a:lnT>
                    <a:lnB w="12700">
                      <a:solidFill>
                        <a:srgbClr val="FFFFFF"/>
                      </a:solidFill>
                      <a:prstDash val="solid"/>
                    </a:lnB>
                  </a:tcPr>
                </a:tc>
                <a:tc hMerge="1">
                  <a:tcP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a:tcP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a:tcP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a:tcP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a:tcP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a:tcPr>
                    <a:lnL w="12700">
                      <a:solidFill>
                        <a:srgbClr val="FFFFFF"/>
                      </a:solidFill>
                      <a:prstDash val="solid"/>
                    </a:lnL>
                    <a:lnR>
                      <a:noFill/>
                    </a:lnR>
                    <a:lnT w="12700">
                      <a:solidFill>
                        <a:srgbClr val="FFFFFF"/>
                      </a:solidFill>
                      <a:prstDash val="solid"/>
                    </a:lnT>
                    <a:lnB w="12700">
                      <a:solidFill>
                        <a:srgbClr val="FFFFFF"/>
                      </a:solidFill>
                      <a:prstDash val="solid"/>
                    </a:lnB>
                  </a:tcPr>
                </a:tc>
              </a:tr>
            </a:tbl>
          </a:graphicData>
        </a:graphic>
      </p:graphicFrame>
      <p:sp>
        <p:nvSpPr>
          <p:cNvPr id="50179" name="矩形 47107"/>
          <p:cNvSpPr/>
          <p:nvPr/>
        </p:nvSpPr>
        <p:spPr>
          <a:xfrm>
            <a:off x="831215" y="6189980"/>
            <a:ext cx="6475730" cy="622300"/>
          </a:xfrm>
          <a:prstGeom prst="rect">
            <a:avLst/>
          </a:prstGeom>
          <a:noFill/>
          <a:ln w="9525">
            <a:noFill/>
          </a:ln>
        </p:spPr>
        <p:txBody>
          <a:bodyPr wrap="none" lIns="92075" tIns="46038" rIns="92075" bIns="46038" anchor="ctr"/>
          <a:p>
            <a:pPr algn="l" eaLnBrk="0" hangingPunct="0"/>
            <a:r>
              <a:rPr lang="en-US" altLang="zh-CN" sz="1600" dirty="0">
                <a:latin typeface="Book Antiqua" panose="02040602050305030304" pitchFamily="2" charset="0"/>
                <a:ea typeface="宋体" panose="02010600030101010101" pitchFamily="2" charset="-122"/>
                <a:sym typeface="+mn-ea"/>
              </a:rPr>
              <a:t>Source: </a:t>
            </a:r>
            <a:r>
              <a:rPr lang="en-US" altLang="zh-CN" sz="1600" i="1" dirty="0">
                <a:latin typeface="Book Antiqua" panose="02040602050305030304" pitchFamily="2" charset="0"/>
                <a:ea typeface="宋体" panose="02010600030101010101" pitchFamily="2" charset="-122"/>
                <a:sym typeface="+mn-ea"/>
              </a:rPr>
              <a:t>Board of Governors of the Federal Reserve System,</a:t>
            </a:r>
            <a:endParaRPr lang="en-US" altLang="zh-CN" sz="1600" i="1" dirty="0">
              <a:solidFill>
                <a:srgbClr val="FFFFFF"/>
              </a:solidFill>
              <a:latin typeface="Book Antiqua" panose="02040602050305030304" pitchFamily="2" charset="0"/>
              <a:ea typeface="宋体" panose="02010600030101010101" pitchFamily="2" charset="-122"/>
              <a:sym typeface="+mn-ea"/>
            </a:endParaRPr>
          </a:p>
          <a:p>
            <a:pPr algn="l" eaLnBrk="0" hangingPunct="0"/>
            <a:r>
              <a:rPr lang="en-US" altLang="zh-CN" sz="1600" i="1" dirty="0">
                <a:latin typeface="Book Antiqua" panose="02040602050305030304" pitchFamily="2" charset="0"/>
                <a:ea typeface="宋体" panose="02010600030101010101" pitchFamily="2" charset="-122"/>
                <a:sym typeface="+mn-ea"/>
              </a:rPr>
              <a:t> </a:t>
            </a:r>
            <a:r>
              <a:rPr lang="en-US" altLang="zh-CN" sz="1600" i="1" dirty="0">
                <a:latin typeface="Book Antiqua" panose="02040602050305030304" pitchFamily="2" charset="0"/>
                <a:ea typeface="宋体" panose="02010600030101010101" pitchFamily="2" charset="-122"/>
                <a:sym typeface="+mn-ea"/>
              </a:rPr>
              <a:t>Data-Financial Accounts of the United States - Z.1</a:t>
            </a:r>
            <a:endParaRPr lang="en-US" altLang="zh-CN" sz="1600" i="1"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标题 37889"/>
          <p:cNvSpPr>
            <a:spLocks noGrp="1"/>
          </p:cNvSpPr>
          <p:nvPr>
            <p:ph type="title"/>
          </p:nvPr>
        </p:nvSpPr>
        <p:spPr>
          <a:xfrm>
            <a:off x="457200" y="177800"/>
            <a:ext cx="8229600" cy="13462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美国金融机构持有的金融资产总额（</a:t>
            </a:r>
            <a:r>
              <a:rPr kumimoji="0" lang="en-US" altLang="zh-CN"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2</a:t>
            </a: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a:t>
            </a:r>
            <a:b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b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                                                        </a:t>
            </a:r>
            <a:r>
              <a:rPr kumimoji="0" lang="zh-CN" altLang="en-US" sz="1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单位：</a:t>
            </a:r>
            <a:r>
              <a:rPr kumimoji="0" lang="en-US" altLang="zh-CN" sz="1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10</a:t>
            </a:r>
            <a:r>
              <a:rPr kumimoji="0" lang="zh-CN" altLang="en-US" sz="1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亿美元</a:t>
            </a:r>
            <a:endParaRPr kumimoji="0" lang="zh-CN" altLang="en-US" sz="18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38916" name="直接连接符 37892"/>
          <p:cNvSpPr/>
          <p:nvPr/>
        </p:nvSpPr>
        <p:spPr>
          <a:xfrm>
            <a:off x="222250" y="2152650"/>
            <a:ext cx="8470900" cy="0"/>
          </a:xfrm>
          <a:prstGeom prst="line">
            <a:avLst/>
          </a:prstGeom>
          <a:ln w="9525">
            <a:noFill/>
          </a:ln>
        </p:spPr>
      </p:sp>
      <p:sp>
        <p:nvSpPr>
          <p:cNvPr id="38917" name="文本框 37893"/>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graphicFrame>
        <p:nvGraphicFramePr>
          <p:cNvPr id="4" name="表格 3"/>
          <p:cNvGraphicFramePr/>
          <p:nvPr>
            <p:custDataLst>
              <p:tags r:id="rId1"/>
            </p:custDataLst>
          </p:nvPr>
        </p:nvGraphicFramePr>
        <p:xfrm>
          <a:off x="246380" y="1767205"/>
          <a:ext cx="8651875" cy="4276800"/>
        </p:xfrm>
        <a:graphic>
          <a:graphicData uri="http://schemas.openxmlformats.org/drawingml/2006/table">
            <a:tbl>
              <a:tblPr firstRow="1" bandRow="1">
                <a:tableStyleId>{2D5ABB26-0587-4C30-8999-92F81FD0307C}</a:tableStyleId>
              </a:tblPr>
              <a:tblGrid>
                <a:gridCol w="2701925"/>
                <a:gridCol w="991658"/>
                <a:gridCol w="991658"/>
                <a:gridCol w="991658"/>
                <a:gridCol w="991658"/>
                <a:gridCol w="991658"/>
                <a:gridCol w="991658"/>
              </a:tblGrid>
              <a:tr h="475200">
                <a:tc>
                  <a:txBody>
                    <a:bodyPr/>
                    <a:p>
                      <a:pPr algn="ctr">
                        <a:buClrTx/>
                        <a:buSzTx/>
                        <a:buNone/>
                      </a:pPr>
                      <a:r>
                        <a:rPr lang="en-US" altLang="zh-CN">
                          <a:solidFill>
                            <a:srgbClr val="FFFFFF"/>
                          </a:solidFill>
                          <a:latin typeface="黑体" panose="02010609060101010101" pitchFamily="49" charset="-122"/>
                          <a:ea typeface="黑体" panose="02010609060101010101" pitchFamily="49" charset="-122"/>
                        </a:rPr>
                        <a:t>金融机构</a:t>
                      </a:r>
                      <a:endParaRPr lang="en-US" altLang="zh-CN">
                        <a:solidFill>
                          <a:srgbClr val="FFFFFF"/>
                        </a:solidFill>
                        <a:latin typeface="黑体" panose="02010609060101010101" pitchFamily="49" charset="-122"/>
                        <a:ea typeface="黑体" panose="02010609060101010101" pitchFamily="49" charset="-122"/>
                      </a:endParaRPr>
                    </a:p>
                  </a:txBody>
                  <a:tcPr anchor="ctr" anchorCtr="0">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latin typeface="黑体" panose="02010609060101010101" pitchFamily="49" charset="-122"/>
                          <a:ea typeface="黑体" panose="02010609060101010101" pitchFamily="49" charset="-122"/>
                        </a:rPr>
                        <a:t>1980</a:t>
                      </a:r>
                      <a:endParaRPr lang="en-US" altLang="zh-CN">
                        <a:solidFill>
                          <a:srgbClr val="FFFFFF"/>
                        </a:solidFill>
                        <a:latin typeface="黑体" panose="02010609060101010101" pitchFamily="49" charset="-122"/>
                        <a:ea typeface="黑体" panose="02010609060101010101" pitchFamily="49"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latin typeface="黑体" panose="02010609060101010101" pitchFamily="49" charset="-122"/>
                          <a:ea typeface="黑体" panose="02010609060101010101" pitchFamily="49" charset="-122"/>
                        </a:rPr>
                        <a:t>1990</a:t>
                      </a:r>
                      <a:endParaRPr lang="en-US" altLang="zh-CN">
                        <a:solidFill>
                          <a:srgbClr val="FFFFFF"/>
                        </a:solidFill>
                        <a:latin typeface="黑体" panose="02010609060101010101" pitchFamily="49" charset="-122"/>
                        <a:ea typeface="黑体" panose="02010609060101010101" pitchFamily="49"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latin typeface="黑体" panose="02010609060101010101" pitchFamily="49" charset="-122"/>
                          <a:ea typeface="黑体" panose="02010609060101010101" pitchFamily="49" charset="-122"/>
                        </a:rPr>
                        <a:t>2000</a:t>
                      </a:r>
                      <a:endParaRPr lang="en-US" altLang="zh-CN">
                        <a:solidFill>
                          <a:srgbClr val="FFFFFF"/>
                        </a:solidFill>
                        <a:latin typeface="黑体" panose="02010609060101010101" pitchFamily="49" charset="-122"/>
                        <a:ea typeface="黑体" panose="02010609060101010101" pitchFamily="49"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latin typeface="黑体" panose="02010609060101010101" pitchFamily="49" charset="-122"/>
                          <a:ea typeface="黑体" panose="02010609060101010101" pitchFamily="49" charset="-122"/>
                        </a:rPr>
                        <a:t>2010</a:t>
                      </a:r>
                      <a:endParaRPr lang="en-US" altLang="zh-CN">
                        <a:solidFill>
                          <a:srgbClr val="FFFFFF"/>
                        </a:solidFill>
                        <a:latin typeface="黑体" panose="02010609060101010101" pitchFamily="49" charset="-122"/>
                        <a:ea typeface="黑体" panose="02010609060101010101" pitchFamily="49"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latin typeface="黑体" panose="02010609060101010101" pitchFamily="49" charset="-122"/>
                          <a:ea typeface="黑体" panose="02010609060101010101" pitchFamily="49" charset="-122"/>
                        </a:rPr>
                        <a:t>2022</a:t>
                      </a:r>
                      <a:endParaRPr lang="en-US" altLang="zh-CN">
                        <a:solidFill>
                          <a:srgbClr val="FFFFFF"/>
                        </a:solidFill>
                        <a:latin typeface="黑体" panose="02010609060101010101" pitchFamily="49" charset="-122"/>
                        <a:ea typeface="黑体" panose="02010609060101010101" pitchFamily="49"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latin typeface="黑体" panose="02010609060101010101" pitchFamily="49" charset="-122"/>
                          <a:ea typeface="黑体" panose="02010609060101010101" pitchFamily="49" charset="-122"/>
                        </a:rPr>
                        <a:t>2023</a:t>
                      </a:r>
                      <a:endParaRPr lang="en-US" altLang="zh-CN">
                        <a:solidFill>
                          <a:srgbClr val="FFFFFF"/>
                        </a:solidFill>
                        <a:latin typeface="黑体" panose="02010609060101010101" pitchFamily="49" charset="-122"/>
                        <a:ea typeface="黑体" panose="02010609060101010101" pitchFamily="49"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75200">
                <a:tc gridSpan="7">
                  <a:txBody>
                    <a:bodyPr/>
                    <a:p>
                      <a:pPr algn="l">
                        <a:buClrTx/>
                        <a:buSzTx/>
                        <a:buNone/>
                      </a:pPr>
                      <a:r>
                        <a:rPr lang="zh-CN" altLang="en-US" b="1">
                          <a:solidFill>
                            <a:srgbClr val="FFFFFF"/>
                          </a:solidFill>
                        </a:rPr>
                        <a:t>金融中介（接上页）</a:t>
                      </a:r>
                      <a:endParaRPr lang="zh-CN" altLang="en-US" b="1">
                        <a:solidFill>
                          <a:srgbClr val="FFFFFF"/>
                        </a:solidFill>
                      </a:endParaRPr>
                    </a:p>
                  </a:txBody>
                  <a:tcPr anchor="ctr" anchorCtr="0">
                    <a:lnL>
                      <a:noFill/>
                    </a:lnL>
                    <a:lnR>
                      <a:noFill/>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a:noFill/>
                    </a:lnR>
                    <a:lnT w="12700">
                      <a:solidFill>
                        <a:srgbClr val="FFFFFF"/>
                      </a:solidFill>
                      <a:prstDash val="solid"/>
                    </a:lnT>
                    <a:lnB w="12700">
                      <a:solidFill>
                        <a:srgbClr val="FFFFFF"/>
                      </a:solidFill>
                      <a:prstDash val="solid"/>
                    </a:lnB>
                  </a:tcPr>
                </a:tc>
              </a:tr>
              <a:tr h="475200">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财产和意外灾害保险公司</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174</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534</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873</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1403</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2978</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3261</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75200">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货币市场基金</a:t>
                      </a:r>
                      <a:endParaRPr lang="en-US" altLang="zh-CN">
                        <a:solidFill>
                          <a:srgbClr val="FFFFFF"/>
                        </a:solidFill>
                        <a:uFillTx/>
                        <a:latin typeface="Times New Roman" panose="02020603050405020304" pitchFamily="18" charset="0"/>
                        <a:ea typeface="宋体" panose="02010600030101010101" pitchFamily="2" charset="-122"/>
                      </a:endParaRPr>
                    </a:p>
                  </a:txBody>
                  <a:tcPr>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74</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498</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1812</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2755</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5223</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6358</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75200">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信用社</a:t>
                      </a:r>
                      <a:endParaRPr lang="en-US" altLang="zh-CN">
                        <a:solidFill>
                          <a:srgbClr val="FFFFFF"/>
                        </a:solidFill>
                        <a:uFillTx/>
                        <a:latin typeface="Times New Roman" panose="02020603050405020304" pitchFamily="18" charset="0"/>
                        <a:ea typeface="宋体" panose="02010600030101010101" pitchFamily="2" charset="-122"/>
                      </a:endParaRPr>
                    </a:p>
                  </a:txBody>
                  <a:tcPr>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72</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202</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441</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911</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2176</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2260</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75200">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房地产信托投资公司</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6</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13</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62</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274</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852</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r h="475200">
                <a:tc gridSpan="7">
                  <a:txBody>
                    <a:bodyPr/>
                    <a:p>
                      <a:pPr algn="l">
                        <a:buClrTx/>
                        <a:buSzTx/>
                        <a:buNone/>
                      </a:pPr>
                      <a:r>
                        <a:rPr lang="zh-CN" altLang="en-US" b="1">
                          <a:solidFill>
                            <a:srgbClr val="FFFFFF"/>
                          </a:solidFill>
                        </a:rPr>
                        <a:t>其他金融机构</a:t>
                      </a:r>
                      <a:endParaRPr lang="zh-CN" altLang="en-US" b="1">
                        <a:solidFill>
                          <a:srgbClr val="FFFFFF"/>
                        </a:solidFill>
                      </a:endParaRPr>
                    </a:p>
                  </a:txBody>
                  <a:tcPr anchor="ctr" anchorCtr="0">
                    <a:lnL>
                      <a:noFill/>
                    </a:lnL>
                    <a:lnR>
                      <a:noFill/>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w="12700">
                      <a:solidFill>
                        <a:schemeClr val="tx1"/>
                      </a:solidFill>
                      <a:prstDash val="solid"/>
                    </a:lnR>
                    <a:lnT w="12700">
                      <a:solidFill>
                        <a:srgbClr val="FFFFFF"/>
                      </a:solidFill>
                      <a:prstDash val="solid"/>
                    </a:lnT>
                    <a:lnB w="12700">
                      <a:solidFill>
                        <a:srgbClr val="FFFFFF"/>
                      </a:solidFill>
                      <a:prstDash val="solid"/>
                    </a:lnB>
                  </a:tcPr>
                </a:tc>
                <a:tc hMerge="1">
                  <a:tcPr>
                    <a:lnL w="12700">
                      <a:solidFill>
                        <a:schemeClr val="tx1"/>
                      </a:solidFill>
                      <a:prstDash val="solid"/>
                    </a:lnL>
                    <a:lnR>
                      <a:noFill/>
                    </a:lnR>
                    <a:lnT w="12700">
                      <a:solidFill>
                        <a:srgbClr val="FFFFFF"/>
                      </a:solidFill>
                      <a:prstDash val="solid"/>
                    </a:lnT>
                    <a:lnB w="12700">
                      <a:solidFill>
                        <a:srgbClr val="FFFFFF"/>
                      </a:solidFill>
                      <a:prstDash val="solid"/>
                    </a:lnB>
                  </a:tcPr>
                </a:tc>
              </a:tr>
              <a:tr h="475200">
                <a:tc>
                  <a:txBody>
                    <a:bodyPr/>
                    <a:p>
                      <a:pPr>
                        <a:buNone/>
                      </a:pPr>
                      <a:r>
                        <a:rPr lang="zh-CN" altLang="en-US">
                          <a:solidFill>
                            <a:srgbClr val="FFFFFF"/>
                          </a:solidFill>
                        </a:rPr>
                        <a:t>证券经纪人与交易商</a:t>
                      </a:r>
                      <a:endParaRPr lang="zh-CN" altLang="en-US">
                        <a:solidFill>
                          <a:srgbClr val="FFFFFF"/>
                        </a:solidFill>
                      </a:endParaRPr>
                    </a:p>
                  </a:txBody>
                  <a:tcPr>
                    <a:lnL>
                      <a:noFill/>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36</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262</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1221</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2075</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4373</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p>
                      <a:pPr algn="ctr">
                        <a:buClrTx/>
                        <a:buSzTx/>
                        <a:buNone/>
                      </a:pPr>
                      <a:r>
                        <a:rPr lang="en-US" altLang="zh-CN">
                          <a:solidFill>
                            <a:srgbClr val="FFFFFF"/>
                          </a:solidFill>
                          <a:uFillTx/>
                          <a:latin typeface="Times New Roman" panose="02020603050405020304" pitchFamily="18" charset="0"/>
                          <a:ea typeface="宋体" panose="02010600030101010101" pitchFamily="2" charset="-122"/>
                        </a:rPr>
                        <a:t>4876</a:t>
                      </a:r>
                      <a:endParaRPr lang="en-US" altLang="zh-CN">
                        <a:solidFill>
                          <a:srgbClr val="FFFFFF"/>
                        </a:solidFill>
                        <a:uFillTx/>
                        <a:latin typeface="Times New Roman" panose="02020603050405020304" pitchFamily="18" charset="0"/>
                        <a:ea typeface="宋体" panose="02010600030101010101" pitchFamily="2" charset="-122"/>
                      </a:endParaRPr>
                    </a:p>
                  </a:txBody>
                  <a:tcPr anchor="ctr" anchorCtr="0">
                    <a:lnL w="12700">
                      <a:solidFill>
                        <a:srgbClr val="FFFFFF"/>
                      </a:solidFill>
                      <a:prstDash val="solid"/>
                    </a:lnL>
                    <a:lnR>
                      <a:noFill/>
                    </a:lnR>
                    <a:lnT w="12700">
                      <a:solidFill>
                        <a:srgbClr val="FFFFFF"/>
                      </a:solidFill>
                      <a:prstDash val="solid"/>
                    </a:lnT>
                    <a:lnB w="12700">
                      <a:solidFill>
                        <a:srgbClr val="FFFFFF"/>
                      </a:solidFill>
                      <a:prstDash val="solid"/>
                    </a:lnB>
                  </a:tcPr>
                </a:tc>
              </a:tr>
            </a:tbl>
          </a:graphicData>
        </a:graphic>
      </p:graphicFrame>
      <p:sp>
        <p:nvSpPr>
          <p:cNvPr id="50179" name="矩形 47107"/>
          <p:cNvSpPr/>
          <p:nvPr/>
        </p:nvSpPr>
        <p:spPr>
          <a:xfrm>
            <a:off x="1057910" y="6130925"/>
            <a:ext cx="6475730" cy="622300"/>
          </a:xfrm>
          <a:prstGeom prst="rect">
            <a:avLst/>
          </a:prstGeom>
          <a:noFill/>
          <a:ln w="9525">
            <a:noFill/>
          </a:ln>
        </p:spPr>
        <p:txBody>
          <a:bodyPr wrap="none" lIns="92075" tIns="46038" rIns="92075" bIns="46038" anchor="ctr"/>
          <a:p>
            <a:pPr algn="l" eaLnBrk="0" hangingPunct="0"/>
            <a:r>
              <a:rPr lang="en-US" altLang="zh-CN" sz="1600" dirty="0">
                <a:latin typeface="Book Antiqua" panose="02040602050305030304" pitchFamily="2" charset="0"/>
                <a:ea typeface="宋体" panose="02010600030101010101" pitchFamily="2" charset="-122"/>
                <a:sym typeface="+mn-ea"/>
              </a:rPr>
              <a:t>Source: </a:t>
            </a:r>
            <a:r>
              <a:rPr lang="en-US" altLang="zh-CN" sz="1600" i="1" dirty="0">
                <a:latin typeface="Book Antiqua" panose="02040602050305030304" pitchFamily="2" charset="0"/>
                <a:ea typeface="宋体" panose="02010600030101010101" pitchFamily="2" charset="-122"/>
                <a:sym typeface="+mn-ea"/>
              </a:rPr>
              <a:t>Board of Governors of the Federal Reserve System,</a:t>
            </a:r>
            <a:endParaRPr lang="en-US" altLang="zh-CN" sz="1600" i="1" dirty="0">
              <a:solidFill>
                <a:srgbClr val="FFFFFF"/>
              </a:solidFill>
              <a:latin typeface="Book Antiqua" panose="02040602050305030304" pitchFamily="2" charset="0"/>
              <a:ea typeface="宋体" panose="02010600030101010101" pitchFamily="2" charset="-122"/>
              <a:sym typeface="+mn-ea"/>
            </a:endParaRPr>
          </a:p>
          <a:p>
            <a:pPr algn="l" eaLnBrk="0" hangingPunct="0"/>
            <a:r>
              <a:rPr lang="en-US" altLang="zh-CN" sz="1600" i="1" dirty="0">
                <a:latin typeface="Book Antiqua" panose="02040602050305030304" pitchFamily="2" charset="0"/>
                <a:ea typeface="宋体" panose="02010600030101010101" pitchFamily="2" charset="-122"/>
                <a:sym typeface="+mn-ea"/>
              </a:rPr>
              <a:t> </a:t>
            </a:r>
            <a:r>
              <a:rPr lang="en-US" altLang="zh-CN" sz="1600" i="1" dirty="0">
                <a:latin typeface="Book Antiqua" panose="02040602050305030304" pitchFamily="2" charset="0"/>
                <a:ea typeface="宋体" panose="02010600030101010101" pitchFamily="2" charset="-122"/>
                <a:sym typeface="+mn-ea"/>
              </a:rPr>
              <a:t>Data-Financial Accounts of the United States - Z.1</a:t>
            </a:r>
            <a:endParaRPr lang="en-US" altLang="zh-CN" sz="1600" i="1" dirty="0">
              <a:solidFill>
                <a:srgbClr val="FFFFFF"/>
              </a:solidFill>
              <a:latin typeface="Book Antiqua" panose="02040602050305030304" pitchFamily="2" charset="0"/>
              <a:ea typeface="宋体" panose="02010600030101010101" pitchFamily="2" charset="-122"/>
            </a:endParaRPr>
          </a:p>
          <a:p>
            <a:pPr algn="l" eaLnBrk="0" hangingPunct="0"/>
            <a:endParaRPr lang="en-US" altLang="zh-CN" sz="1600" i="1"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标题 38913"/>
          <p:cNvSpPr>
            <a:spLocks noGrp="1"/>
          </p:cNvSpPr>
          <p:nvPr>
            <p:ph type="title"/>
          </p:nvPr>
        </p:nvSpPr>
        <p:spPr>
          <a:xfrm>
            <a:off x="457200" y="3810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金融机构的分类</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38915" name="文本占位符 38914"/>
          <p:cNvSpPr>
            <a:spLocks noGrp="1"/>
          </p:cNvSpPr>
          <p:nvPr>
            <p:ph idx="1"/>
          </p:nvPr>
        </p:nvSpPr>
        <p:spPr>
          <a:xfrm>
            <a:off x="571500" y="1873250"/>
            <a:ext cx="8229600" cy="43481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存款机构</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大部分存款账户的可贷资金来自于公众</a:t>
            </a:r>
            <a:endParaRPr kumimoji="0" lang="zh-CN" altLang="en-US" sz="2800" b="1" i="0" u="none" strike="noStrike" kern="1200" cap="none" spc="0" normalizeH="0" baseline="0" noProof="1">
              <a:ln>
                <a:noFill/>
              </a:ln>
              <a:solidFill>
                <a:srgbClr val="E8004D"/>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商业银行、储蓄贷款协会、储蓄银行和信用合作社</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契约型机构</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通过提供法律契约来对储蓄者进行风险保护的方式筹集资金，</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寿险公司、财产及灾害保险公司、养老基金</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39940" name="文本框 38915"/>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915">
                                            <p:txEl>
                                              <p:charRg st="0" end="5"/>
                                            </p:txEl>
                                          </p:spTgt>
                                        </p:tgtEl>
                                        <p:attrNameLst>
                                          <p:attrName>style.visibility</p:attrName>
                                        </p:attrNameLst>
                                      </p:cBhvr>
                                      <p:to>
                                        <p:strVal val="visible"/>
                                      </p:to>
                                    </p:set>
                                    <p:animEffect transition="in" filter="dissolve">
                                      <p:cBhvr>
                                        <p:cTn id="7" dur="500"/>
                                        <p:tgtEl>
                                          <p:spTgt spid="38915">
                                            <p:txEl>
                                              <p:charRg st="0" end="5"/>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8915">
                                            <p:txEl>
                                              <p:charRg st="5" end="23"/>
                                            </p:txEl>
                                          </p:spTgt>
                                        </p:tgtEl>
                                        <p:attrNameLst>
                                          <p:attrName>style.visibility</p:attrName>
                                        </p:attrNameLst>
                                      </p:cBhvr>
                                      <p:to>
                                        <p:strVal val="visible"/>
                                      </p:to>
                                    </p:set>
                                    <p:animEffect transition="in" filter="dissolve">
                                      <p:cBhvr>
                                        <p:cTn id="10" dur="500"/>
                                        <p:tgtEl>
                                          <p:spTgt spid="38915">
                                            <p:txEl>
                                              <p:charRg st="5" end="23"/>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8915">
                                            <p:txEl>
                                              <p:charRg st="23" end="46"/>
                                            </p:txEl>
                                          </p:spTgt>
                                        </p:tgtEl>
                                        <p:attrNameLst>
                                          <p:attrName>style.visibility</p:attrName>
                                        </p:attrNameLst>
                                      </p:cBhvr>
                                      <p:to>
                                        <p:strVal val="visible"/>
                                      </p:to>
                                    </p:set>
                                    <p:animEffect transition="in" filter="dissolve">
                                      <p:cBhvr>
                                        <p:cTn id="13" dur="500"/>
                                        <p:tgtEl>
                                          <p:spTgt spid="38915">
                                            <p:txEl>
                                              <p:charRg st="23" end="4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8915">
                                            <p:txEl>
                                              <p:charRg st="46" end="52"/>
                                            </p:txEl>
                                          </p:spTgt>
                                        </p:tgtEl>
                                        <p:attrNameLst>
                                          <p:attrName>style.visibility</p:attrName>
                                        </p:attrNameLst>
                                      </p:cBhvr>
                                      <p:to>
                                        <p:strVal val="visible"/>
                                      </p:to>
                                    </p:set>
                                    <p:animEffect transition="in" filter="dissolve">
                                      <p:cBhvr>
                                        <p:cTn id="18" dur="500"/>
                                        <p:tgtEl>
                                          <p:spTgt spid="38915">
                                            <p:txEl>
                                              <p:charRg st="46" end="5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8915">
                                            <p:txEl>
                                              <p:charRg st="52" end="80"/>
                                            </p:txEl>
                                          </p:spTgt>
                                        </p:tgtEl>
                                        <p:attrNameLst>
                                          <p:attrName>style.visibility</p:attrName>
                                        </p:attrNameLst>
                                      </p:cBhvr>
                                      <p:to>
                                        <p:strVal val="visible"/>
                                      </p:to>
                                    </p:set>
                                    <p:animEffect transition="in" filter="dissolve">
                                      <p:cBhvr>
                                        <p:cTn id="21" dur="500"/>
                                        <p:tgtEl>
                                          <p:spTgt spid="38915">
                                            <p:txEl>
                                              <p:charRg st="52" end="80"/>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8915">
                                            <p:txEl>
                                              <p:charRg st="80" end="100"/>
                                            </p:txEl>
                                          </p:spTgt>
                                        </p:tgtEl>
                                        <p:attrNameLst>
                                          <p:attrName>style.visibility</p:attrName>
                                        </p:attrNameLst>
                                      </p:cBhvr>
                                      <p:to>
                                        <p:strVal val="visible"/>
                                      </p:to>
                                    </p:set>
                                    <p:animEffect transition="in" filter="dissolve">
                                      <p:cBhvr>
                                        <p:cTn id="24" dur="500"/>
                                        <p:tgtEl>
                                          <p:spTgt spid="38915">
                                            <p:txEl>
                                              <p:charRg st="80" end="10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标题 39937"/>
          <p:cNvSpPr>
            <a:spLocks noGrp="1"/>
          </p:cNvSpPr>
          <p:nvPr>
            <p:ph type="title"/>
          </p:nvPr>
        </p:nvSpPr>
        <p:spPr>
          <a:xfrm>
            <a:off x="457200" y="265113"/>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金融机构的分类</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39939" name="文本占位符 39938"/>
          <p:cNvSpPr>
            <a:spLocks noGrp="1"/>
          </p:cNvSpPr>
          <p:nvPr>
            <p:ph idx="1"/>
          </p:nvPr>
        </p:nvSpPr>
        <p:spPr>
          <a:xfrm>
            <a:off x="457200" y="1624013"/>
            <a:ext cx="8229600" cy="4976813"/>
          </a:xfrm>
        </p:spPr>
        <p:txBody>
          <a:bodyPr/>
          <a:lstStyle/>
          <a:p>
            <a:pPr marL="228600" marR="0" lvl="0"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投资机构</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向公众出售股份</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将所筹资金投资于股票、债券和其他资产</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共同基金、货币市场基金、不动产投资信托</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其他金融中介机构</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财务公司/金融公司</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政府信贷机构</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抵押贷款公司</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sym typeface="+mn-ea"/>
              </a:rPr>
              <a:t>其他</a:t>
            </a:r>
            <a:r>
              <a:rPr kumimoji="0" lang="zh-CN" altLang="en-US" sz="24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sym typeface="+mn-ea"/>
              </a:rPr>
              <a:t>金融服务机构</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sym typeface="+mn-ea"/>
            </a:endParaRPr>
          </a:p>
          <a:p>
            <a:pPr marL="571500" marR="0" lvl="1" indent="-22860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sym typeface="+mn-ea"/>
              </a:rPr>
              <a:t>投资银行</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sym typeface="+mn-ea"/>
              </a:rPr>
              <a:t>证券经纪人</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证券交易商</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1" indent="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None/>
              <a:defRPr/>
            </a:pP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chemeClr val="tx2"/>
              </a:buClr>
              <a:buSzTx/>
              <a:buFont typeface="Wingdings" panose="05000000000000000000" pitchFamily="2" charset="2"/>
              <a:buChar char="ù"/>
              <a:defRPr/>
            </a:pP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40964" name="文本框 39939"/>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副标题 2"/>
          <p:cNvSpPr>
            <a:spLocks noGrp="1"/>
          </p:cNvSpPr>
          <p:nvPr>
            <p:ph type="subTitle" idx="1"/>
          </p:nvPr>
        </p:nvSpPr>
        <p:spPr>
          <a:xfrm>
            <a:off x="588963" y="1574800"/>
            <a:ext cx="8034338" cy="5087938"/>
          </a:xfrm>
        </p:spPr>
        <p:txBody>
          <a:bodyPr/>
          <a:p>
            <a:pPr marL="285750" indent="-285750" algn="l" eaLnBrk="1" hangingPunct="1">
              <a:buClr>
                <a:srgbClr val="E8004D"/>
              </a:buClr>
              <a:buSzTx/>
              <a:buFont typeface="Arial" panose="020B0604020202020204" pitchFamily="34" charset="0"/>
              <a:buChar char="•"/>
            </a:pPr>
            <a:r>
              <a:rPr lang="en-US" altLang="en-US" kern="1200" dirty="0">
                <a:latin typeface="+mn-lt"/>
                <a:ea typeface="+mn-ea"/>
                <a:cs typeface="+mn-cs"/>
              </a:rPr>
              <a:t>政策银行：国开、农发、进出口</a:t>
            </a:r>
            <a:endParaRPr lang="en-US" altLang="en-US" kern="1200" dirty="0">
              <a:latin typeface="+mn-lt"/>
              <a:ea typeface="+mn-ea"/>
              <a:cs typeface="+mn-cs"/>
            </a:endParaRPr>
          </a:p>
          <a:p>
            <a:pPr marL="285750" indent="-285750" algn="l" eaLnBrk="1" hangingPunct="1">
              <a:buClr>
                <a:srgbClr val="E8004D"/>
              </a:buClr>
              <a:buSzTx/>
              <a:buFont typeface="Arial" panose="020B0604020202020204" pitchFamily="34" charset="0"/>
              <a:buChar char="•"/>
            </a:pPr>
            <a:r>
              <a:rPr lang="en-US" altLang="en-US" kern="1200" dirty="0">
                <a:latin typeface="+mn-lt"/>
                <a:ea typeface="+mn-ea"/>
                <a:cs typeface="+mn-cs"/>
              </a:rPr>
              <a:t>商业银行：</a:t>
            </a:r>
            <a:endParaRPr lang="en-US" altLang="en-US" kern="1200" dirty="0">
              <a:latin typeface="+mn-lt"/>
              <a:ea typeface="+mn-ea"/>
              <a:cs typeface="+mn-cs"/>
            </a:endParaRPr>
          </a:p>
          <a:p>
            <a:pPr marL="285750" indent="-285750" algn="l" eaLnBrk="1" hangingPunct="1">
              <a:buClr>
                <a:srgbClr val="E8004D"/>
              </a:buClr>
              <a:buSzTx/>
            </a:pPr>
            <a:r>
              <a:rPr lang="en-US" altLang="en-US" kern="1200" dirty="0">
                <a:latin typeface="+mn-lt"/>
                <a:ea typeface="+mn-ea"/>
                <a:cs typeface="+mn-cs"/>
              </a:rPr>
              <a:t>    大型银行：工、建、农、中、交</a:t>
            </a:r>
            <a:r>
              <a:rPr lang="zh-CN" altLang="en-US" kern="1200" dirty="0">
                <a:latin typeface="+mn-lt"/>
                <a:ea typeface="宋体" panose="02010600030101010101" pitchFamily="2" charset="-122"/>
                <a:cs typeface="+mn-cs"/>
              </a:rPr>
              <a:t>、中国邮储</a:t>
            </a:r>
            <a:endParaRPr lang="en-US" altLang="en-US" kern="1200" dirty="0">
              <a:latin typeface="+mn-lt"/>
              <a:ea typeface="+mn-ea"/>
              <a:cs typeface="+mn-cs"/>
            </a:endParaRPr>
          </a:p>
          <a:p>
            <a:pPr marL="285750" indent="-285750" algn="l" eaLnBrk="1" hangingPunct="1">
              <a:buClr>
                <a:srgbClr val="E8004D"/>
              </a:buClr>
              <a:buSzTx/>
            </a:pPr>
            <a:r>
              <a:rPr lang="en-US" altLang="en-US" kern="1200" dirty="0">
                <a:latin typeface="+mn-lt"/>
                <a:ea typeface="+mn-ea"/>
                <a:cs typeface="+mn-cs"/>
              </a:rPr>
              <a:t>    股份制银行：招商、浦发、中信、兴业、民生、光大、华夏、广发、平安、北京、上海、江苏、恒丰、浙商、渤海</a:t>
            </a:r>
            <a:endParaRPr lang="en-US" altLang="en-US" kern="1200" dirty="0">
              <a:latin typeface="+mn-lt"/>
              <a:ea typeface="+mn-ea"/>
              <a:cs typeface="+mn-cs"/>
            </a:endParaRPr>
          </a:p>
          <a:p>
            <a:pPr marL="285750" indent="-285750" algn="l" eaLnBrk="1" hangingPunct="1">
              <a:buClr>
                <a:srgbClr val="E8004D"/>
              </a:buClr>
              <a:buSzTx/>
            </a:pPr>
            <a:r>
              <a:rPr lang="en-US" altLang="en-US" kern="1200" dirty="0">
                <a:latin typeface="+mn-lt"/>
                <a:ea typeface="+mn-ea"/>
                <a:cs typeface="+mn-cs"/>
              </a:rPr>
              <a:t>    </a:t>
            </a:r>
            <a:r>
              <a:rPr lang="zh-CN" altLang="en-US" kern="1200" dirty="0">
                <a:latin typeface="+mn-lt"/>
                <a:ea typeface="宋体" panose="02010600030101010101" pitchFamily="2" charset="-122"/>
                <a:cs typeface="+mn-cs"/>
              </a:rPr>
              <a:t>中小</a:t>
            </a:r>
            <a:r>
              <a:rPr lang="en-US" altLang="en-US" kern="1200" dirty="0">
                <a:latin typeface="+mn-lt"/>
                <a:ea typeface="+mn-ea"/>
                <a:cs typeface="+mn-cs"/>
              </a:rPr>
              <a:t>商业银行：城商行、民营银行</a:t>
            </a:r>
            <a:endParaRPr lang="en-US" altLang="en-US" kern="1200" dirty="0">
              <a:latin typeface="+mn-lt"/>
              <a:ea typeface="+mn-ea"/>
              <a:cs typeface="+mn-cs"/>
            </a:endParaRPr>
          </a:p>
          <a:p>
            <a:pPr marL="285750" indent="-285750" algn="l" eaLnBrk="1" hangingPunct="1">
              <a:buClr>
                <a:srgbClr val="E8004D"/>
              </a:buClr>
              <a:buSzTx/>
            </a:pPr>
            <a:r>
              <a:rPr lang="en-US" altLang="en-US" kern="1200" dirty="0">
                <a:latin typeface="+mn-lt"/>
                <a:ea typeface="+mn-ea"/>
                <a:cs typeface="+mn-cs"/>
              </a:rPr>
              <a:t>    农村金融机构：信用社、农商、农合、村镇</a:t>
            </a:r>
            <a:endParaRPr lang="en-US" altLang="en-US" kern="1200" dirty="0">
              <a:latin typeface="+mn-lt"/>
              <a:ea typeface="+mn-ea"/>
              <a:cs typeface="+mn-cs"/>
            </a:endParaRPr>
          </a:p>
          <a:p>
            <a:pPr marL="285750" indent="-285750" algn="l" eaLnBrk="1" hangingPunct="1">
              <a:buClr>
                <a:srgbClr val="E8004D"/>
              </a:buClr>
              <a:buSzTx/>
            </a:pPr>
            <a:r>
              <a:rPr lang="en-US" altLang="en-US" kern="1200" dirty="0">
                <a:latin typeface="+mn-lt"/>
                <a:ea typeface="+mn-ea"/>
                <a:cs typeface="+mn-cs"/>
              </a:rPr>
              <a:t>    外资银行</a:t>
            </a:r>
            <a:endParaRPr lang="en-US" altLang="en-US" kern="1200" dirty="0">
              <a:latin typeface="+mn-lt"/>
              <a:ea typeface="+mn-ea"/>
              <a:cs typeface="+mn-cs"/>
            </a:endParaRPr>
          </a:p>
          <a:p>
            <a:pPr marL="285750" indent="-285750" algn="l" eaLnBrk="1" hangingPunct="1">
              <a:buClr>
                <a:srgbClr val="E8004D"/>
              </a:buClr>
              <a:buSzTx/>
              <a:buFont typeface="Arial" panose="020B0604020202020204" pitchFamily="34" charset="0"/>
              <a:buChar char="•"/>
            </a:pPr>
            <a:r>
              <a:rPr lang="en-US" altLang="en-US" kern="1200" dirty="0">
                <a:latin typeface="+mn-lt"/>
                <a:ea typeface="+mn-ea"/>
                <a:cs typeface="+mn-cs"/>
              </a:rPr>
              <a:t>非银行金融机构：信托、资产管理、财务公司、汇兑支付</a:t>
            </a:r>
            <a:r>
              <a:rPr lang="zh-CN" altLang="en-US" kern="1200" dirty="0">
                <a:latin typeface="+mn-lt"/>
                <a:ea typeface="宋体" panose="02010600030101010101" pitchFamily="2" charset="-122"/>
                <a:cs typeface="+mn-cs"/>
              </a:rPr>
              <a:t>、担保、租赁</a:t>
            </a:r>
            <a:endParaRPr lang="en-US" altLang="en-US" kern="1200" dirty="0">
              <a:latin typeface="+mn-lt"/>
              <a:ea typeface="+mn-ea"/>
              <a:cs typeface="+mn-cs"/>
            </a:endParaRPr>
          </a:p>
          <a:p>
            <a:pPr marL="285750" indent="-285750" algn="l" eaLnBrk="1" hangingPunct="1">
              <a:buClr>
                <a:srgbClr val="E8004D"/>
              </a:buClr>
              <a:buSzTx/>
              <a:buFont typeface="Arial" panose="020B0604020202020204" pitchFamily="34" charset="0"/>
              <a:buChar char="•"/>
            </a:pPr>
            <a:r>
              <a:rPr lang="en-US" altLang="en-US" kern="1200" dirty="0">
                <a:latin typeface="+mn-lt"/>
                <a:ea typeface="+mn-ea"/>
                <a:cs typeface="+mn-cs"/>
              </a:rPr>
              <a:t>保险机构：产险公司、人身险公司、养老保险公司、再保险、农业保险公司、外资保险公司</a:t>
            </a:r>
            <a:endParaRPr lang="en-US" altLang="en-US" kern="1200" dirty="0">
              <a:latin typeface="+mn-lt"/>
              <a:ea typeface="+mn-ea"/>
              <a:cs typeface="+mn-cs"/>
            </a:endParaRPr>
          </a:p>
          <a:p>
            <a:pPr marL="285750" indent="-285750" algn="l" eaLnBrk="1" hangingPunct="1">
              <a:buClr>
                <a:srgbClr val="E8004D"/>
              </a:buClr>
              <a:buSzTx/>
              <a:buFont typeface="Arial" panose="020B0604020202020204" pitchFamily="34" charset="0"/>
              <a:buChar char="•"/>
            </a:pPr>
            <a:r>
              <a:rPr lang="en-US" altLang="en-US" kern="1200" dirty="0">
                <a:latin typeface="+mn-lt"/>
                <a:ea typeface="+mn-ea"/>
                <a:cs typeface="+mn-cs"/>
              </a:rPr>
              <a:t>证券机构：证券公司、证券咨询公司</a:t>
            </a:r>
            <a:endParaRPr lang="en-US" altLang="en-US" kern="1200" dirty="0">
              <a:latin typeface="+mn-lt"/>
              <a:ea typeface="+mn-ea"/>
              <a:cs typeface="+mn-cs"/>
            </a:endParaRPr>
          </a:p>
          <a:p>
            <a:pPr marL="285750" indent="-285750" algn="l" eaLnBrk="1" hangingPunct="1">
              <a:buClr>
                <a:srgbClr val="E8004D"/>
              </a:buClr>
              <a:buSzTx/>
              <a:buFont typeface="Arial" panose="020B0604020202020204" pitchFamily="34" charset="0"/>
              <a:buChar char="•"/>
            </a:pPr>
            <a:r>
              <a:rPr lang="en-US" altLang="en-US" kern="1200" dirty="0">
                <a:latin typeface="+mn-lt"/>
                <a:ea typeface="+mn-ea"/>
                <a:cs typeface="+mn-cs"/>
              </a:rPr>
              <a:t>投资基金：公募基金、私募基金、货币市场基金</a:t>
            </a:r>
            <a:endParaRPr lang="en-US" altLang="en-US" kern="1200" dirty="0">
              <a:latin typeface="+mn-lt"/>
              <a:ea typeface="+mn-ea"/>
              <a:cs typeface="+mn-cs"/>
            </a:endParaRPr>
          </a:p>
          <a:p>
            <a:pPr marL="285750" indent="-285750" algn="l" eaLnBrk="1" hangingPunct="1">
              <a:buClr>
                <a:srgbClr val="E8004D"/>
              </a:buClr>
              <a:buSzTx/>
              <a:buFont typeface="Arial" panose="020B0604020202020204" pitchFamily="34" charset="0"/>
              <a:buChar char="•"/>
            </a:pPr>
            <a:r>
              <a:rPr lang="en-US" altLang="en-US" kern="1200" dirty="0">
                <a:latin typeface="+mn-lt"/>
                <a:ea typeface="+mn-ea"/>
                <a:cs typeface="+mn-cs"/>
              </a:rPr>
              <a:t>期货公司：</a:t>
            </a:r>
            <a:endParaRPr lang="en-US" altLang="en-US" kern="1200" dirty="0">
              <a:latin typeface="+mn-lt"/>
              <a:ea typeface="+mn-ea"/>
              <a:cs typeface="+mn-cs"/>
            </a:endParaRPr>
          </a:p>
          <a:p>
            <a:pPr marL="285750" indent="-285750" algn="l" eaLnBrk="1" hangingPunct="1">
              <a:buClr>
                <a:srgbClr val="E8004D"/>
              </a:buClr>
              <a:buSzTx/>
              <a:buFont typeface="Arial" panose="020B0604020202020204" pitchFamily="34" charset="0"/>
              <a:buChar char="•"/>
            </a:pPr>
            <a:r>
              <a:rPr lang="en-US" altLang="en-US" kern="1200" dirty="0">
                <a:latin typeface="+mn-lt"/>
                <a:ea typeface="+mn-ea"/>
                <a:cs typeface="+mn-cs"/>
              </a:rPr>
              <a:t>其他：登</a:t>
            </a:r>
            <a:r>
              <a:rPr lang="zh-CN" altLang="en-US" kern="1200" dirty="0">
                <a:latin typeface="+mn-lt"/>
                <a:ea typeface="宋体" panose="02010600030101010101" pitchFamily="2" charset="-122"/>
                <a:cs typeface="+mn-cs"/>
              </a:rPr>
              <a:t>记</a:t>
            </a:r>
            <a:r>
              <a:rPr lang="en-US" altLang="en-US" kern="1200" dirty="0">
                <a:latin typeface="+mn-lt"/>
                <a:ea typeface="+mn-ea"/>
                <a:cs typeface="+mn-cs"/>
              </a:rPr>
              <a:t>公司、</a:t>
            </a:r>
            <a:r>
              <a:rPr lang="zh-CN" altLang="en-US" kern="1200" dirty="0">
                <a:latin typeface="+mn-lt"/>
                <a:ea typeface="宋体" panose="02010600030101010101" pitchFamily="2" charset="-122"/>
                <a:cs typeface="+mn-cs"/>
              </a:rPr>
              <a:t>结算、增信</a:t>
            </a:r>
            <a:r>
              <a:rPr lang="en-US" altLang="en-US" kern="1200" dirty="0">
                <a:latin typeface="+mn-lt"/>
                <a:ea typeface="+mn-ea"/>
                <a:cs typeface="+mn-cs"/>
              </a:rPr>
              <a:t>、小额贷款、</a:t>
            </a:r>
            <a:r>
              <a:rPr lang="en-US" altLang="en-US" kern="1200" dirty="0">
                <a:latin typeface="+mn-lt"/>
                <a:ea typeface="宋体" panose="02010600030101010101" pitchFamily="2" charset="-122"/>
                <a:cs typeface="+mn-cs"/>
              </a:rPr>
              <a:t>评级公司</a:t>
            </a:r>
            <a:r>
              <a:rPr lang="zh-CN" altLang="en-US" kern="1200" dirty="0">
                <a:latin typeface="+mn-lt"/>
                <a:ea typeface="宋体" panose="02010600030101010101" pitchFamily="2" charset="-122"/>
                <a:cs typeface="+mn-cs"/>
              </a:rPr>
              <a:t>等。</a:t>
            </a:r>
            <a:endParaRPr lang="zh-CN" altLang="en-US" kern="1200" dirty="0">
              <a:latin typeface="+mn-lt"/>
              <a:ea typeface="宋体" panose="02010600030101010101" pitchFamily="2" charset="-122"/>
              <a:cs typeface="+mn-cs"/>
            </a:endParaRPr>
          </a:p>
        </p:txBody>
      </p:sp>
      <p:sp>
        <p:nvSpPr>
          <p:cNvPr id="39938" name="标题 39937"/>
          <p:cNvSpPr>
            <a:spLocks noGrp="1"/>
          </p:cNvSpPr>
          <p:nvPr>
            <p:ph type="ctrTitle"/>
          </p:nvPr>
        </p:nvSpPr>
        <p:spPr>
          <a:xfrm>
            <a:off x="1074738" y="560388"/>
            <a:ext cx="6858000" cy="709613"/>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中国金融机构的分类</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Tree>
  </p:cSld>
  <p:clrMapOvr>
    <a:masterClrMapping/>
  </p:clrMapOvr>
  <p:transition>
    <p:dissolv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标题 40961"/>
          <p:cNvSpPr>
            <a:spLocks noGrp="1"/>
          </p:cNvSpPr>
          <p:nvPr>
            <p:ph type="title"/>
          </p:nvPr>
        </p:nvSpPr>
        <p:spPr>
          <a:xfrm>
            <a:off x="457200" y="0"/>
            <a:ext cx="8229600" cy="16002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金融机构的金融资产组合</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40963" name="文本占位符 40962"/>
          <p:cNvSpPr>
            <a:spLocks noGrp="1"/>
          </p:cNvSpPr>
          <p:nvPr>
            <p:ph idx="1"/>
          </p:nvPr>
        </p:nvSpPr>
        <p:spPr>
          <a:xfrm>
            <a:off x="457200" y="1689100"/>
            <a:ext cx="8229600" cy="44370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不同的金融机构拥有不同的金融资产组合</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取决于多种资产和负债因素</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不同金融资产的相对回报率</a:t>
            </a:r>
            <a:endParaRPr kumimoji="0" lang="zh-CN" altLang="en-US" sz="2800" b="1" i="1"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不同金融资产的风险</a:t>
            </a:r>
            <a:endParaRPr kumimoji="0" lang="zh-CN" altLang="en-US" sz="2800" b="1" i="1"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引入资金的成本、波动性和期限</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所面临的流动性压力（资产和负债匹配原则）</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43012" name="文本框 40963"/>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63">
                                            <p:txEl>
                                              <p:charRg st="0" end="19"/>
                                            </p:txEl>
                                          </p:spTgt>
                                        </p:tgtEl>
                                        <p:attrNameLst>
                                          <p:attrName>style.visibility</p:attrName>
                                        </p:attrNameLst>
                                      </p:cBhvr>
                                      <p:to>
                                        <p:strVal val="visible"/>
                                      </p:to>
                                    </p:set>
                                    <p:animEffect transition="in" filter="dissolve">
                                      <p:cBhvr>
                                        <p:cTn id="7" dur="500"/>
                                        <p:tgtEl>
                                          <p:spTgt spid="40963">
                                            <p:txEl>
                                              <p:charRg st="0" end="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63">
                                            <p:txEl>
                                              <p:charRg st="19" end="32"/>
                                            </p:txEl>
                                          </p:spTgt>
                                        </p:tgtEl>
                                        <p:attrNameLst>
                                          <p:attrName>style.visibility</p:attrName>
                                        </p:attrNameLst>
                                      </p:cBhvr>
                                      <p:to>
                                        <p:strVal val="visible"/>
                                      </p:to>
                                    </p:set>
                                    <p:animEffect transition="in" filter="dissolve">
                                      <p:cBhvr>
                                        <p:cTn id="12" dur="500"/>
                                        <p:tgtEl>
                                          <p:spTgt spid="40963">
                                            <p:txEl>
                                              <p:charRg st="19" end="3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0963">
                                            <p:txEl>
                                              <p:charRg st="32" end="45"/>
                                            </p:txEl>
                                          </p:spTgt>
                                        </p:tgtEl>
                                        <p:attrNameLst>
                                          <p:attrName>style.visibility</p:attrName>
                                        </p:attrNameLst>
                                      </p:cBhvr>
                                      <p:to>
                                        <p:strVal val="visible"/>
                                      </p:to>
                                    </p:set>
                                    <p:animEffect transition="in" filter="dissolve">
                                      <p:cBhvr>
                                        <p:cTn id="15" dur="500"/>
                                        <p:tgtEl>
                                          <p:spTgt spid="40963">
                                            <p:txEl>
                                              <p:charRg st="32" end="45"/>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0963">
                                            <p:txEl>
                                              <p:charRg st="45" end="55"/>
                                            </p:txEl>
                                          </p:spTgt>
                                        </p:tgtEl>
                                        <p:attrNameLst>
                                          <p:attrName>style.visibility</p:attrName>
                                        </p:attrNameLst>
                                      </p:cBhvr>
                                      <p:to>
                                        <p:strVal val="visible"/>
                                      </p:to>
                                    </p:set>
                                    <p:animEffect transition="in" filter="dissolve">
                                      <p:cBhvr>
                                        <p:cTn id="18" dur="500"/>
                                        <p:tgtEl>
                                          <p:spTgt spid="40963">
                                            <p:txEl>
                                              <p:charRg st="45" end="55"/>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0963">
                                            <p:txEl>
                                              <p:charRg st="55" end="70"/>
                                            </p:txEl>
                                          </p:spTgt>
                                        </p:tgtEl>
                                        <p:attrNameLst>
                                          <p:attrName>style.visibility</p:attrName>
                                        </p:attrNameLst>
                                      </p:cBhvr>
                                      <p:to>
                                        <p:strVal val="visible"/>
                                      </p:to>
                                    </p:set>
                                    <p:animEffect transition="in" filter="dissolve">
                                      <p:cBhvr>
                                        <p:cTn id="21" dur="500"/>
                                        <p:tgtEl>
                                          <p:spTgt spid="40963">
                                            <p:txEl>
                                              <p:charRg st="55" end="70"/>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0963">
                                            <p:txEl>
                                              <p:charRg st="70" end="91"/>
                                            </p:txEl>
                                          </p:spTgt>
                                        </p:tgtEl>
                                        <p:attrNameLst>
                                          <p:attrName>style.visibility</p:attrName>
                                        </p:attrNameLst>
                                      </p:cBhvr>
                                      <p:to>
                                        <p:strVal val="visible"/>
                                      </p:to>
                                    </p:set>
                                    <p:animEffect transition="in" filter="dissolve">
                                      <p:cBhvr>
                                        <p:cTn id="24" dur="500"/>
                                        <p:tgtEl>
                                          <p:spTgt spid="40963">
                                            <p:txEl>
                                              <p:charRg st="70" end="9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标题 41985"/>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金融机构的金融资产组合</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41987" name="文本占位符 41986"/>
          <p:cNvSpPr>
            <a:spLocks noGrp="1"/>
          </p:cNvSpPr>
          <p:nvPr>
            <p:ph idx="1"/>
          </p:nvPr>
        </p:nvSpPr>
        <p:spPr>
          <a:xfrm>
            <a:off x="457200" y="2006600"/>
            <a:ext cx="8229600" cy="4119563"/>
          </a:xfrm>
        </p:spPr>
        <p:txBody>
          <a:bodyPr/>
          <a:lstStyle/>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还取决于金融机构的规模</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大型金融</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机构可以从资金来源和资金运用的多样化中获益</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较大的金融机构也受益于规模经济</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金融管制、法律制度和竞争</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44036" name="文本框 41987"/>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标题 43009"/>
          <p:cNvSpPr>
            <a:spLocks noGrp="1"/>
          </p:cNvSpPr>
          <p:nvPr>
            <p:ph type="title"/>
          </p:nvPr>
        </p:nvSpPr>
        <p:spPr>
          <a:xfrm>
            <a:off x="457200" y="393700"/>
            <a:ext cx="8229600" cy="12065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金融脱媒</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43011" name="文本占位符 43010"/>
          <p:cNvSpPr>
            <a:spLocks noGrp="1"/>
          </p:cNvSpPr>
          <p:nvPr>
            <p:ph idx="1"/>
          </p:nvPr>
        </p:nvSpPr>
        <p:spPr>
          <a:xfrm>
            <a:off x="457200" y="1701800"/>
            <a:ext cx="8229600" cy="44243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金融脱媒：金融非中介化</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非中介化的过程  </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储蓄者(最终贷款人)将资金从金融中介抽离</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将资金直接提供给最终借款人</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非中介化的影响</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由间接融资转为半直接融资和直接融资</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影响了金融机构投资组合的选择</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在利率快速上涨时期更容易发生</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45060" name="文本框 43011"/>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011">
                                            <p:txEl>
                                              <p:charRg st="0" end="12"/>
                                            </p:txEl>
                                          </p:spTgt>
                                        </p:tgtEl>
                                        <p:attrNameLst>
                                          <p:attrName>style.visibility</p:attrName>
                                        </p:attrNameLst>
                                      </p:cBhvr>
                                      <p:to>
                                        <p:strVal val="visible"/>
                                      </p:to>
                                    </p:set>
                                    <p:animEffect transition="in" filter="dissolve">
                                      <p:cBhvr>
                                        <p:cTn id="7" dur="500"/>
                                        <p:tgtEl>
                                          <p:spTgt spid="43011">
                                            <p:txEl>
                                              <p:charRg st="0" end="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011">
                                            <p:txEl>
                                              <p:charRg st="12" end="22"/>
                                            </p:txEl>
                                          </p:spTgt>
                                        </p:tgtEl>
                                        <p:attrNameLst>
                                          <p:attrName>style.visibility</p:attrName>
                                        </p:attrNameLst>
                                      </p:cBhvr>
                                      <p:to>
                                        <p:strVal val="visible"/>
                                      </p:to>
                                    </p:set>
                                    <p:animEffect transition="in" filter="dissolve">
                                      <p:cBhvr>
                                        <p:cTn id="12" dur="500"/>
                                        <p:tgtEl>
                                          <p:spTgt spid="43011">
                                            <p:txEl>
                                              <p:charRg st="12" end="2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3011">
                                            <p:txEl>
                                              <p:charRg st="22" end="43"/>
                                            </p:txEl>
                                          </p:spTgt>
                                        </p:tgtEl>
                                        <p:attrNameLst>
                                          <p:attrName>style.visibility</p:attrName>
                                        </p:attrNameLst>
                                      </p:cBhvr>
                                      <p:to>
                                        <p:strVal val="visible"/>
                                      </p:to>
                                    </p:set>
                                    <p:animEffect transition="in" filter="dissolve">
                                      <p:cBhvr>
                                        <p:cTn id="15" dur="500"/>
                                        <p:tgtEl>
                                          <p:spTgt spid="43011">
                                            <p:txEl>
                                              <p:charRg st="22" end="4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3011">
                                            <p:txEl>
                                              <p:charRg st="43" end="57"/>
                                            </p:txEl>
                                          </p:spTgt>
                                        </p:tgtEl>
                                        <p:attrNameLst>
                                          <p:attrName>style.visibility</p:attrName>
                                        </p:attrNameLst>
                                      </p:cBhvr>
                                      <p:to>
                                        <p:strVal val="visible"/>
                                      </p:to>
                                    </p:set>
                                    <p:animEffect transition="in" filter="dissolve">
                                      <p:cBhvr>
                                        <p:cTn id="18" dur="500"/>
                                        <p:tgtEl>
                                          <p:spTgt spid="43011">
                                            <p:txEl>
                                              <p:charRg st="43" end="57"/>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43011">
                                            <p:txEl>
                                              <p:charRg st="57" end="65"/>
                                            </p:txEl>
                                          </p:spTgt>
                                        </p:tgtEl>
                                        <p:attrNameLst>
                                          <p:attrName>style.visibility</p:attrName>
                                        </p:attrNameLst>
                                      </p:cBhvr>
                                      <p:to>
                                        <p:strVal val="visible"/>
                                      </p:to>
                                    </p:set>
                                    <p:animEffect transition="in" filter="dissolve">
                                      <p:cBhvr>
                                        <p:cTn id="23" dur="500"/>
                                        <p:tgtEl>
                                          <p:spTgt spid="43011">
                                            <p:txEl>
                                              <p:charRg st="57" end="65"/>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43011">
                                            <p:txEl>
                                              <p:charRg st="65" end="83"/>
                                            </p:txEl>
                                          </p:spTgt>
                                        </p:tgtEl>
                                        <p:attrNameLst>
                                          <p:attrName>style.visibility</p:attrName>
                                        </p:attrNameLst>
                                      </p:cBhvr>
                                      <p:to>
                                        <p:strVal val="visible"/>
                                      </p:to>
                                    </p:set>
                                    <p:animEffect transition="in" filter="dissolve">
                                      <p:cBhvr>
                                        <p:cTn id="26" dur="500"/>
                                        <p:tgtEl>
                                          <p:spTgt spid="43011">
                                            <p:txEl>
                                              <p:charRg st="65" end="83"/>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43011">
                                            <p:txEl>
                                              <p:charRg st="83" end="98"/>
                                            </p:txEl>
                                          </p:spTgt>
                                        </p:tgtEl>
                                        <p:attrNameLst>
                                          <p:attrName>style.visibility</p:attrName>
                                        </p:attrNameLst>
                                      </p:cBhvr>
                                      <p:to>
                                        <p:strVal val="visible"/>
                                      </p:to>
                                    </p:set>
                                    <p:animEffect transition="in" filter="dissolve">
                                      <p:cBhvr>
                                        <p:cTn id="29" dur="500"/>
                                        <p:tgtEl>
                                          <p:spTgt spid="43011">
                                            <p:txEl>
                                              <p:charRg st="83" end="98"/>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43011">
                                            <p:txEl>
                                              <p:charRg st="98" end="113"/>
                                            </p:txEl>
                                          </p:spTgt>
                                        </p:tgtEl>
                                        <p:attrNameLst>
                                          <p:attrName>style.visibility</p:attrName>
                                        </p:attrNameLst>
                                      </p:cBhvr>
                                      <p:to>
                                        <p:strVal val="visible"/>
                                      </p:to>
                                    </p:set>
                                    <p:animEffect transition="in" filter="dissolve">
                                      <p:cBhvr>
                                        <p:cTn id="32" dur="500"/>
                                        <p:tgtEl>
                                          <p:spTgt spid="43011">
                                            <p:txEl>
                                              <p:charRg st="98" end="1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标题 45057"/>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金融脱媒</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45059" name="文本占位符 45058"/>
          <p:cNvSpPr>
            <a:spLocks noGrp="1"/>
          </p:cNvSpPr>
          <p:nvPr>
            <p:ph idx="1"/>
          </p:nvPr>
        </p:nvSpPr>
        <p:spPr/>
        <p:txBody>
          <a:bodyPr/>
          <a:lstStyle/>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非中介化并不是定局</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再中介化：由直接融资、半直接融资</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到</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间接融资</a:t>
            </a:r>
            <a:endParaRPr kumimoji="0" lang="en-US" altLang="zh-CN"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主要</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原因：</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金融中介风险管理效率的提高</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利率水平的降低</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金融工具的风险事件的增加</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46084" name="文本框 45059"/>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标题 46081"/>
          <p:cNvSpPr>
            <a:spLocks noGrp="1"/>
          </p:cNvSpPr>
          <p:nvPr>
            <p:ph type="title"/>
          </p:nvPr>
        </p:nvSpPr>
        <p:spPr>
          <a:xfrm>
            <a:off x="457200" y="3810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新的脱媒趋势</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46083" name="文本占位符 46082"/>
          <p:cNvSpPr>
            <a:spLocks noGrp="1"/>
          </p:cNvSpPr>
          <p:nvPr>
            <p:ph idx="1"/>
          </p:nvPr>
        </p:nvSpPr>
        <p:spPr>
          <a:xfrm>
            <a:off x="444500" y="1574800"/>
            <a:ext cx="8229600" cy="44624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源于金融创新</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P2P、众筹、余额宝等</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传统金融机构竞争优势的丧失：出清贷款、融资困难</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非金融零售商、工业企业向金融服务业的渗透</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源于客户需求的变化</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借款客户对其他替代性融资渠道的了解</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储蓄者对收益和其他资产的追逐</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在公开市场筹集资金更加便利</a:t>
            </a:r>
            <a:endParaRPr kumimoji="0" lang="zh-CN" altLang="en-US" sz="24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47108" name="文本框 46083"/>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083">
                                            <p:txEl>
                                              <p:charRg st="0" end="7"/>
                                            </p:txEl>
                                          </p:spTgt>
                                        </p:tgtEl>
                                        <p:attrNameLst>
                                          <p:attrName>style.visibility</p:attrName>
                                        </p:attrNameLst>
                                      </p:cBhvr>
                                      <p:to>
                                        <p:strVal val="visible"/>
                                      </p:to>
                                    </p:set>
                                    <p:animEffect transition="in" filter="dissolve">
                                      <p:cBhvr>
                                        <p:cTn id="7" dur="500"/>
                                        <p:tgtEl>
                                          <p:spTgt spid="46083">
                                            <p:txEl>
                                              <p:charRg st="0" end="7"/>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6083">
                                            <p:txEl>
                                              <p:charRg st="7" end="19"/>
                                            </p:txEl>
                                          </p:spTgt>
                                        </p:tgtEl>
                                        <p:attrNameLst>
                                          <p:attrName>style.visibility</p:attrName>
                                        </p:attrNameLst>
                                      </p:cBhvr>
                                      <p:to>
                                        <p:strVal val="visible"/>
                                      </p:to>
                                    </p:set>
                                    <p:animEffect transition="in" filter="dissolve">
                                      <p:cBhvr>
                                        <p:cTn id="10" dur="500"/>
                                        <p:tgtEl>
                                          <p:spTgt spid="46083">
                                            <p:txEl>
                                              <p:charRg st="7" end="19"/>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6083">
                                            <p:txEl>
                                              <p:charRg st="19" end="43"/>
                                            </p:txEl>
                                          </p:spTgt>
                                        </p:tgtEl>
                                        <p:attrNameLst>
                                          <p:attrName>style.visibility</p:attrName>
                                        </p:attrNameLst>
                                      </p:cBhvr>
                                      <p:to>
                                        <p:strVal val="visible"/>
                                      </p:to>
                                    </p:set>
                                    <p:animEffect transition="in" filter="dissolve">
                                      <p:cBhvr>
                                        <p:cTn id="13" dur="500"/>
                                        <p:tgtEl>
                                          <p:spTgt spid="46083">
                                            <p:txEl>
                                              <p:charRg st="19" end="4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6083">
                                            <p:txEl>
                                              <p:charRg st="43" end="64"/>
                                            </p:txEl>
                                          </p:spTgt>
                                        </p:tgtEl>
                                        <p:attrNameLst>
                                          <p:attrName>style.visibility</p:attrName>
                                        </p:attrNameLst>
                                      </p:cBhvr>
                                      <p:to>
                                        <p:strVal val="visible"/>
                                      </p:to>
                                    </p:set>
                                    <p:animEffect transition="in" filter="dissolve">
                                      <p:cBhvr>
                                        <p:cTn id="16" dur="500"/>
                                        <p:tgtEl>
                                          <p:spTgt spid="46083">
                                            <p:txEl>
                                              <p:charRg st="43" end="6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46083">
                                            <p:txEl>
                                              <p:charRg st="64" end="74"/>
                                            </p:txEl>
                                          </p:spTgt>
                                        </p:tgtEl>
                                        <p:attrNameLst>
                                          <p:attrName>style.visibility</p:attrName>
                                        </p:attrNameLst>
                                      </p:cBhvr>
                                      <p:to>
                                        <p:strVal val="visible"/>
                                      </p:to>
                                    </p:set>
                                    <p:animEffect transition="in" filter="dissolve">
                                      <p:cBhvr>
                                        <p:cTn id="21" dur="500"/>
                                        <p:tgtEl>
                                          <p:spTgt spid="46083">
                                            <p:txEl>
                                              <p:charRg st="64" end="7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6083">
                                            <p:txEl>
                                              <p:charRg st="74" end="92"/>
                                            </p:txEl>
                                          </p:spTgt>
                                        </p:tgtEl>
                                        <p:attrNameLst>
                                          <p:attrName>style.visibility</p:attrName>
                                        </p:attrNameLst>
                                      </p:cBhvr>
                                      <p:to>
                                        <p:strVal val="visible"/>
                                      </p:to>
                                    </p:set>
                                    <p:animEffect transition="in" filter="dissolve">
                                      <p:cBhvr>
                                        <p:cTn id="24" dur="500"/>
                                        <p:tgtEl>
                                          <p:spTgt spid="46083">
                                            <p:txEl>
                                              <p:charRg st="74" end="92"/>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46083">
                                            <p:txEl>
                                              <p:charRg st="92" end="107"/>
                                            </p:txEl>
                                          </p:spTgt>
                                        </p:tgtEl>
                                        <p:attrNameLst>
                                          <p:attrName>style.visibility</p:attrName>
                                        </p:attrNameLst>
                                      </p:cBhvr>
                                      <p:to>
                                        <p:strVal val="visible"/>
                                      </p:to>
                                    </p:set>
                                    <p:animEffect transition="in" filter="dissolve">
                                      <p:cBhvr>
                                        <p:cTn id="27" dur="500"/>
                                        <p:tgtEl>
                                          <p:spTgt spid="46083">
                                            <p:txEl>
                                              <p:charRg st="92" end="107"/>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46083">
                                            <p:txEl>
                                              <p:charRg st="107" end="121"/>
                                            </p:txEl>
                                          </p:spTgt>
                                        </p:tgtEl>
                                        <p:attrNameLst>
                                          <p:attrName>style.visibility</p:attrName>
                                        </p:attrNameLst>
                                      </p:cBhvr>
                                      <p:to>
                                        <p:strVal val="visible"/>
                                      </p:to>
                                    </p:set>
                                    <p:animEffect transition="in" filter="dissolve">
                                      <p:cBhvr>
                                        <p:cTn id="30" dur="500"/>
                                        <p:tgtEl>
                                          <p:spTgt spid="46083">
                                            <p:txEl>
                                              <p:charRg st="107" end="1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标题 47105"/>
          <p:cNvSpPr>
            <a:spLocks noGrp="1"/>
          </p:cNvSpPr>
          <p:nvPr>
            <p:ph type="title"/>
          </p:nvPr>
        </p:nvSpPr>
        <p:spPr>
          <a:xfrm>
            <a:off x="457200" y="0"/>
            <a:ext cx="8229600" cy="16002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银行主导VS市场主导的金融体系</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47107" name="文本占位符 47106"/>
          <p:cNvSpPr>
            <a:spLocks noGrp="1"/>
          </p:cNvSpPr>
          <p:nvPr>
            <p:ph idx="1"/>
          </p:nvPr>
        </p:nvSpPr>
        <p:spPr>
          <a:xfrm>
            <a:off x="457200" y="1938338"/>
            <a:ext cx="8229600" cy="41957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银行主导型金融体系</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由银行和其他类似的金融机构占主体地位</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1143000" marR="0" lvl="2" indent="-2286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提供大部分信贷资金</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1143000" marR="0" lvl="2" indent="-228600" algn="l" defTabSz="914400" rtl="0" eaLnBrk="1" fontAlgn="base" latinLnBrk="0" hangingPunct="1">
              <a:lnSpc>
                <a:spcPct val="100000"/>
              </a:lnSpc>
              <a:spcBef>
                <a:spcPct val="20000"/>
              </a:spcBef>
              <a:spcAft>
                <a:spcPct val="0"/>
              </a:spcAft>
              <a:buClr>
                <a:schemeClr val="hlink"/>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吸收大部分储蓄</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通常出现在缺乏中小投资者权利保护、金融市场制度不健全、直接金融市场不发达的情况下</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48132" name="文本框 47107"/>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107">
                                            <p:txEl>
                                              <p:charRg st="0" end="10"/>
                                            </p:txEl>
                                          </p:spTgt>
                                        </p:tgtEl>
                                        <p:attrNameLst>
                                          <p:attrName>style.visibility</p:attrName>
                                        </p:attrNameLst>
                                      </p:cBhvr>
                                      <p:to>
                                        <p:strVal val="visible"/>
                                      </p:to>
                                    </p:set>
                                    <p:animEffect transition="in" filter="dissolve">
                                      <p:cBhvr>
                                        <p:cTn id="7" dur="500"/>
                                        <p:tgtEl>
                                          <p:spTgt spid="47107">
                                            <p:txEl>
                                              <p:charRg st="0" end="1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7107">
                                            <p:txEl>
                                              <p:charRg st="10" end="29"/>
                                            </p:txEl>
                                          </p:spTgt>
                                        </p:tgtEl>
                                        <p:attrNameLst>
                                          <p:attrName>style.visibility</p:attrName>
                                        </p:attrNameLst>
                                      </p:cBhvr>
                                      <p:to>
                                        <p:strVal val="visible"/>
                                      </p:to>
                                    </p:set>
                                    <p:animEffect transition="in" filter="dissolve">
                                      <p:cBhvr>
                                        <p:cTn id="10" dur="500"/>
                                        <p:tgtEl>
                                          <p:spTgt spid="47107">
                                            <p:txEl>
                                              <p:charRg st="10" end="29"/>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7107">
                                            <p:txEl>
                                              <p:charRg st="29" end="39"/>
                                            </p:txEl>
                                          </p:spTgt>
                                        </p:tgtEl>
                                        <p:attrNameLst>
                                          <p:attrName>style.visibility</p:attrName>
                                        </p:attrNameLst>
                                      </p:cBhvr>
                                      <p:to>
                                        <p:strVal val="visible"/>
                                      </p:to>
                                    </p:set>
                                    <p:animEffect transition="in" filter="dissolve">
                                      <p:cBhvr>
                                        <p:cTn id="13" dur="500"/>
                                        <p:tgtEl>
                                          <p:spTgt spid="47107">
                                            <p:txEl>
                                              <p:charRg st="29" end="39"/>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7107">
                                            <p:txEl>
                                              <p:charRg st="39" end="47"/>
                                            </p:txEl>
                                          </p:spTgt>
                                        </p:tgtEl>
                                        <p:attrNameLst>
                                          <p:attrName>style.visibility</p:attrName>
                                        </p:attrNameLst>
                                      </p:cBhvr>
                                      <p:to>
                                        <p:strVal val="visible"/>
                                      </p:to>
                                    </p:set>
                                    <p:animEffect transition="in" filter="dissolve">
                                      <p:cBhvr>
                                        <p:cTn id="16" dur="500"/>
                                        <p:tgtEl>
                                          <p:spTgt spid="47107">
                                            <p:txEl>
                                              <p:charRg st="39" end="47"/>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7107">
                                            <p:txEl>
                                              <p:charRg st="47" end="88"/>
                                            </p:txEl>
                                          </p:spTgt>
                                        </p:tgtEl>
                                        <p:attrNameLst>
                                          <p:attrName>style.visibility</p:attrName>
                                        </p:attrNameLst>
                                      </p:cBhvr>
                                      <p:to>
                                        <p:strVal val="visible"/>
                                      </p:to>
                                    </p:set>
                                    <p:animEffect transition="in" filter="dissolve">
                                      <p:cBhvr>
                                        <p:cTn id="19" dur="500"/>
                                        <p:tgtEl>
                                          <p:spTgt spid="47107">
                                            <p:txEl>
                                              <p:charRg st="47" end="8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标题 48129"/>
          <p:cNvSpPr>
            <a:spLocks noGrp="1"/>
          </p:cNvSpPr>
          <p:nvPr>
            <p:ph type="title"/>
          </p:nvPr>
        </p:nvSpPr>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银行主导VS市场主导型金融体系</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48131" name="文本占位符 48130"/>
          <p:cNvSpPr>
            <a:spLocks noGrp="1"/>
          </p:cNvSpPr>
          <p:nvPr>
            <p:ph idx="1"/>
          </p:nvPr>
        </p:nvSpPr>
        <p:spPr>
          <a:xfrm>
            <a:off x="457200" y="1571625"/>
            <a:ext cx="8229600" cy="4937125"/>
          </a:xfrm>
        </p:spPr>
        <p:txBody>
          <a:bodyPr/>
          <a:lstStyle/>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市场主导型金融体系</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传统金融中介在储蓄和贷款中不占主导地位</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更多的借款者直接面向公众出售证券</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许多经济体正向市场主导型金融体系发展</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各种金融机构发展</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相对</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平衡</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银行主导</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VS</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市场</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主导：哪种体系更</a:t>
            </a: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有效率</a:t>
            </a: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a:t>
            </a:r>
            <a:endParaRPr kumimoji="0" lang="en-US" altLang="zh-CN"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哪种体系下金融市场更稳定？</a:t>
            </a:r>
            <a:endParaRPr kumimoji="0" lang="zh-CN" altLang="en-US" sz="2800" b="1" i="0" u="none" strike="noStrike" kern="1200" cap="none" spc="0" normalizeH="0" baseline="0" noProof="1" smtClean="0">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228600" marR="0" lvl="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49156" name="文本框 48131"/>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标题 49153"/>
          <p:cNvSpPr>
            <a:spLocks noGrp="1"/>
          </p:cNvSpPr>
          <p:nvPr>
            <p:ph type="title"/>
          </p:nvPr>
        </p:nvSpPr>
        <p:spPr>
          <a:xfrm>
            <a:off x="457200" y="4572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Markets on the Net</a:t>
            </a:r>
            <a:endParaRPr kumimoji="0" lang="en-US" altLang="zh-CN"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49155" name="文本占位符 49154"/>
          <p:cNvSpPr>
            <a:spLocks noGrp="1"/>
          </p:cNvSpPr>
          <p:nvPr>
            <p:ph idx="1"/>
          </p:nvPr>
        </p:nvSpPr>
        <p:spPr>
          <a:xfrm>
            <a:off x="457200" y="1714500"/>
            <a:ext cx="8229600" cy="4856163"/>
          </a:xfrm>
        </p:spPr>
        <p:txBody>
          <a:bodyPr/>
          <a:lstStyle/>
          <a:p>
            <a:pPr marL="342900" marR="0" lvl="0" indent="-3429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Answers.com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1"/>
              </a:rPr>
              <a:t>http://www.answers.com/topic/disintermediation</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Bondsonline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2"/>
              </a:rPr>
              <a:t>www.bondsonline.com</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Encarta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3"/>
              </a:rPr>
              <a:t>encarta.msn.com</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Encyclopedia.com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4"/>
              </a:rPr>
              <a:t>encyclopedia.com</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Federal Reserve Bank of Atlanta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5"/>
              </a:rPr>
              <a:t>www.frbatlanta.org</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Federal Reserve Bank of New York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6"/>
              </a:rPr>
              <a:t>www.ny.frb.org</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50180" name="文本框 49155"/>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155">
                                            <p:txEl>
                                              <p:charRg st="0" end="62"/>
                                            </p:txEl>
                                          </p:spTgt>
                                        </p:tgtEl>
                                        <p:attrNameLst>
                                          <p:attrName>style.visibility</p:attrName>
                                        </p:attrNameLst>
                                      </p:cBhvr>
                                      <p:to>
                                        <p:strVal val="visible"/>
                                      </p:to>
                                    </p:set>
                                    <p:animEffect transition="in" filter="dissolve">
                                      <p:cBhvr>
                                        <p:cTn id="7" dur="500"/>
                                        <p:tgtEl>
                                          <p:spTgt spid="49155">
                                            <p:txEl>
                                              <p:charRg st="0" end="6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155">
                                            <p:txEl>
                                              <p:charRg st="62" end="97"/>
                                            </p:txEl>
                                          </p:spTgt>
                                        </p:tgtEl>
                                        <p:attrNameLst>
                                          <p:attrName>style.visibility</p:attrName>
                                        </p:attrNameLst>
                                      </p:cBhvr>
                                      <p:to>
                                        <p:strVal val="visible"/>
                                      </p:to>
                                    </p:set>
                                    <p:animEffect transition="in" filter="dissolve">
                                      <p:cBhvr>
                                        <p:cTn id="12" dur="500"/>
                                        <p:tgtEl>
                                          <p:spTgt spid="49155">
                                            <p:txEl>
                                              <p:charRg st="62" end="9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155">
                                            <p:txEl>
                                              <p:charRg st="97" end="124"/>
                                            </p:txEl>
                                          </p:spTgt>
                                        </p:tgtEl>
                                        <p:attrNameLst>
                                          <p:attrName>style.visibility</p:attrName>
                                        </p:attrNameLst>
                                      </p:cBhvr>
                                      <p:to>
                                        <p:strVal val="visible"/>
                                      </p:to>
                                    </p:set>
                                    <p:animEffect transition="in" filter="dissolve">
                                      <p:cBhvr>
                                        <p:cTn id="17" dur="500"/>
                                        <p:tgtEl>
                                          <p:spTgt spid="49155">
                                            <p:txEl>
                                              <p:charRg st="97" end="12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9155">
                                            <p:txEl>
                                              <p:charRg st="124" end="161"/>
                                            </p:txEl>
                                          </p:spTgt>
                                        </p:tgtEl>
                                        <p:attrNameLst>
                                          <p:attrName>style.visibility</p:attrName>
                                        </p:attrNameLst>
                                      </p:cBhvr>
                                      <p:to>
                                        <p:strVal val="visible"/>
                                      </p:to>
                                    </p:set>
                                    <p:animEffect transition="in" filter="dissolve">
                                      <p:cBhvr>
                                        <p:cTn id="22" dur="500"/>
                                        <p:tgtEl>
                                          <p:spTgt spid="49155">
                                            <p:txEl>
                                              <p:charRg st="124" end="16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9155">
                                            <p:txEl>
                                              <p:charRg st="161" end="215"/>
                                            </p:txEl>
                                          </p:spTgt>
                                        </p:tgtEl>
                                        <p:attrNameLst>
                                          <p:attrName>style.visibility</p:attrName>
                                        </p:attrNameLst>
                                      </p:cBhvr>
                                      <p:to>
                                        <p:strVal val="visible"/>
                                      </p:to>
                                    </p:set>
                                    <p:animEffect transition="in" filter="dissolve">
                                      <p:cBhvr>
                                        <p:cTn id="27" dur="500"/>
                                        <p:tgtEl>
                                          <p:spTgt spid="49155">
                                            <p:txEl>
                                              <p:charRg st="161" end="21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9155">
                                            <p:txEl>
                                              <p:charRg st="215" end="266"/>
                                            </p:txEl>
                                          </p:spTgt>
                                        </p:tgtEl>
                                        <p:attrNameLst>
                                          <p:attrName>style.visibility</p:attrName>
                                        </p:attrNameLst>
                                      </p:cBhvr>
                                      <p:to>
                                        <p:strVal val="visible"/>
                                      </p:to>
                                    </p:set>
                                    <p:animEffect transition="in" filter="dissolve">
                                      <p:cBhvr>
                                        <p:cTn id="32" dur="500"/>
                                        <p:tgtEl>
                                          <p:spTgt spid="49155">
                                            <p:txEl>
                                              <p:charRg st="215" end="26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标题 50177"/>
          <p:cNvSpPr>
            <a:spLocks noGrp="1"/>
          </p:cNvSpPr>
          <p:nvPr>
            <p:ph type="title"/>
          </p:nvPr>
        </p:nvSpPr>
        <p:spPr>
          <a:xfrm>
            <a:off x="457200" y="4572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Markets on the Net</a:t>
            </a:r>
            <a:endParaRPr kumimoji="0" lang="en-US" altLang="zh-CN"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50179" name="文本占位符 50178"/>
          <p:cNvSpPr>
            <a:spLocks noGrp="1"/>
          </p:cNvSpPr>
          <p:nvPr>
            <p:ph idx="1"/>
          </p:nvPr>
        </p:nvSpPr>
        <p:spPr>
          <a:xfrm>
            <a:off x="457200" y="1828800"/>
            <a:ext cx="8229600" cy="47164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Federal Reserve Bank of St. Louis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1"/>
              </a:rPr>
              <a:t>research.stlouisfed.org/fred2</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Moody’s Investor Service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2"/>
              </a:rPr>
              <a:t>www.moodys.com</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Money Magazine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3"/>
              </a:rPr>
              <a:t>money.cnn.com</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New York Stock Exchange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4"/>
              </a:rPr>
              <a:t>www.nyse.com</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RePEc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5"/>
              </a:rPr>
              <a:t>ideas.repec.org</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51204" name="文本框 50179"/>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179">
                                            <p:txEl>
                                              <p:charRg st="0" end="67"/>
                                            </p:txEl>
                                          </p:spTgt>
                                        </p:tgtEl>
                                        <p:attrNameLst>
                                          <p:attrName>style.visibility</p:attrName>
                                        </p:attrNameLst>
                                      </p:cBhvr>
                                      <p:to>
                                        <p:strVal val="visible"/>
                                      </p:to>
                                    </p:set>
                                    <p:animEffect transition="in" filter="dissolve">
                                      <p:cBhvr>
                                        <p:cTn id="7" dur="500"/>
                                        <p:tgtEl>
                                          <p:spTgt spid="50179">
                                            <p:txEl>
                                              <p:charRg st="0" end="67"/>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179">
                                            <p:txEl>
                                              <p:charRg st="67" end="110"/>
                                            </p:txEl>
                                          </p:spTgt>
                                        </p:tgtEl>
                                        <p:attrNameLst>
                                          <p:attrName>style.visibility</p:attrName>
                                        </p:attrNameLst>
                                      </p:cBhvr>
                                      <p:to>
                                        <p:strVal val="visible"/>
                                      </p:to>
                                    </p:set>
                                    <p:animEffect transition="in" filter="dissolve">
                                      <p:cBhvr>
                                        <p:cTn id="12" dur="500"/>
                                        <p:tgtEl>
                                          <p:spTgt spid="50179">
                                            <p:txEl>
                                              <p:charRg st="67" end="11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179">
                                            <p:txEl>
                                              <p:charRg st="110" end="142"/>
                                            </p:txEl>
                                          </p:spTgt>
                                        </p:tgtEl>
                                        <p:attrNameLst>
                                          <p:attrName>style.visibility</p:attrName>
                                        </p:attrNameLst>
                                      </p:cBhvr>
                                      <p:to>
                                        <p:strVal val="visible"/>
                                      </p:to>
                                    </p:set>
                                    <p:animEffect transition="in" filter="dissolve">
                                      <p:cBhvr>
                                        <p:cTn id="17" dur="500"/>
                                        <p:tgtEl>
                                          <p:spTgt spid="50179">
                                            <p:txEl>
                                              <p:charRg st="110" end="14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179">
                                            <p:txEl>
                                              <p:charRg st="142" end="182"/>
                                            </p:txEl>
                                          </p:spTgt>
                                        </p:tgtEl>
                                        <p:attrNameLst>
                                          <p:attrName>style.visibility</p:attrName>
                                        </p:attrNameLst>
                                      </p:cBhvr>
                                      <p:to>
                                        <p:strVal val="visible"/>
                                      </p:to>
                                    </p:set>
                                    <p:animEffect transition="in" filter="dissolve">
                                      <p:cBhvr>
                                        <p:cTn id="22" dur="500"/>
                                        <p:tgtEl>
                                          <p:spTgt spid="50179">
                                            <p:txEl>
                                              <p:charRg st="142" end="18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0179">
                                            <p:txEl>
                                              <p:charRg st="182" end="207"/>
                                            </p:txEl>
                                          </p:spTgt>
                                        </p:tgtEl>
                                        <p:attrNameLst>
                                          <p:attrName>style.visibility</p:attrName>
                                        </p:attrNameLst>
                                      </p:cBhvr>
                                      <p:to>
                                        <p:strVal val="visible"/>
                                      </p:to>
                                    </p:set>
                                    <p:animEffect transition="in" filter="dissolve">
                                      <p:cBhvr>
                                        <p:cTn id="27" dur="500"/>
                                        <p:tgtEl>
                                          <p:spTgt spid="50179">
                                            <p:txEl>
                                              <p:charRg st="182" end="20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标题 51201"/>
          <p:cNvSpPr>
            <a:spLocks noGrp="1"/>
          </p:cNvSpPr>
          <p:nvPr>
            <p:ph type="title"/>
          </p:nvPr>
        </p:nvSpPr>
        <p:spPr>
          <a:xfrm>
            <a:off x="457200" y="4572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Markets on the Net</a:t>
            </a:r>
            <a:endParaRPr kumimoji="0" lang="en-US" altLang="zh-CN"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51203" name="文本占位符 51202"/>
          <p:cNvSpPr>
            <a:spLocks noGrp="1"/>
          </p:cNvSpPr>
          <p:nvPr>
            <p:ph idx="1"/>
          </p:nvPr>
        </p:nvSpPr>
        <p:spPr>
          <a:xfrm>
            <a:off x="457200" y="1968500"/>
            <a:ext cx="8229600" cy="4208463"/>
          </a:xfrm>
        </p:spPr>
        <p:txBody>
          <a:bodyPr/>
          <a:lstStyle/>
          <a:p>
            <a:pPr marL="342900" marR="0" lvl="0" indent="-3429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Standard &amp; Poor’s Corporation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1"/>
              </a:rPr>
              <a:t>www.standardandpoor.com</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The Bond Market Association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2"/>
              </a:rPr>
              <a:t>www.investinginbonds.com</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U.S. Bureau of Economic Analysis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3"/>
              </a:rPr>
              <a:t>www.bea.gov</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U.S. Bureau of Labor Statistics at</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None/>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4"/>
              </a:rPr>
              <a:t>www.stats.bls.gov</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defRPr/>
            </a:pP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Wikipedia at </a:t>
            </a:r>
            <a:r>
              <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hlinkClick r:id="rId5"/>
              </a:rPr>
              <a:t>en.wikipedia.org</a:t>
            </a:r>
            <a:endParaRPr kumimoji="0" lang="en-US" altLang="zh-CN"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52228" name="文本框 51203"/>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03">
                                            <p:txEl>
                                              <p:charRg st="0" end="57"/>
                                            </p:txEl>
                                          </p:spTgt>
                                        </p:tgtEl>
                                        <p:attrNameLst>
                                          <p:attrName>style.visibility</p:attrName>
                                        </p:attrNameLst>
                                      </p:cBhvr>
                                      <p:to>
                                        <p:strVal val="visible"/>
                                      </p:to>
                                    </p:set>
                                    <p:animEffect transition="in" filter="dissolve">
                                      <p:cBhvr>
                                        <p:cTn id="7" dur="500"/>
                                        <p:tgtEl>
                                          <p:spTgt spid="51203">
                                            <p:txEl>
                                              <p:charRg st="0" end="57"/>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03">
                                            <p:txEl>
                                              <p:charRg st="57" end="113"/>
                                            </p:txEl>
                                          </p:spTgt>
                                        </p:tgtEl>
                                        <p:attrNameLst>
                                          <p:attrName>style.visibility</p:attrName>
                                        </p:attrNameLst>
                                      </p:cBhvr>
                                      <p:to>
                                        <p:strVal val="visible"/>
                                      </p:to>
                                    </p:set>
                                    <p:animEffect transition="in" filter="dissolve">
                                      <p:cBhvr>
                                        <p:cTn id="12" dur="500"/>
                                        <p:tgtEl>
                                          <p:spTgt spid="51203">
                                            <p:txEl>
                                              <p:charRg st="57" end="11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03">
                                            <p:txEl>
                                              <p:charRg st="113" end="161"/>
                                            </p:txEl>
                                          </p:spTgt>
                                        </p:tgtEl>
                                        <p:attrNameLst>
                                          <p:attrName>style.visibility</p:attrName>
                                        </p:attrNameLst>
                                      </p:cBhvr>
                                      <p:to>
                                        <p:strVal val="visible"/>
                                      </p:to>
                                    </p:set>
                                    <p:animEffect transition="in" filter="dissolve">
                                      <p:cBhvr>
                                        <p:cTn id="17" dur="500"/>
                                        <p:tgtEl>
                                          <p:spTgt spid="51203">
                                            <p:txEl>
                                              <p:charRg st="113" end="16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203">
                                            <p:txEl>
                                              <p:charRg st="161" end="196"/>
                                            </p:txEl>
                                          </p:spTgt>
                                        </p:tgtEl>
                                        <p:attrNameLst>
                                          <p:attrName>style.visibility</p:attrName>
                                        </p:attrNameLst>
                                      </p:cBhvr>
                                      <p:to>
                                        <p:strVal val="visible"/>
                                      </p:to>
                                    </p:set>
                                    <p:animEffect transition="in" filter="dissolve">
                                      <p:cBhvr>
                                        <p:cTn id="22" dur="500"/>
                                        <p:tgtEl>
                                          <p:spTgt spid="51203">
                                            <p:txEl>
                                              <p:charRg st="161" end="19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1203">
                                            <p:txEl>
                                              <p:charRg st="196" end="217"/>
                                            </p:txEl>
                                          </p:spTgt>
                                        </p:tgtEl>
                                        <p:attrNameLst>
                                          <p:attrName>style.visibility</p:attrName>
                                        </p:attrNameLst>
                                      </p:cBhvr>
                                      <p:to>
                                        <p:strVal val="visible"/>
                                      </p:to>
                                    </p:set>
                                    <p:animEffect transition="in" filter="dissolve">
                                      <p:cBhvr>
                                        <p:cTn id="27" dur="500"/>
                                        <p:tgtEl>
                                          <p:spTgt spid="51203">
                                            <p:txEl>
                                              <p:charRg st="196" end="21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1203">
                                            <p:txEl>
                                              <p:charRg st="217" end="247"/>
                                            </p:txEl>
                                          </p:spTgt>
                                        </p:tgtEl>
                                        <p:attrNameLst>
                                          <p:attrName>style.visibility</p:attrName>
                                        </p:attrNameLst>
                                      </p:cBhvr>
                                      <p:to>
                                        <p:strVal val="visible"/>
                                      </p:to>
                                    </p:set>
                                    <p:animEffect transition="in" filter="dissolve">
                                      <p:cBhvr>
                                        <p:cTn id="32" dur="500"/>
                                        <p:tgtEl>
                                          <p:spTgt spid="51203">
                                            <p:txEl>
                                              <p:charRg st="217" end="24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标题 52225"/>
          <p:cNvSpPr>
            <a:spLocks noGrp="1"/>
          </p:cNvSpPr>
          <p:nvPr>
            <p:ph type="title"/>
          </p:nvPr>
        </p:nvSpPr>
        <p:spPr>
          <a:xfrm>
            <a:off x="457200" y="533400"/>
            <a:ext cx="8229600" cy="884238"/>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本章回顾</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52227" name="文本占位符 52226"/>
          <p:cNvSpPr>
            <a:spLocks noGrp="1"/>
          </p:cNvSpPr>
          <p:nvPr>
            <p:ph idx="1"/>
          </p:nvPr>
        </p:nvSpPr>
        <p:spPr>
          <a:xfrm>
            <a:off x="703263" y="1981200"/>
            <a:ext cx="7983538" cy="41449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导言: 金融资产的角色</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金融资产的本质和特征</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不同类型的金融资产</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金融资产的创造过程</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金融资产和金融体系</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53252" name="文本框 52227"/>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227">
                                            <p:txEl>
                                              <p:charRg st="0" end="12"/>
                                            </p:txEl>
                                          </p:spTgt>
                                        </p:tgtEl>
                                        <p:attrNameLst>
                                          <p:attrName>style.visibility</p:attrName>
                                        </p:attrNameLst>
                                      </p:cBhvr>
                                      <p:to>
                                        <p:strVal val="visible"/>
                                      </p:to>
                                    </p:set>
                                    <p:animEffect transition="in" filter="dissolve">
                                      <p:cBhvr>
                                        <p:cTn id="7" dur="500"/>
                                        <p:tgtEl>
                                          <p:spTgt spid="52227">
                                            <p:txEl>
                                              <p:charRg st="0" end="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227">
                                            <p:txEl>
                                              <p:charRg st="12" end="23"/>
                                            </p:txEl>
                                          </p:spTgt>
                                        </p:tgtEl>
                                        <p:attrNameLst>
                                          <p:attrName>style.visibility</p:attrName>
                                        </p:attrNameLst>
                                      </p:cBhvr>
                                      <p:to>
                                        <p:strVal val="visible"/>
                                      </p:to>
                                    </p:set>
                                    <p:animEffect transition="in" filter="dissolve">
                                      <p:cBhvr>
                                        <p:cTn id="12" dur="500"/>
                                        <p:tgtEl>
                                          <p:spTgt spid="52227">
                                            <p:txEl>
                                              <p:charRg st="12" end="2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2227">
                                            <p:txEl>
                                              <p:charRg st="23" end="33"/>
                                            </p:txEl>
                                          </p:spTgt>
                                        </p:tgtEl>
                                        <p:attrNameLst>
                                          <p:attrName>style.visibility</p:attrName>
                                        </p:attrNameLst>
                                      </p:cBhvr>
                                      <p:to>
                                        <p:strVal val="visible"/>
                                      </p:to>
                                    </p:set>
                                    <p:animEffect transition="in" filter="dissolve">
                                      <p:cBhvr>
                                        <p:cTn id="17" dur="500"/>
                                        <p:tgtEl>
                                          <p:spTgt spid="52227">
                                            <p:txEl>
                                              <p:charRg st="23" end="3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2227">
                                            <p:txEl>
                                              <p:charRg st="33" end="43"/>
                                            </p:txEl>
                                          </p:spTgt>
                                        </p:tgtEl>
                                        <p:attrNameLst>
                                          <p:attrName>style.visibility</p:attrName>
                                        </p:attrNameLst>
                                      </p:cBhvr>
                                      <p:to>
                                        <p:strVal val="visible"/>
                                      </p:to>
                                    </p:set>
                                    <p:animEffect transition="in" filter="dissolve">
                                      <p:cBhvr>
                                        <p:cTn id="22" dur="500"/>
                                        <p:tgtEl>
                                          <p:spTgt spid="52227">
                                            <p:txEl>
                                              <p:charRg st="33" end="4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2227">
                                            <p:txEl>
                                              <p:charRg st="43" end="53"/>
                                            </p:txEl>
                                          </p:spTgt>
                                        </p:tgtEl>
                                        <p:attrNameLst>
                                          <p:attrName>style.visibility</p:attrName>
                                        </p:attrNameLst>
                                      </p:cBhvr>
                                      <p:to>
                                        <p:strVal val="visible"/>
                                      </p:to>
                                    </p:set>
                                    <p:animEffect transition="in" filter="dissolve">
                                      <p:cBhvr>
                                        <p:cTn id="27" dur="500"/>
                                        <p:tgtEl>
                                          <p:spTgt spid="52227">
                                            <p:txEl>
                                              <p:charRg st="43" end="5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标题 53249"/>
          <p:cNvSpPr>
            <a:spLocks noGrp="1"/>
          </p:cNvSpPr>
          <p:nvPr>
            <p:ph type="title"/>
          </p:nvPr>
        </p:nvSpPr>
        <p:spPr>
          <a:xfrm>
            <a:off x="457200" y="3810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本章回顾</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53251" name="文本占位符 53250"/>
          <p:cNvSpPr>
            <a:spLocks noGrp="1"/>
          </p:cNvSpPr>
          <p:nvPr>
            <p:ph idx="1"/>
          </p:nvPr>
        </p:nvSpPr>
        <p:spPr>
          <a:xfrm>
            <a:off x="728663" y="1854200"/>
            <a:ext cx="7958138" cy="40941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金融体系中的借贷</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作为金融资产的货币</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什么是货币</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货币的职能</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货币和其他金融资产的价值与通货膨胀</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54276" name="文本框 53251"/>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3251">
                                            <p:txEl>
                                              <p:charRg st="0" end="9"/>
                                            </p:txEl>
                                          </p:spTgt>
                                        </p:tgtEl>
                                        <p:attrNameLst>
                                          <p:attrName>style.visibility</p:attrName>
                                        </p:attrNameLst>
                                      </p:cBhvr>
                                      <p:to>
                                        <p:strVal val="visible"/>
                                      </p:to>
                                    </p:set>
                                    <p:animEffect transition="in" filter="dissolve">
                                      <p:cBhvr>
                                        <p:cTn id="7" dur="500"/>
                                        <p:tgtEl>
                                          <p:spTgt spid="53251">
                                            <p:txEl>
                                              <p:charRg st="0"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3251">
                                            <p:txEl>
                                              <p:charRg st="9" end="19"/>
                                            </p:txEl>
                                          </p:spTgt>
                                        </p:tgtEl>
                                        <p:attrNameLst>
                                          <p:attrName>style.visibility</p:attrName>
                                        </p:attrNameLst>
                                      </p:cBhvr>
                                      <p:to>
                                        <p:strVal val="visible"/>
                                      </p:to>
                                    </p:set>
                                    <p:animEffect transition="in" filter="dissolve">
                                      <p:cBhvr>
                                        <p:cTn id="12" dur="500"/>
                                        <p:tgtEl>
                                          <p:spTgt spid="53251">
                                            <p:txEl>
                                              <p:charRg st="9" end="19"/>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3251">
                                            <p:txEl>
                                              <p:charRg st="19" end="25"/>
                                            </p:txEl>
                                          </p:spTgt>
                                        </p:tgtEl>
                                        <p:attrNameLst>
                                          <p:attrName>style.visibility</p:attrName>
                                        </p:attrNameLst>
                                      </p:cBhvr>
                                      <p:to>
                                        <p:strVal val="visible"/>
                                      </p:to>
                                    </p:set>
                                    <p:animEffect transition="in" filter="dissolve">
                                      <p:cBhvr>
                                        <p:cTn id="15" dur="500"/>
                                        <p:tgtEl>
                                          <p:spTgt spid="53251">
                                            <p:txEl>
                                              <p:charRg st="19" end="25"/>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3251">
                                            <p:txEl>
                                              <p:charRg st="25" end="31"/>
                                            </p:txEl>
                                          </p:spTgt>
                                        </p:tgtEl>
                                        <p:attrNameLst>
                                          <p:attrName>style.visibility</p:attrName>
                                        </p:attrNameLst>
                                      </p:cBhvr>
                                      <p:to>
                                        <p:strVal val="visible"/>
                                      </p:to>
                                    </p:set>
                                    <p:animEffect transition="in" filter="dissolve">
                                      <p:cBhvr>
                                        <p:cTn id="18" dur="500"/>
                                        <p:tgtEl>
                                          <p:spTgt spid="53251">
                                            <p:txEl>
                                              <p:charRg st="25" end="3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53251">
                                            <p:txEl>
                                              <p:charRg st="31" end="49"/>
                                            </p:txEl>
                                          </p:spTgt>
                                        </p:tgtEl>
                                        <p:attrNameLst>
                                          <p:attrName>style.visibility</p:attrName>
                                        </p:attrNameLst>
                                      </p:cBhvr>
                                      <p:to>
                                        <p:strVal val="visible"/>
                                      </p:to>
                                    </p:set>
                                    <p:animEffect transition="in" filter="dissolve">
                                      <p:cBhvr>
                                        <p:cTn id="23" dur="500"/>
                                        <p:tgtEl>
                                          <p:spTgt spid="53251">
                                            <p:txEl>
                                              <p:charRg st="31" end="4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标题 54273"/>
          <p:cNvSpPr>
            <a:spLocks noGrp="1"/>
          </p:cNvSpPr>
          <p:nvPr>
            <p:ph type="title"/>
          </p:nvPr>
        </p:nvSpPr>
        <p:spPr>
          <a:xfrm>
            <a:off x="457200" y="3810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本章回顾</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54275" name="文本占位符 54274"/>
          <p:cNvSpPr>
            <a:spLocks noGrp="1"/>
          </p:cNvSpPr>
          <p:nvPr>
            <p:ph idx="1"/>
          </p:nvPr>
        </p:nvSpPr>
        <p:spPr>
          <a:xfrm>
            <a:off x="669925" y="2133600"/>
            <a:ext cx="8016875" cy="39925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金融交易的演变</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直接融资</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半直接融资</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间接融资和金融中介</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主要金融机构的相对规模和重要性</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金融机构的分类</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55300" name="文本框 54275"/>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275">
                                            <p:txEl>
                                              <p:charRg st="0" end="8"/>
                                            </p:txEl>
                                          </p:spTgt>
                                        </p:tgtEl>
                                        <p:attrNameLst>
                                          <p:attrName>style.visibility</p:attrName>
                                        </p:attrNameLst>
                                      </p:cBhvr>
                                      <p:to>
                                        <p:strVal val="visible"/>
                                      </p:to>
                                    </p:set>
                                    <p:animEffect transition="in" filter="dissolve">
                                      <p:cBhvr>
                                        <p:cTn id="7" dur="500"/>
                                        <p:tgtEl>
                                          <p:spTgt spid="54275">
                                            <p:txEl>
                                              <p:charRg st="0" end="8"/>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4275">
                                            <p:txEl>
                                              <p:charRg st="8" end="13"/>
                                            </p:txEl>
                                          </p:spTgt>
                                        </p:tgtEl>
                                        <p:attrNameLst>
                                          <p:attrName>style.visibility</p:attrName>
                                        </p:attrNameLst>
                                      </p:cBhvr>
                                      <p:to>
                                        <p:strVal val="visible"/>
                                      </p:to>
                                    </p:set>
                                    <p:animEffect transition="in" filter="dissolve">
                                      <p:cBhvr>
                                        <p:cTn id="10" dur="500"/>
                                        <p:tgtEl>
                                          <p:spTgt spid="54275">
                                            <p:txEl>
                                              <p:charRg st="8" end="13"/>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4275">
                                            <p:txEl>
                                              <p:charRg st="13" end="19"/>
                                            </p:txEl>
                                          </p:spTgt>
                                        </p:tgtEl>
                                        <p:attrNameLst>
                                          <p:attrName>style.visibility</p:attrName>
                                        </p:attrNameLst>
                                      </p:cBhvr>
                                      <p:to>
                                        <p:strVal val="visible"/>
                                      </p:to>
                                    </p:set>
                                    <p:animEffect transition="in" filter="dissolve">
                                      <p:cBhvr>
                                        <p:cTn id="13" dur="500"/>
                                        <p:tgtEl>
                                          <p:spTgt spid="54275">
                                            <p:txEl>
                                              <p:charRg st="13" end="19"/>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4275">
                                            <p:txEl>
                                              <p:charRg st="19" end="29"/>
                                            </p:txEl>
                                          </p:spTgt>
                                        </p:tgtEl>
                                        <p:attrNameLst>
                                          <p:attrName>style.visibility</p:attrName>
                                        </p:attrNameLst>
                                      </p:cBhvr>
                                      <p:to>
                                        <p:strVal val="visible"/>
                                      </p:to>
                                    </p:set>
                                    <p:animEffect transition="in" filter="dissolve">
                                      <p:cBhvr>
                                        <p:cTn id="16" dur="500"/>
                                        <p:tgtEl>
                                          <p:spTgt spid="54275">
                                            <p:txEl>
                                              <p:charRg st="19" end="29"/>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54275">
                                            <p:txEl>
                                              <p:charRg st="29" end="45"/>
                                            </p:txEl>
                                          </p:spTgt>
                                        </p:tgtEl>
                                        <p:attrNameLst>
                                          <p:attrName>style.visibility</p:attrName>
                                        </p:attrNameLst>
                                      </p:cBhvr>
                                      <p:to>
                                        <p:strVal val="visible"/>
                                      </p:to>
                                    </p:set>
                                    <p:animEffect transition="in" filter="dissolve">
                                      <p:cBhvr>
                                        <p:cTn id="21" dur="500"/>
                                        <p:tgtEl>
                                          <p:spTgt spid="54275">
                                            <p:txEl>
                                              <p:charRg st="29" end="4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54275">
                                            <p:txEl>
                                              <p:charRg st="45" end="53"/>
                                            </p:txEl>
                                          </p:spTgt>
                                        </p:tgtEl>
                                        <p:attrNameLst>
                                          <p:attrName>style.visibility</p:attrName>
                                        </p:attrNameLst>
                                      </p:cBhvr>
                                      <p:to>
                                        <p:strVal val="visible"/>
                                      </p:to>
                                    </p:set>
                                    <p:animEffect transition="in" filter="dissolve">
                                      <p:cBhvr>
                                        <p:cTn id="26" dur="500"/>
                                        <p:tgtEl>
                                          <p:spTgt spid="54275">
                                            <p:txEl>
                                              <p:charRg st="45" end="5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标题 55297"/>
          <p:cNvSpPr>
            <a:spLocks noGrp="1"/>
          </p:cNvSpPr>
          <p:nvPr>
            <p:ph type="title"/>
          </p:nvPr>
        </p:nvSpPr>
        <p:spPr>
          <a:xfrm>
            <a:off x="457200" y="457200"/>
            <a:ext cx="8229600" cy="1143000"/>
          </a:xfrm>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rPr>
              <a:t>本章回顾</a:t>
            </a:r>
            <a:endParaRPr kumimoji="0" lang="zh-CN" altLang="en-US" sz="3200" b="1" i="0" u="none" strike="noStrike" kern="1200" cap="none" spc="0" normalizeH="0" baseline="0" noProof="1">
              <a:ln>
                <a:noFill/>
              </a:ln>
              <a:solidFill>
                <a:srgbClr val="FFFFFF"/>
              </a:solidFill>
              <a:effectLst>
                <a:outerShdw blurRad="38100" dist="38100" dir="2700000">
                  <a:srgbClr val="C0C0C0"/>
                </a:outerShdw>
              </a:effectLst>
              <a:uLnTx/>
              <a:uFillTx/>
              <a:latin typeface="+mj-lt"/>
              <a:ea typeface="宋体" panose="02010600030101010101" pitchFamily="2" charset="-122"/>
              <a:cs typeface="+mj-cs"/>
            </a:endParaRPr>
          </a:p>
        </p:txBody>
      </p:sp>
      <p:sp>
        <p:nvSpPr>
          <p:cNvPr id="55299" name="文本占位符 55298"/>
          <p:cNvSpPr>
            <a:spLocks noGrp="1"/>
          </p:cNvSpPr>
          <p:nvPr>
            <p:ph idx="1"/>
          </p:nvPr>
        </p:nvSpPr>
        <p:spPr>
          <a:xfrm>
            <a:off x="711200" y="1955800"/>
            <a:ext cx="8001000" cy="3967163"/>
          </a:xfrm>
        </p:spPr>
        <p:txBody>
          <a:bodyPr/>
          <a:lstStyle/>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金融机构的金融资产组合决定</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资金的非中介化</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非中介化的新形式</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defRPr/>
            </a:pPr>
            <a:r>
              <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rPr>
              <a:t>银行主导VS市场主导型金融体系</a:t>
            </a:r>
            <a:endParaRPr kumimoji="0" lang="zh-CN" altLang="en-US" sz="2800" b="1" i="0" u="none" strike="noStrike" kern="1200" cap="none" spc="0" normalizeH="0" baseline="0" noProof="1">
              <a:ln>
                <a:noFill/>
              </a:ln>
              <a:solidFill>
                <a:srgbClr val="FFFFFF"/>
              </a:solidFill>
              <a:effectLst>
                <a:outerShdw blurRad="38100" dist="38100" dir="2700000">
                  <a:srgbClr val="C0C0C0"/>
                </a:outerShdw>
              </a:effectLst>
              <a:uLnTx/>
              <a:uFillTx/>
              <a:latin typeface="+mn-lt"/>
              <a:ea typeface="宋体" panose="02010600030101010101" pitchFamily="2" charset="-122"/>
              <a:cs typeface="+mn-cs"/>
            </a:endParaRPr>
          </a:p>
        </p:txBody>
      </p:sp>
      <p:sp>
        <p:nvSpPr>
          <p:cNvPr id="56324" name="文本框 55299"/>
          <p:cNvSpPr txBox="1"/>
          <p:nvPr/>
        </p:nvSpPr>
        <p:spPr>
          <a:xfrm>
            <a:off x="8229600" y="6507163"/>
            <a:ext cx="809625" cy="304800"/>
          </a:xfrm>
          <a:prstGeom prst="rect">
            <a:avLst/>
          </a:prstGeom>
          <a:noFill/>
          <a:ln w="9525">
            <a:noFill/>
          </a:ln>
        </p:spPr>
        <p:txBody>
          <a:bodyPr>
            <a:spAutoFit/>
          </a:bodyPr>
          <a:p>
            <a:pPr algn="r"/>
            <a:r>
              <a:rPr lang="en-US" altLang="zh-CN" sz="1400" b="0" dirty="0">
                <a:latin typeface="Times New Roman" panose="02020603050405020304" pitchFamily="18" charset="0"/>
                <a:ea typeface="宋体" panose="02010600030101010101" pitchFamily="2" charset="-122"/>
              </a:rPr>
              <a:t>2-</a:t>
            </a:r>
            <a:fld id="{9A0DB2DC-4C9A-4742-B13C-FB6460FD3503}" type="slidenum">
              <a:rPr lang="en-US" altLang="zh-CN" sz="1400" b="0" dirty="0">
                <a:latin typeface="Times New Roman" panose="02020603050405020304" pitchFamily="18" charset="0"/>
                <a:ea typeface="宋体" panose="02010600030101010101" pitchFamily="2" charset="-122"/>
              </a:rPr>
            </a:fld>
            <a:endParaRPr lang="en-US" altLang="zh-CN" sz="1400" b="0" dirty="0">
              <a:latin typeface="Times New Roman" panose="02020603050405020304" pitchFamily="18"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5299">
                                            <p:txEl>
                                              <p:charRg st="0" end="14"/>
                                            </p:txEl>
                                          </p:spTgt>
                                        </p:tgtEl>
                                        <p:attrNameLst>
                                          <p:attrName>style.visibility</p:attrName>
                                        </p:attrNameLst>
                                      </p:cBhvr>
                                      <p:to>
                                        <p:strVal val="visible"/>
                                      </p:to>
                                    </p:set>
                                    <p:animEffect transition="in" filter="dissolve">
                                      <p:cBhvr>
                                        <p:cTn id="7" dur="500"/>
                                        <p:tgtEl>
                                          <p:spTgt spid="55299">
                                            <p:txEl>
                                              <p:charRg st="0" end="14"/>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5299">
                                            <p:txEl>
                                              <p:charRg st="14" end="22"/>
                                            </p:txEl>
                                          </p:spTgt>
                                        </p:tgtEl>
                                        <p:attrNameLst>
                                          <p:attrName>style.visibility</p:attrName>
                                        </p:attrNameLst>
                                      </p:cBhvr>
                                      <p:to>
                                        <p:strVal val="visible"/>
                                      </p:to>
                                    </p:set>
                                    <p:animEffect transition="in" filter="dissolve">
                                      <p:cBhvr>
                                        <p:cTn id="12" dur="500"/>
                                        <p:tgtEl>
                                          <p:spTgt spid="55299">
                                            <p:txEl>
                                              <p:charRg st="14" end="2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5299">
                                            <p:txEl>
                                              <p:charRg st="22" end="31"/>
                                            </p:txEl>
                                          </p:spTgt>
                                        </p:tgtEl>
                                        <p:attrNameLst>
                                          <p:attrName>style.visibility</p:attrName>
                                        </p:attrNameLst>
                                      </p:cBhvr>
                                      <p:to>
                                        <p:strVal val="visible"/>
                                      </p:to>
                                    </p:set>
                                    <p:animEffect transition="in" filter="dissolve">
                                      <p:cBhvr>
                                        <p:cTn id="15" dur="500"/>
                                        <p:tgtEl>
                                          <p:spTgt spid="55299">
                                            <p:txEl>
                                              <p:charRg st="22" end="3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5299">
                                            <p:txEl>
                                              <p:charRg st="31" end="47"/>
                                            </p:txEl>
                                          </p:spTgt>
                                        </p:tgtEl>
                                        <p:attrNameLst>
                                          <p:attrName>style.visibility</p:attrName>
                                        </p:attrNameLst>
                                      </p:cBhvr>
                                      <p:to>
                                        <p:strVal val="visible"/>
                                      </p:to>
                                    </p:set>
                                    <p:animEffect transition="in" filter="dissolve">
                                      <p:cBhvr>
                                        <p:cTn id="20" dur="500"/>
                                        <p:tgtEl>
                                          <p:spTgt spid="55299">
                                            <p:txEl>
                                              <p:charRg st="31" end="4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p:bldLst>
  </p:timing>
</p:sld>
</file>

<file path=ppt/tags/tag1.xml><?xml version="1.0" encoding="utf-8"?>
<p:tagLst xmlns:p="http://schemas.openxmlformats.org/presentationml/2006/main">
  <p:tag name="KSO_WM_UNIT_TABLE_BEAUTIFY" val="smartTable{767e45d7-1734-4a84-a3b5-846a376a635a}"/>
</p:tagLst>
</file>

<file path=ppt/tags/tag2.xml><?xml version="1.0" encoding="utf-8"?>
<p:tagLst xmlns:p="http://schemas.openxmlformats.org/presentationml/2006/main">
  <p:tag name="KSO_WM_UNIT_TABLE_BEAUTIFY" val="smartTable{f18e73ee-e243-4d1f-acec-43f39322fac3}"/>
  <p:tag name="TABLE_ENDDRAG_ORIGIN_RECT" val="687*149"/>
  <p:tag name="TABLE_ENDDRAG_RECT" val="13*206*687*149"/>
</p:tagLst>
</file>

<file path=ppt/tags/tag3.xml><?xml version="1.0" encoding="utf-8"?>
<p:tagLst xmlns:p="http://schemas.openxmlformats.org/presentationml/2006/main">
  <p:tag name="KSO_WM_UNIT_TABLE_BEAUTIFY" val="smartTable{aa1f7c35-d028-453e-bce1-ac67cde08cc1}"/>
  <p:tag name="TABLE_ENDDRAG_ORIGIN_RECT" val="641*196"/>
  <p:tag name="TABLE_ENDDRAG_RECT" val="47*184*641*196"/>
</p:tagLst>
</file>

<file path=ppt/tags/tag4.xml><?xml version="1.0" encoding="utf-8"?>
<p:tagLst xmlns:p="http://schemas.openxmlformats.org/presentationml/2006/main">
  <p:tag name="KSO_WM_UNIT_TABLE_BEAUTIFY" val="smartTable{35a0ec00-3758-43d9-a77e-992502876017}"/>
  <p:tag name="TABLE_ENDDRAG_ORIGIN_RECT" val="641*196"/>
  <p:tag name="TABLE_ENDDRAG_RECT" val="47*184*641*196"/>
</p:tagLst>
</file>

<file path=ppt/tags/tag5.xml><?xml version="1.0" encoding="utf-8"?>
<p:tagLst xmlns:p="http://schemas.openxmlformats.org/presentationml/2006/main">
  <p:tag name="KSO_WM_UNIT_TABLE_BEAUTIFY" val="smartTable{890ce95a-c8f9-4ce5-ba4c-d4c799ae44d5}"/>
  <p:tag name="TABLE_ENDDRAG_ORIGIN_RECT" val="641*196"/>
  <p:tag name="TABLE_ENDDRAG_RECT" val="47*184*641*196"/>
</p:tagLst>
</file>

<file path=ppt/tags/tag6.xml><?xml version="1.0" encoding="utf-8"?>
<p:tagLst xmlns:p="http://schemas.openxmlformats.org/presentationml/2006/main">
  <p:tag name="KSO_WM_UNIT_TABLE_BEAUTIFY" val="smartTable{55e50d1c-bc1c-4823-b137-a01c4f45af89}"/>
  <p:tag name="TABLE_ENDDRAG_ORIGIN_RECT" val="682*325"/>
  <p:tag name="TABLE_ENDDRAG_RECT" val="17*120*682*325"/>
</p:tagLst>
</file>

<file path=ppt/tags/tag7.xml><?xml version="1.0" encoding="utf-8"?>
<p:tagLst xmlns:p="http://schemas.openxmlformats.org/presentationml/2006/main">
  <p:tag name="KSO_WM_UNIT_TABLE_BEAUTIFY" val="smartTable{fc4dd235-e2a9-4610-a417-ebb53575b002}"/>
  <p:tag name="TABLE_ENDDRAG_ORIGIN_RECT" val="681*333"/>
  <p:tag name="TABLE_ENDDRAG_RECT" val="17*155*681*333"/>
</p:tagLst>
</file>

<file path=ppt/tags/tag8.xml><?xml version="1.0" encoding="utf-8"?>
<p:tagLst xmlns:p="http://schemas.openxmlformats.org/presentationml/2006/main">
  <p:tag name="KSO_WPP_MARK_KEY" val="b16c1f77-5d8e-4bd8-a380-aa02ff54fbb3"/>
  <p:tag name="COMMONDATA" val="eyJoZGlkIjoiNjAwNTI5ZDEwODdkZGExZDczODBjOTdiYjliNzU4N2UifQ=="/>
  <p:tag name="commondata" val="eyJoZGlkIjoiNDQ4ZjAyNWY3NWZkYWQyNDg5YzUzN2UwYjdmM2VhYjEifQ=="/>
</p:tagLst>
</file>

<file path=ppt/theme/theme1.xml><?xml version="1.0" encoding="utf-8"?>
<a:theme xmlns:a="http://schemas.openxmlformats.org/drawingml/2006/main" name="Default Design">
  <a:themeElements>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fontScheme na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3366"/>
        </a:dk1>
        <a:lt1>
          <a:srgbClr val="FFFFFF"/>
        </a:lt1>
        <a:dk2>
          <a:srgbClr val="00A9DE"/>
        </a:dk2>
        <a:lt2>
          <a:srgbClr val="CCFFFF"/>
        </a:lt2>
        <a:accent1>
          <a:srgbClr val="3366CC"/>
        </a:accent1>
        <a:accent2>
          <a:srgbClr val="00B000"/>
        </a:accent2>
        <a:accent3>
          <a:srgbClr val="AAD1EC"/>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14">
        <a:dk1>
          <a:srgbClr val="003366"/>
        </a:dk1>
        <a:lt1>
          <a:srgbClr val="FFFFFF"/>
        </a:lt1>
        <a:dk2>
          <a:srgbClr val="00A9DE"/>
        </a:dk2>
        <a:lt2>
          <a:srgbClr val="00FF00"/>
        </a:lt2>
        <a:accent1>
          <a:srgbClr val="3366CC"/>
        </a:accent1>
        <a:accent2>
          <a:srgbClr val="00B000"/>
        </a:accent2>
        <a:accent3>
          <a:srgbClr val="AAD1EC"/>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15">
        <a:dk1>
          <a:srgbClr val="000066"/>
        </a:dk1>
        <a:lt1>
          <a:srgbClr val="00A9DE"/>
        </a:lt1>
        <a:dk2>
          <a:srgbClr val="00FF00"/>
        </a:dk2>
        <a:lt2>
          <a:srgbClr val="111111"/>
        </a:lt2>
        <a:accent1>
          <a:srgbClr val="3366CC"/>
        </a:accent1>
        <a:accent2>
          <a:srgbClr val="05FF05"/>
        </a:accent2>
        <a:accent3>
          <a:srgbClr val="AAD1EC"/>
        </a:accent3>
        <a:accent4>
          <a:srgbClr val="000056"/>
        </a:accent4>
        <a:accent5>
          <a:srgbClr val="ADB8E2"/>
        </a:accent5>
        <a:accent6>
          <a:srgbClr val="04E704"/>
        </a:accent6>
        <a:hlink>
          <a:srgbClr val="00FFFF"/>
        </a:hlink>
        <a:folHlink>
          <a:srgbClr val="FFE70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9052</Words>
  <Application>WPS 演示</Application>
  <PresentationFormat/>
  <Paragraphs>1130</Paragraphs>
  <Slides>57</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2</vt:i4>
      </vt:variant>
      <vt:variant>
        <vt:lpstr>幻灯片标题</vt:lpstr>
      </vt:variant>
      <vt:variant>
        <vt:i4>57</vt:i4>
      </vt:variant>
    </vt:vector>
  </HeadingPairs>
  <TitlesOfParts>
    <vt:vector size="70" baseType="lpstr">
      <vt:lpstr>Arial</vt:lpstr>
      <vt:lpstr>宋体</vt:lpstr>
      <vt:lpstr>Wingdings</vt:lpstr>
      <vt:lpstr>Times New Roman</vt:lpstr>
      <vt:lpstr>微软雅黑</vt:lpstr>
      <vt:lpstr>Arial Unicode MS</vt:lpstr>
      <vt:lpstr>Symbol</vt:lpstr>
      <vt:lpstr>黑体</vt:lpstr>
      <vt:lpstr>Book Antiqua</vt:lpstr>
      <vt:lpstr>Arial</vt:lpstr>
      <vt:lpstr>Default Design</vt:lpstr>
      <vt:lpstr>Equation.3</vt:lpstr>
      <vt:lpstr>Equation.3</vt:lpstr>
      <vt:lpstr>PowerPoint 演示文稿</vt:lpstr>
      <vt:lpstr>第2章</vt:lpstr>
      <vt:lpstr> 学习目标 </vt:lpstr>
      <vt:lpstr>金融资产的作用</vt:lpstr>
      <vt:lpstr>金融资产的本质</vt:lpstr>
      <vt:lpstr>金融资产的特征</vt:lpstr>
      <vt:lpstr>金融资产的特征</vt:lpstr>
      <vt:lpstr>金融资产的类型</vt:lpstr>
      <vt:lpstr>金融资产的类型</vt:lpstr>
      <vt:lpstr>金融资产的创造过程</vt:lpstr>
      <vt:lpstr>一个简单的经济体系： 只有两个经济单位，各自的资产负债表</vt:lpstr>
      <vt:lpstr>发行债券并购买设备后的资产负债表</vt:lpstr>
      <vt:lpstr>或者发行股票并购买设备后的资产负债表</vt:lpstr>
      <vt:lpstr>金融资产和金融体系</vt:lpstr>
      <vt:lpstr>金融资产和金融体系</vt:lpstr>
      <vt:lpstr>前述结论的意义</vt:lpstr>
      <vt:lpstr> 金融体系存在的价值</vt:lpstr>
      <vt:lpstr>金融体系中的借贷</vt:lpstr>
      <vt:lpstr>金融体系中的借贷</vt:lpstr>
      <vt:lpstr>金融体系中的借贷</vt:lpstr>
      <vt:lpstr>PowerPoint 演示文稿</vt:lpstr>
      <vt:lpstr>金融体系中的借贷</vt:lpstr>
      <vt:lpstr>作为金融资产的货币</vt:lpstr>
      <vt:lpstr>货币定义</vt:lpstr>
      <vt:lpstr>我国货币定义</vt:lpstr>
      <vt:lpstr>中国2024年各层次货币供应量季末余额</vt:lpstr>
      <vt:lpstr>中国各层次货币供应量年度余额</vt:lpstr>
      <vt:lpstr>中国各层次货币供应量年度增速</vt:lpstr>
      <vt:lpstr>货币的职能</vt:lpstr>
      <vt:lpstr>货币和其他金融资产的价值与通货膨胀</vt:lpstr>
      <vt:lpstr>货币和其他金融资产的价值与通货膨胀</vt:lpstr>
      <vt:lpstr>货币和其他金融资产的价值与通货膨胀</vt:lpstr>
      <vt:lpstr>通货膨胀对购买力的影响</vt:lpstr>
      <vt:lpstr>金融交易的演变</vt:lpstr>
      <vt:lpstr>金融交易的演变</vt:lpstr>
      <vt:lpstr>金融交易的演变</vt:lpstr>
      <vt:lpstr>金融交易的演变</vt:lpstr>
      <vt:lpstr>主要的金融机构</vt:lpstr>
      <vt:lpstr>美国金融机构持有的金融资产总额（1）                                                         单位：10亿美元</vt:lpstr>
      <vt:lpstr>美国金融机构持有的金融资产总额（2）                                                         单位：10亿美元</vt:lpstr>
      <vt:lpstr>金融机构的分类</vt:lpstr>
      <vt:lpstr>金融机构的分类</vt:lpstr>
      <vt:lpstr>中国金融机构的分类</vt:lpstr>
      <vt:lpstr>金融机构的金融资产组合</vt:lpstr>
      <vt:lpstr>金融机构的金融资产组合</vt:lpstr>
      <vt:lpstr>金融脱媒</vt:lpstr>
      <vt:lpstr>金融脱媒</vt:lpstr>
      <vt:lpstr>新的脱媒趋势</vt:lpstr>
      <vt:lpstr>银行主导VS市场主导的金融体系</vt:lpstr>
      <vt:lpstr>银行主导VS市场主导型金融体系</vt:lpstr>
      <vt:lpstr>Markets on the Net</vt:lpstr>
      <vt:lpstr>Markets on the Net</vt:lpstr>
      <vt:lpstr>Markets on the Net</vt:lpstr>
      <vt:lpstr>本章回顾</vt:lpstr>
      <vt:lpstr>本章回顾</vt:lpstr>
      <vt:lpstr>本章回顾</vt:lpstr>
      <vt:lpstr>本章回顾</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and Capital Markets; Rose and Marquis</dc:title>
  <dc:creator>Powerpoint: Dr. Joseph Reising</dc:creator>
  <cp:keywords>Markets, Institutions, Finance, Money</cp:keywords>
  <dc:description>Prior Powerpoint Edition: Yee-Tien Fu
Design by Linda Crane, Linda Crane Productions</dc:description>
  <dc:subject>Finance</dc:subject>
  <cp:lastModifiedBy>WANG</cp:lastModifiedBy>
  <cp:revision>227</cp:revision>
  <dcterms:created xsi:type="dcterms:W3CDTF">2003-08-25T19:00:00Z</dcterms:created>
  <dcterms:modified xsi:type="dcterms:W3CDTF">2025-03-02T09:39:23Z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2052-12.1.0.18276</vt:lpwstr>
  </property>
  <property fmtid="{D5CDD505-2E9C-101B-9397-08002B2CF9AE}" pid="3" name="ICV">
    <vt:lpwstr>9F752E08AD4745DAA07E98EA44EB5E50_13</vt:lpwstr>
  </property>
</Properties>
</file>