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sldIdLst>
    <p:sldId id="330" r:id="rId3"/>
    <p:sldId id="284" r:id="rId4"/>
    <p:sldId id="257" r:id="rId5"/>
    <p:sldId id="287" r:id="rId6"/>
    <p:sldId id="483" r:id="rId7"/>
    <p:sldId id="288" r:id="rId8"/>
    <p:sldId id="289" r:id="rId9"/>
    <p:sldId id="290" r:id="rId10"/>
    <p:sldId id="292" r:id="rId11"/>
    <p:sldId id="293" r:id="rId12"/>
    <p:sldId id="294" r:id="rId13"/>
    <p:sldId id="295" r:id="rId14"/>
    <p:sldId id="337" r:id="rId15"/>
    <p:sldId id="296" r:id="rId16"/>
    <p:sldId id="297" r:id="rId17"/>
    <p:sldId id="298" r:id="rId18"/>
    <p:sldId id="299" r:id="rId19"/>
    <p:sldId id="422" r:id="rId20"/>
    <p:sldId id="301" r:id="rId21"/>
    <p:sldId id="303" r:id="rId22"/>
    <p:sldId id="338" r:id="rId23"/>
    <p:sldId id="304" r:id="rId24"/>
    <p:sldId id="332" r:id="rId25"/>
    <p:sldId id="333" r:id="rId26"/>
    <p:sldId id="305" r:id="rId27"/>
    <p:sldId id="423" r:id="rId28"/>
    <p:sldId id="307" r:id="rId29"/>
    <p:sldId id="306" r:id="rId30"/>
    <p:sldId id="334" r:id="rId31"/>
    <p:sldId id="309" r:id="rId32"/>
    <p:sldId id="457" r:id="rId33"/>
    <p:sldId id="310" r:id="rId34"/>
    <p:sldId id="311" r:id="rId35"/>
    <p:sldId id="312" r:id="rId36"/>
    <p:sldId id="313" r:id="rId37"/>
    <p:sldId id="458" r:id="rId38"/>
    <p:sldId id="459" r:id="rId39"/>
    <p:sldId id="460" r:id="rId40"/>
    <p:sldId id="314" r:id="rId41"/>
    <p:sldId id="315" r:id="rId42"/>
    <p:sldId id="316" r:id="rId43"/>
    <p:sldId id="317" r:id="rId44"/>
    <p:sldId id="319" r:id="rId45"/>
    <p:sldId id="320" r:id="rId46"/>
    <p:sldId id="321" r:id="rId47"/>
    <p:sldId id="323" r:id="rId48"/>
    <p:sldId id="335" r:id="rId49"/>
    <p:sldId id="336" r:id="rId50"/>
    <p:sldId id="461" r:id="rId51"/>
    <p:sldId id="324" r:id="rId52"/>
    <p:sldId id="325" r:id="rId53"/>
    <p:sldId id="326" r:id="rId54"/>
    <p:sldId id="327" r:id="rId55"/>
    <p:sldId id="328" r:id="rId56"/>
    <p:sldId id="329" r:id="rId57"/>
  </p:sldIdLst>
  <p:sldSz cx="9144000" cy="6858000" type="screen4x3"/>
  <p:notesSz cx="6858000" cy="9144000"/>
  <p:custDataLst>
    <p:tags r:id="rId62"/>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2FE"/>
    <a:srgbClr val="009900"/>
    <a:srgbClr val="00BEFA"/>
    <a:srgbClr val="0A0C5C"/>
    <a:srgbClr val="E8004D"/>
    <a:srgbClr val="060738"/>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68" d="100"/>
          <a:sy n="68" d="100"/>
        </p:scale>
        <p:origin x="-159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2" Type="http://schemas.openxmlformats.org/officeDocument/2006/relationships/tags" Target="tags/tag1.xml"/><Relationship Id="rId61" Type="http://schemas.openxmlformats.org/officeDocument/2006/relationships/tableStyles" Target="tableStyles.xml"/><Relationship Id="rId60" Type="http://schemas.openxmlformats.org/officeDocument/2006/relationships/viewProps" Target="viewProps.xml"/><Relationship Id="rId6" Type="http://schemas.openxmlformats.org/officeDocument/2006/relationships/slide" Target="slides/slide4.xml"/><Relationship Id="rId59" Type="http://schemas.openxmlformats.org/officeDocument/2006/relationships/presProps" Target="presProps.xml"/><Relationship Id="rId58" Type="http://schemas.openxmlformats.org/officeDocument/2006/relationships/notesMaster" Target="notesMasters/notesMaster1.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2049"/>
          <p:cNvSpPr>
            <a:spLocks noGrp="1"/>
          </p:cNvSpPr>
          <p:nvPr>
            <p:ph type="hdr" sz="quarter"/>
          </p:nvPr>
        </p:nvSpPr>
        <p:spPr>
          <a:xfrm>
            <a:off x="0" y="0"/>
            <a:ext cx="2971800" cy="457200"/>
          </a:xfrm>
          <a:prstGeom prst="rect">
            <a:avLst/>
          </a:prstGeom>
          <a:noFill/>
          <a:ln w="9525">
            <a:noFill/>
          </a:ln>
        </p:spPr>
        <p:txBody>
          <a:bodyPr/>
          <a:lstStyle/>
          <a:p>
            <a:pPr lvl="0" fontAlgn="base"/>
            <a:endParaRPr lang="zh-CN" altLang="en-US" sz="1200" strike="noStrike" noProof="1">
              <a:ea typeface="宋体" panose="02010600030101010101" pitchFamily="2" charset="-122"/>
            </a:endParaRPr>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lstStyle/>
          <a:p>
            <a:pPr lvl="0" algn="r" fontAlgn="base"/>
            <a:endParaRPr lang="zh-CN" altLang="en-US" sz="1200" strike="noStrike" noProof="1">
              <a:ea typeface="宋体" panose="02010600030101010101" pitchFamily="2" charset="-122"/>
            </a:endParaRPr>
          </a:p>
        </p:txBody>
      </p:sp>
      <p:sp>
        <p:nvSpPr>
          <p:cNvPr id="2052" name="幻灯片图像占位符 2051"/>
          <p:cNvSpPr>
            <a:spLocks noGrp="1" noRot="1" noChangeAspect="1"/>
          </p:cNvSpPr>
          <p:nvPr>
            <p:ph type="sldImg"/>
          </p:nvPr>
        </p:nvSpPr>
        <p:spPr>
          <a:xfrm>
            <a:off x="1143000" y="685800"/>
            <a:ext cx="4572000" cy="3429000"/>
          </a:xfrm>
          <a:prstGeom prst="rect">
            <a:avLst/>
          </a:prstGeom>
          <a:noFill/>
          <a:ln w="9525">
            <a:noFill/>
          </a:ln>
        </p:spPr>
      </p:sp>
      <p:sp>
        <p:nvSpPr>
          <p:cNvPr id="2053" name="文本占位符 2052"/>
          <p:cNvSpPr>
            <a:spLocks noGrp="1" noRot="1"/>
          </p:cNvSpPr>
          <p:nvPr>
            <p:ph type="body" sz="quarter"/>
          </p:nvPr>
        </p:nvSpPr>
        <p:spPr>
          <a:xfrm>
            <a:off x="685800" y="4343400"/>
            <a:ext cx="5486400" cy="4114800"/>
          </a:xfrm>
          <a:prstGeom prst="rect">
            <a:avLst/>
          </a:prstGeom>
          <a:noFill/>
          <a:ln w="9525">
            <a:noFill/>
          </a:ln>
        </p:spPr>
        <p:txBody>
          <a:bodyPr anchor="ctr"/>
          <a:lstStyle/>
          <a:p>
            <a:pPr lvl="0" indent="0"/>
            <a:r>
              <a:rPr lang="en-US" altLang="zh-CN" dirty="0"/>
              <a:t>Click to edit Master text styles</a:t>
            </a:r>
            <a:endParaRPr lang="en-US" altLang="zh-CN" dirty="0"/>
          </a:p>
          <a:p>
            <a:pPr lvl="1" indent="0"/>
            <a:r>
              <a:rPr lang="en-US" altLang="zh-CN" dirty="0"/>
              <a:t>Second level</a:t>
            </a:r>
            <a:endParaRPr lang="en-US" altLang="zh-CN" dirty="0"/>
          </a:p>
          <a:p>
            <a:pPr lvl="2" indent="0"/>
            <a:r>
              <a:rPr lang="en-US" altLang="zh-CN" dirty="0"/>
              <a:t>Third level</a:t>
            </a:r>
            <a:endParaRPr lang="en-US" altLang="zh-CN" dirty="0"/>
          </a:p>
          <a:p>
            <a:pPr lvl="3" indent="0"/>
            <a:r>
              <a:rPr lang="en-US" altLang="zh-CN" dirty="0"/>
              <a:t>Fourth level</a:t>
            </a:r>
            <a:endParaRPr lang="en-US" altLang="zh-CN" dirty="0"/>
          </a:p>
          <a:p>
            <a:pPr lvl="4" indent="0"/>
            <a:r>
              <a:rPr lang="en-US" altLang="zh-CN" dirty="0"/>
              <a:t>Fifth level</a:t>
            </a:r>
            <a:endParaRPr lang="en-US" altLang="zh-CN" dirty="0"/>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lstStyle/>
          <a:p>
            <a:pPr lvl="0" fontAlgn="base"/>
            <a:endParaRPr lang="zh-CN" altLang="en-US" sz="1200" strike="noStrike" noProof="1">
              <a:ea typeface="宋体" panose="02010600030101010101" pitchFamily="2" charset="-122"/>
            </a:endParaRPr>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lstStyle/>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6637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6637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altLang="en-US" strike="noStrike" noProof="1"/>
          </a:p>
        </p:txBody>
      </p:sp>
      <p:sp>
        <p:nvSpPr>
          <p:cNvPr id="9" name="灯片编号占位符 8"/>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altLang="en-US" strike="noStrike" noProof="1"/>
          </a:p>
        </p:txBody>
      </p:sp>
      <p:sp>
        <p:nvSpPr>
          <p:cNvPr id="5" name="灯片编号占位符 4"/>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altLang="en-US" strike="noStrike" noProof="1"/>
          </a:p>
        </p:txBody>
      </p:sp>
      <p:sp>
        <p:nvSpPr>
          <p:cNvPr id="4" name="灯片编号占位符 3"/>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241300"/>
            <a:ext cx="1943100" cy="58547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241300"/>
            <a:ext cx="5716657" cy="58547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endParaRPr lang="zh-CN" altLang="en-US" strike="noStrike" noProof="1"/>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1026" name="矩形 1025"/>
          <p:cNvSpPr/>
          <p:nvPr userDrawn="1"/>
        </p:nvSpPr>
        <p:spPr>
          <a:xfrm>
            <a:off x="0" y="0"/>
            <a:ext cx="9144000" cy="1465263"/>
          </a:xfrm>
          <a:prstGeom prst="rect">
            <a:avLst/>
          </a:prstGeom>
          <a:gradFill rotWithShape="1">
            <a:gsLst>
              <a:gs pos="0">
                <a:schemeClr val="tx1"/>
              </a:gs>
              <a:gs pos="50000">
                <a:srgbClr val="00002F"/>
              </a:gs>
              <a:gs pos="100000">
                <a:schemeClr val="tx1"/>
              </a:gs>
            </a:gsLst>
            <a:lin ang="5400000" scaled="1"/>
            <a:tileRect/>
          </a:gradFill>
          <a:ln w="9525">
            <a:noFill/>
          </a:ln>
        </p:spPr>
        <p:txBody>
          <a:bodyPr anchor="t"/>
          <a:lstStyle/>
          <a:p>
            <a:pPr lvl="0" indent="0"/>
            <a:endParaRPr lang="zh-CN" altLang="en-US">
              <a:latin typeface="Arial" panose="020B0604020202020204" pitchFamily="34" charset="0"/>
            </a:endParaRPr>
          </a:p>
        </p:txBody>
      </p:sp>
      <p:sp>
        <p:nvSpPr>
          <p:cNvPr id="1027" name="椭圆 1026"/>
          <p:cNvSpPr/>
          <p:nvPr userDrawn="1"/>
        </p:nvSpPr>
        <p:spPr>
          <a:xfrm rot="-5400000">
            <a:off x="-1784350" y="4924425"/>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28" name="椭圆 1027"/>
          <p:cNvSpPr/>
          <p:nvPr userDrawn="1"/>
        </p:nvSpPr>
        <p:spPr>
          <a:xfrm rot="-5400000">
            <a:off x="-1785937" y="4297363"/>
            <a:ext cx="3721100"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29" name="椭圆 1028"/>
          <p:cNvSpPr/>
          <p:nvPr userDrawn="1"/>
        </p:nvSpPr>
        <p:spPr>
          <a:xfrm rot="-5400000">
            <a:off x="-1784350" y="3670300"/>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30" name="椭圆 1029"/>
          <p:cNvSpPr/>
          <p:nvPr userDrawn="1"/>
        </p:nvSpPr>
        <p:spPr>
          <a:xfrm rot="-5400000">
            <a:off x="-1784350" y="3041650"/>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31" name="椭圆 1030"/>
          <p:cNvSpPr/>
          <p:nvPr userDrawn="1"/>
        </p:nvSpPr>
        <p:spPr>
          <a:xfrm rot="-5400000">
            <a:off x="-1784350" y="1785938"/>
            <a:ext cx="3719513"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32" name="椭圆 1031"/>
          <p:cNvSpPr/>
          <p:nvPr userDrawn="1"/>
        </p:nvSpPr>
        <p:spPr>
          <a:xfrm rot="-5400000">
            <a:off x="-1785937" y="2414588"/>
            <a:ext cx="3721100"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33" name="任意多边形 1032"/>
          <p:cNvSpPr/>
          <p:nvPr userDrawn="1"/>
        </p:nvSpPr>
        <p:spPr>
          <a:xfrm rot="10800000">
            <a:off x="0" y="0"/>
            <a:ext cx="3502025" cy="6858000"/>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cap="flat" cmpd="sng">
            <a:solidFill>
              <a:srgbClr val="FFFFFF"/>
            </a:solidFill>
            <a:prstDash val="solid"/>
            <a:round/>
            <a:headEnd type="none" w="med" len="med"/>
            <a:tailEnd type="none" w="med" len="med"/>
          </a:ln>
        </p:spPr>
        <p:txBody>
          <a:bodyPr/>
          <a:lstStyle/>
          <a:p>
            <a:endParaRPr lang="zh-CN" altLang="en-US"/>
          </a:p>
        </p:txBody>
      </p:sp>
      <p:sp>
        <p:nvSpPr>
          <p:cNvPr id="1034" name="任意多边形 1033"/>
          <p:cNvSpPr/>
          <p:nvPr userDrawn="1"/>
        </p:nvSpPr>
        <p:spPr>
          <a:xfrm>
            <a:off x="0" y="0"/>
            <a:ext cx="403225" cy="1466850"/>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cap="flat" cmpd="sng">
            <a:solidFill>
              <a:schemeClr val="accent2"/>
            </a:solidFill>
            <a:prstDash val="solid"/>
            <a:round/>
            <a:headEnd type="none" w="med" len="med"/>
            <a:tailEnd type="none" w="med" len="med"/>
          </a:ln>
        </p:spPr>
        <p:txBody>
          <a:bodyPr/>
          <a:lstStyle/>
          <a:p>
            <a:endParaRPr lang="zh-CN" altLang="en-US"/>
          </a:p>
        </p:txBody>
      </p:sp>
      <p:sp>
        <p:nvSpPr>
          <p:cNvPr id="1035" name="任意多边形 1034"/>
          <p:cNvSpPr/>
          <p:nvPr userDrawn="1"/>
        </p:nvSpPr>
        <p:spPr>
          <a:xfrm flipV="1">
            <a:off x="0" y="0"/>
            <a:ext cx="384175" cy="1423988"/>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cap="flat" cmpd="sng">
            <a:solidFill>
              <a:schemeClr val="folHlink"/>
            </a:solidFill>
            <a:prstDash val="solid"/>
            <a:round/>
            <a:headEnd type="none" w="med" len="med"/>
            <a:tailEnd type="none" w="med" len="med"/>
          </a:ln>
        </p:spPr>
        <p:txBody>
          <a:bodyPr/>
          <a:lstStyle/>
          <a:p>
            <a:endParaRPr lang="zh-CN" altLang="en-US"/>
          </a:p>
        </p:txBody>
      </p:sp>
      <p:sp>
        <p:nvSpPr>
          <p:cNvPr id="1036" name="直接连接符 1035"/>
          <p:cNvSpPr/>
          <p:nvPr userDrawn="1"/>
        </p:nvSpPr>
        <p:spPr>
          <a:xfrm>
            <a:off x="0" y="11113"/>
            <a:ext cx="9144000" cy="0"/>
          </a:xfrm>
          <a:prstGeom prst="line">
            <a:avLst/>
          </a:prstGeom>
          <a:ln w="28575" cap="flat" cmpd="sng">
            <a:solidFill>
              <a:srgbClr val="FFFFFF"/>
            </a:solidFill>
            <a:prstDash val="solid"/>
            <a:round/>
            <a:headEnd type="none" w="med" len="med"/>
            <a:tailEnd type="none" w="med" len="med"/>
          </a:ln>
        </p:spPr>
      </p:sp>
      <p:grpSp>
        <p:nvGrpSpPr>
          <p:cNvPr id="1037" name="组合 1036"/>
          <p:cNvGrpSpPr/>
          <p:nvPr userDrawn="1"/>
        </p:nvGrpSpPr>
        <p:grpSpPr>
          <a:xfrm>
            <a:off x="0" y="1384300"/>
            <a:ext cx="9144000" cy="147638"/>
            <a:chOff x="0" y="0"/>
            <a:chExt cx="5760" cy="93"/>
          </a:xfrm>
        </p:grpSpPr>
        <p:sp>
          <p:nvSpPr>
            <p:cNvPr id="1038" name="椭圆 1037"/>
            <p:cNvSpPr/>
            <p:nvPr userDrawn="1"/>
          </p:nvSpPr>
          <p:spPr>
            <a:xfrm>
              <a:off x="0"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39" name="椭圆 1038"/>
            <p:cNvSpPr/>
            <p:nvPr userDrawn="1"/>
          </p:nvSpPr>
          <p:spPr>
            <a:xfrm>
              <a:off x="855"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40" name="椭圆 1039"/>
            <p:cNvSpPr/>
            <p:nvPr userDrawn="1"/>
          </p:nvSpPr>
          <p:spPr>
            <a:xfrm>
              <a:off x="1709"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41" name="椭圆 1040"/>
            <p:cNvSpPr/>
            <p:nvPr userDrawn="1"/>
          </p:nvSpPr>
          <p:spPr>
            <a:xfrm>
              <a:off x="2563"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42" name="椭圆 1041"/>
            <p:cNvSpPr/>
            <p:nvPr userDrawn="1"/>
          </p:nvSpPr>
          <p:spPr>
            <a:xfrm>
              <a:off x="3188" y="1"/>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43" name="椭圆 1042"/>
            <p:cNvSpPr/>
            <p:nvPr userDrawn="1"/>
          </p:nvSpPr>
          <p:spPr>
            <a:xfrm>
              <a:off x="3417" y="1"/>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ndParaRPr>
            </a:p>
          </p:txBody>
        </p:sp>
        <p:sp>
          <p:nvSpPr>
            <p:cNvPr id="1044" name="直接连接符 1043"/>
            <p:cNvSpPr/>
            <p:nvPr userDrawn="1"/>
          </p:nvSpPr>
          <p:spPr>
            <a:xfrm>
              <a:off x="0" y="45"/>
              <a:ext cx="5629" cy="0"/>
            </a:xfrm>
            <a:prstGeom prst="line">
              <a:avLst/>
            </a:prstGeom>
            <a:ln w="19050" cap="flat" cmpd="sng">
              <a:solidFill>
                <a:schemeClr val="folHlink"/>
              </a:solidFill>
              <a:prstDash val="solid"/>
              <a:round/>
              <a:headEnd type="none" w="med" len="med"/>
              <a:tailEnd type="none" w="med" len="med"/>
            </a:ln>
          </p:spPr>
        </p:sp>
        <p:sp>
          <p:nvSpPr>
            <p:cNvPr id="1045" name="椭圆 1044"/>
            <p:cNvSpPr/>
            <p:nvPr userDrawn="1"/>
          </p:nvSpPr>
          <p:spPr>
            <a:xfrm>
              <a:off x="0" y="2"/>
              <a:ext cx="66" cy="66"/>
            </a:xfrm>
            <a:prstGeom prst="ellipse">
              <a:avLst/>
            </a:prstGeom>
            <a:solidFill>
              <a:srgbClr val="E8004D"/>
            </a:solidFill>
            <a:ln w="9525">
              <a:noFill/>
            </a:ln>
          </p:spPr>
          <p:txBody>
            <a:bodyPr anchor="t"/>
            <a:lstStyle/>
            <a:p>
              <a:pPr lvl="0" indent="0"/>
              <a:endParaRPr lang="zh-CN" altLang="en-US">
                <a:latin typeface="Arial" panose="020B0604020202020204" pitchFamily="34" charset="0"/>
              </a:endParaRPr>
            </a:p>
          </p:txBody>
        </p:sp>
      </p:grpSp>
      <p:sp>
        <p:nvSpPr>
          <p:cNvPr id="1046" name="矩形 1045"/>
          <p:cNvSpPr/>
          <p:nvPr userDrawn="1"/>
        </p:nvSpPr>
        <p:spPr>
          <a:xfrm>
            <a:off x="762000" y="219075"/>
            <a:ext cx="8229600" cy="9144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None/>
              <a:defRPr sz="3000" b="1" u="none" kern="1200" baseline="0">
                <a:solidFill>
                  <a:srgbClr val="FFFFFF"/>
                </a:solidFill>
                <a:effectLst>
                  <a:outerShdw blurRad="38100" dist="38100" dir="2700000">
                    <a:srgbClr val="C0C0C0"/>
                  </a:outerShdw>
                </a:effectLst>
                <a:latin typeface="Arial" panose="020B0604020202020204" pitchFamily="34" charset="0"/>
              </a:defRPr>
            </a:lvl1pPr>
          </a:lstStyle>
          <a:p>
            <a:pPr lvl="0" fontAlgn="base"/>
            <a:endParaRPr lang="zh-CN" altLang="en-US" strike="noStrike" noProof="1"/>
          </a:p>
        </p:txBody>
      </p:sp>
      <p:sp>
        <p:nvSpPr>
          <p:cNvPr id="1047" name="矩形 1046"/>
          <p:cNvSpPr/>
          <p:nvPr userDrawn="1"/>
        </p:nvSpPr>
        <p:spPr>
          <a:xfrm>
            <a:off x="457200" y="1600200"/>
            <a:ext cx="8229600" cy="45259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4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0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800" b="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5pPr>
          </a:lstStyle>
          <a:p>
            <a:pPr lvl="0" fontAlgn="base"/>
            <a:endParaRPr lang="zh-CN" altLang="en-US" strike="noStrike" noProof="1"/>
          </a:p>
        </p:txBody>
      </p:sp>
      <p:sp>
        <p:nvSpPr>
          <p:cNvPr id="1048" name="标题 1047"/>
          <p:cNvSpPr>
            <a:spLocks noGrp="1"/>
          </p:cNvSpPr>
          <p:nvPr>
            <p:ph type="title"/>
          </p:nvPr>
        </p:nvSpPr>
        <p:spPr>
          <a:xfrm>
            <a:off x="685800" y="241300"/>
            <a:ext cx="7772400" cy="952500"/>
          </a:xfrm>
          <a:prstGeom prst="rect">
            <a:avLst/>
          </a:prstGeom>
          <a:noFill/>
          <a:ln w="9525">
            <a:noFill/>
          </a:ln>
        </p:spPr>
        <p:txBody>
          <a:bodyPr anchor="ctr"/>
          <a:lstStyle/>
          <a:p>
            <a:pPr lvl="0" fontAlgn="base"/>
            <a:r>
              <a:rPr lang="en-US" altLang="zh-CN" strike="noStrike" noProof="1"/>
              <a:t>Click to edit Master title style</a:t>
            </a:r>
            <a:endParaRPr lang="en-US" altLang="zh-CN" strike="noStrike" noProof="1"/>
          </a:p>
        </p:txBody>
      </p:sp>
      <p:sp>
        <p:nvSpPr>
          <p:cNvPr id="1049" name="文本占位符 1048"/>
          <p:cNvSpPr>
            <a:spLocks noGrp="1"/>
          </p:cNvSpPr>
          <p:nvPr>
            <p:ph type="body" idx="1"/>
          </p:nvPr>
        </p:nvSpPr>
        <p:spPr>
          <a:xfrm>
            <a:off x="685800" y="1663700"/>
            <a:ext cx="7772400" cy="4432300"/>
          </a:xfrm>
          <a:prstGeom prst="rect">
            <a:avLst/>
          </a:prstGeom>
          <a:noFill/>
          <a:ln w="9525">
            <a:noFill/>
          </a:ln>
        </p:spPr>
        <p:txBody>
          <a:bodyPr/>
          <a:lstStyle/>
          <a:p>
            <a:pPr lvl="0" fontAlgn="base"/>
            <a:r>
              <a:rPr lang="en-US" altLang="zh-CN" strike="noStrike" noProof="1"/>
              <a:t>Click to edit Master text styles</a:t>
            </a:r>
            <a:endParaRPr lang="en-US" altLang="zh-CN" strike="noStrike" noProof="1"/>
          </a:p>
          <a:p>
            <a:pPr lvl="1" fontAlgn="base"/>
            <a:r>
              <a:rPr lang="en-US" altLang="zh-CN" strike="noStrike" noProof="1"/>
              <a:t>Second level</a:t>
            </a:r>
            <a:endParaRPr lang="en-US" altLang="zh-CN" strike="noStrike" noProof="1"/>
          </a:p>
          <a:p>
            <a:pPr lvl="2" fontAlgn="base"/>
            <a:r>
              <a:rPr lang="en-US" altLang="zh-CN" strike="noStrike" noProof="1"/>
              <a:t>Third level</a:t>
            </a:r>
            <a:endParaRPr lang="en-US" altLang="zh-CN" strike="noStrike" noProof="1"/>
          </a:p>
          <a:p>
            <a:pPr lvl="3" fontAlgn="base"/>
            <a:r>
              <a:rPr lang="en-US" altLang="zh-CN" strike="noStrike" noProof="1"/>
              <a:t>Fourth level</a:t>
            </a:r>
            <a:endParaRPr lang="en-US" altLang="zh-CN" strike="noStrike" noProof="1"/>
          </a:p>
          <a:p>
            <a:pPr lvl="4" fontAlgn="base"/>
            <a:r>
              <a:rPr lang="en-US" altLang="zh-CN" strike="noStrike" noProof="1"/>
              <a:t>Fifth level</a:t>
            </a:r>
            <a:endParaRPr lang="en-US" altLang="zh-CN" strike="noStrike" noProof="1"/>
          </a:p>
        </p:txBody>
      </p:sp>
      <p:sp>
        <p:nvSpPr>
          <p:cNvPr id="1050" name="日期占位符 1049"/>
          <p:cNvSpPr>
            <a:spLocks noGrp="1"/>
          </p:cNvSpPr>
          <p:nvPr>
            <p:ph type="dt" sz="half" idx="2"/>
          </p:nvPr>
        </p:nvSpPr>
        <p:spPr>
          <a:xfrm>
            <a:off x="685800" y="6248400"/>
            <a:ext cx="1905000" cy="457200"/>
          </a:xfrm>
          <a:prstGeom prst="rect">
            <a:avLst/>
          </a:prstGeom>
          <a:noFill/>
          <a:ln w="9525">
            <a:noFill/>
          </a:ln>
        </p:spPr>
        <p:txBody>
          <a:bodyPr/>
          <a:lstStyle>
            <a:lvl1pPr>
              <a:defRPr sz="1400">
                <a:ea typeface="宋体" panose="02010600030101010101" pitchFamily="2" charset="-122"/>
              </a:defRPr>
            </a:lvl1pPr>
          </a:lstStyle>
          <a:p>
            <a:pPr lvl="0" fontAlgn="base"/>
            <a:endParaRPr lang="zh-CN" altLang="en-US" strike="noStrike" noProof="1"/>
          </a:p>
        </p:txBody>
      </p:sp>
      <p:sp>
        <p:nvSpPr>
          <p:cNvPr id="1051" name="页脚占位符 1050"/>
          <p:cNvSpPr>
            <a:spLocks noGrp="1"/>
          </p:cNvSpPr>
          <p:nvPr>
            <p:ph type="ftr" sz="quarter" idx="3"/>
          </p:nvPr>
        </p:nvSpPr>
        <p:spPr>
          <a:xfrm>
            <a:off x="3124200" y="6286500"/>
            <a:ext cx="2895600" cy="457200"/>
          </a:xfrm>
          <a:prstGeom prst="rect">
            <a:avLst/>
          </a:prstGeom>
          <a:noFill/>
          <a:ln w="9525">
            <a:noFill/>
          </a:ln>
        </p:spPr>
        <p:txBody>
          <a:bodyPr/>
          <a:lstStyle>
            <a:lvl1pPr algn="ctr">
              <a:defRPr sz="1400">
                <a:ea typeface="宋体" panose="02010600030101010101" pitchFamily="2" charset="-122"/>
              </a:defRPr>
            </a:lvl1pPr>
          </a:lstStyle>
          <a:p>
            <a:pPr lvl="0" fontAlgn="base"/>
            <a:endParaRPr lang="zh-CN" altLang="en-US" strike="noStrike" noProof="1"/>
          </a:p>
        </p:txBody>
      </p:sp>
      <p:sp>
        <p:nvSpPr>
          <p:cNvPr id="1052" name="灯片编号占位符 1051"/>
          <p:cNvSpPr>
            <a:spLocks noGrp="1"/>
          </p:cNvSpPr>
          <p:nvPr>
            <p:ph type="sldNum" sz="quarter" idx="4"/>
          </p:nvPr>
        </p:nvSpPr>
        <p:spPr>
          <a:xfrm>
            <a:off x="6553200" y="6248400"/>
            <a:ext cx="1905000" cy="457200"/>
          </a:xfrm>
          <a:prstGeom prst="rect">
            <a:avLst/>
          </a:prstGeom>
          <a:noFill/>
          <a:ln w="9525">
            <a:noFill/>
          </a:ln>
        </p:spPr>
        <p:txBody>
          <a:bodyPr/>
          <a:lstStyle>
            <a:lvl1pPr algn="r">
              <a:defRPr sz="1400">
                <a:ea typeface="宋体" panose="02010600030101010101" pitchFamily="2" charset="-122"/>
              </a:defRPr>
            </a:lvl1pPr>
          </a:lstStyle>
          <a:p>
            <a:pPr lvl="0" fontAlgn="base"/>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sldNum="0" hdr="0" ftr="0" dt="0"/>
  <p:txStyles>
    <p:titleStyle>
      <a:lvl1pPr marL="0" lvl="0" indent="0" algn="ctr" defTabSz="914400" eaLnBrk="1" fontAlgn="base" latinLnBrk="0" hangingPunct="1">
        <a:lnSpc>
          <a:spcPct val="100000"/>
        </a:lnSpc>
        <a:spcBef>
          <a:spcPct val="0"/>
        </a:spcBef>
        <a:spcAft>
          <a:spcPct val="0"/>
        </a:spcAft>
        <a:buNone/>
        <a:defRPr sz="3000" b="1" u="none" kern="1200" baseline="0">
          <a:solidFill>
            <a:srgbClr val="FFFFFF"/>
          </a:solidFill>
          <a:effectLst>
            <a:outerShdw blurRad="38100" dist="38100" dir="2700000">
              <a:srgbClr val="C0C0C0"/>
            </a:outerShdw>
          </a:effectLst>
          <a:latin typeface="+mj-lt"/>
          <a:ea typeface="+mj-ea"/>
          <a:cs typeface="+mj-cs"/>
        </a:defRPr>
      </a:lvl1pPr>
    </p:titleStyle>
    <p:body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4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0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800" b="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2.wmf"/><Relationship Id="rId1"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emf"/><Relationship Id="rId1" Type="http://schemas.openxmlformats.org/officeDocument/2006/relationships/image" Target="../media/image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www.nefe.org/" TargetMode="External"/><Relationship Id="rId5" Type="http://schemas.openxmlformats.org/officeDocument/2006/relationships/hyperlink" Target="http://www.federalreserve.gov/" TargetMode="External"/><Relationship Id="rId4" Type="http://schemas.openxmlformats.org/officeDocument/2006/relationships/hyperlink" Target="http://www.ecb.int/" TargetMode="External"/><Relationship Id="rId3" Type="http://schemas.openxmlformats.org/officeDocument/2006/relationships/hyperlink" Target="http://www.cnnfn.com/" TargetMode="External"/><Relationship Id="rId2" Type="http://schemas.openxmlformats.org/officeDocument/2006/relationships/hyperlink" Target="http://www.investinginbonds.com/" TargetMode="External"/><Relationship Id="rId1" Type="http://schemas.openxmlformats.org/officeDocument/2006/relationships/hyperlink" Target="http://www.bankrate.com/"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图片 3073" descr="try5"/>
          <p:cNvPicPr>
            <a:picLocks noChangeAspect="1"/>
          </p:cNvPicPr>
          <p:nvPr/>
        </p:nvPicPr>
        <p:blipFill>
          <a:blip r:embed="rId1"/>
          <a:stretch>
            <a:fillRect/>
          </a:stretch>
        </p:blipFill>
        <p:spPr>
          <a:xfrm>
            <a:off x="0" y="-11112"/>
            <a:ext cx="9144000" cy="6883400"/>
          </a:xfrm>
          <a:prstGeom prst="rect">
            <a:avLst/>
          </a:prstGeom>
          <a:noFill/>
          <a:ln w="9525">
            <a:noFill/>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4097"/>
          <p:cNvSpPr>
            <a:spLocks noGrp="1"/>
          </p:cNvSpPr>
          <p:nvPr>
            <p:ph type="ctrTitle"/>
          </p:nvPr>
        </p:nvSpPr>
        <p:spPr>
          <a:xfrm>
            <a:off x="685800" y="2130425"/>
            <a:ext cx="7772400" cy="1470025"/>
          </a:xfrm>
        </p:spPr>
        <p:txBody>
          <a:bodyPr anchor="ctr"/>
          <a:lstStyle/>
          <a:p>
            <a:pPr defTabSz="914400" fontAlgn="base">
              <a:buNone/>
            </a:pPr>
            <a:r>
              <a:rPr lang="zh-CN" altLang="en-US" sz="3000" strike="noStrike" kern="1200" baseline="0" noProof="1">
                <a:latin typeface="Arial" panose="020B0604020202020204" pitchFamily="34" charset="0"/>
                <a:ea typeface="宋体" panose="02010600030101010101" pitchFamily="2" charset="-122"/>
              </a:rPr>
              <a:t>第5章</a:t>
            </a:r>
            <a:endParaRPr lang="zh-CN" altLang="en-US" sz="3000" strike="noStrike" kern="1200" baseline="0" noProof="1">
              <a:latin typeface="Arial" panose="020B0604020202020204" pitchFamily="34" charset="0"/>
              <a:ea typeface="宋体" panose="02010600030101010101" pitchFamily="2" charset="-122"/>
            </a:endParaRPr>
          </a:p>
        </p:txBody>
      </p:sp>
      <p:sp>
        <p:nvSpPr>
          <p:cNvPr id="4099" name="副标题 4098"/>
          <p:cNvSpPr>
            <a:spLocks noGrp="1"/>
          </p:cNvSpPr>
          <p:nvPr>
            <p:ph type="subTitle" idx="1"/>
          </p:nvPr>
        </p:nvSpPr>
        <p:spPr>
          <a:xfrm>
            <a:off x="1371600" y="3886200"/>
            <a:ext cx="6400800" cy="1752600"/>
          </a:xfrm>
        </p:spPr>
        <p:txBody>
          <a:bodyPr/>
          <a:lstStyle/>
          <a:p>
            <a:pPr defTabSz="914400" fontAlgn="base">
              <a:buFont typeface="Wingdings" panose="05000000000000000000" pitchFamily="2" charset="2"/>
              <a:buNone/>
            </a:pPr>
            <a:r>
              <a:rPr lang="zh-CN" altLang="en-US" sz="3200" strike="noStrike" kern="1200" baseline="0" noProof="1">
                <a:latin typeface="Arial" panose="020B0604020202020204" pitchFamily="34" charset="0"/>
                <a:ea typeface="宋体" panose="02010600030101010101" pitchFamily="2" charset="-122"/>
              </a:rPr>
              <a:t>利率的决定因素：</a:t>
            </a:r>
            <a:endParaRPr lang="zh-CN" altLang="en-US" sz="3200" strike="noStrike" kern="1200" baseline="0" noProof="1">
              <a:latin typeface="Arial" panose="020B0604020202020204" pitchFamily="34" charset="0"/>
              <a:ea typeface="宋体" panose="02010600030101010101" pitchFamily="2" charset="-122"/>
            </a:endParaRPr>
          </a:p>
          <a:p>
            <a:pPr defTabSz="914400" fontAlgn="base">
              <a:buFont typeface="Wingdings" panose="05000000000000000000" pitchFamily="2" charset="2"/>
              <a:buNone/>
            </a:pPr>
            <a:r>
              <a:rPr lang="zh-CN" altLang="en-US" sz="3200" strike="noStrike" kern="1200" baseline="0" noProof="1">
                <a:latin typeface="Arial" panose="020B0604020202020204" pitchFamily="34" charset="0"/>
                <a:ea typeface="宋体" panose="02010600030101010101" pitchFamily="2" charset="-122"/>
              </a:rPr>
              <a:t>竞争理论</a:t>
            </a:r>
            <a:endParaRPr lang="zh-CN" altLang="en-US" sz="3200" strike="noStrike" kern="1200" baseline="0" noProof="1">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ssolv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dissolve">
                                      <p:cBhvr>
                                        <p:cTn id="12" dur="500"/>
                                        <p:tgtEl>
                                          <p:spTgt spid="40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dissolve">
                                      <p:cBhvr>
                                        <p:cTn id="17" dur="500"/>
                                        <p:tgtEl>
                                          <p:spTgt spid="4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5121"/>
          <p:cNvSpPr>
            <a:spLocks noGrp="1"/>
          </p:cNvSpPr>
          <p:nvPr>
            <p:ph type="title"/>
          </p:nvPr>
        </p:nvSpPr>
        <p:spPr>
          <a:xfrm>
            <a:off x="457200" y="274638"/>
            <a:ext cx="8229600" cy="1143000"/>
          </a:xfrm>
        </p:spPr>
        <p:txBody>
          <a:bodyPr anchor="ctr"/>
          <a:lstStyle/>
          <a:p>
            <a:pPr fontAlgn="base"/>
            <a:r>
              <a:rPr lang="zh-CN" altLang="en-US" sz="3800" strike="noStrike" noProof="1">
                <a:ea typeface="宋体" panose="02010600030101010101" pitchFamily="2" charset="-122"/>
                <a:sym typeface="Wingdings" panose="05000000000000000000" pitchFamily="2" charset="2"/>
              </a:rPr>
              <a:t> </a:t>
            </a:r>
            <a:r>
              <a:rPr lang="zh-CN" altLang="en-US" sz="3800" strike="noStrike" noProof="1">
                <a:ea typeface="宋体" panose="02010600030101010101" pitchFamily="2" charset="-122"/>
              </a:rPr>
              <a:t>学习目标 </a:t>
            </a:r>
            <a:r>
              <a:rPr lang="zh-CN" altLang="en-US" sz="3800" strike="noStrike" noProof="1">
                <a:ea typeface="宋体" panose="02010600030101010101" pitchFamily="2" charset="-122"/>
                <a:sym typeface="Wingdings" panose="05000000000000000000" pitchFamily="2" charset="2"/>
              </a:rPr>
              <a:t></a:t>
            </a:r>
            <a:endParaRPr lang="zh-CN" altLang="en-US" sz="3800" strike="noStrike" noProof="1">
              <a:ea typeface="宋体" panose="02010600030101010101" pitchFamily="2" charset="-122"/>
              <a:sym typeface="Wingdings" panose="05000000000000000000" pitchFamily="2" charset="2"/>
            </a:endParaRPr>
          </a:p>
        </p:txBody>
      </p:sp>
      <p:sp>
        <p:nvSpPr>
          <p:cNvPr id="5123" name="文本占位符 5122"/>
          <p:cNvSpPr>
            <a:spLocks noGrp="1"/>
          </p:cNvSpPr>
          <p:nvPr>
            <p:ph idx="1"/>
          </p:nvPr>
        </p:nvSpPr>
        <p:spPr>
          <a:xfrm>
            <a:off x="457200" y="1600200"/>
            <a:ext cx="8229600" cy="4754563"/>
          </a:xfrm>
        </p:spPr>
        <p:txBody>
          <a:bodyPr/>
          <a:lstStyle/>
          <a:p>
            <a:pPr fontAlgn="base">
              <a:lnSpc>
                <a:spcPct val="150000"/>
              </a:lnSpc>
            </a:pPr>
            <a:r>
              <a:rPr lang="zh-CN" altLang="en-US" strike="noStrike" noProof="1">
                <a:ea typeface="宋体" panose="02010600030101010101" pitchFamily="2" charset="-122"/>
              </a:rPr>
              <a:t>理解利率在经济中的主要作用。</a:t>
            </a:r>
            <a:endParaRPr lang="zh-CN" altLang="en-US" strike="noStrike" noProof="1">
              <a:ea typeface="宋体" panose="02010600030101010101" pitchFamily="2" charset="-122"/>
            </a:endParaRPr>
          </a:p>
          <a:p>
            <a:pPr fontAlgn="base">
              <a:lnSpc>
                <a:spcPct val="150000"/>
              </a:lnSpc>
            </a:pPr>
            <a:r>
              <a:rPr lang="zh-CN" altLang="en-US" strike="noStrike" noProof="1">
                <a:ea typeface="宋体" panose="02010600030101010101" pitchFamily="2" charset="-122"/>
              </a:rPr>
              <a:t>了解决定一般利率水平和资产价格的重要因素。</a:t>
            </a:r>
            <a:endParaRPr lang="zh-CN" altLang="en-US" strike="noStrike" noProof="1">
              <a:ea typeface="宋体" panose="02010600030101010101" pitchFamily="2" charset="-122"/>
            </a:endParaRPr>
          </a:p>
          <a:p>
            <a:pPr fontAlgn="base">
              <a:lnSpc>
                <a:spcPct val="150000"/>
              </a:lnSpc>
            </a:pPr>
            <a:r>
              <a:rPr lang="zh-CN" altLang="en-US" strike="noStrike" noProof="1">
                <a:ea typeface="宋体" panose="02010600030101010101" pitchFamily="2" charset="-122"/>
              </a:rPr>
              <a:t>学习主要的利率决定理论（利率决定的各种主要理论解释）。</a:t>
            </a:r>
            <a:endParaRPr lang="zh-CN" altLang="en-US" strike="noStrike" noProof="1">
              <a:ea typeface="宋体" panose="02010600030101010101" pitchFamily="2" charset="-122"/>
            </a:endParaRPr>
          </a:p>
        </p:txBody>
      </p:sp>
      <p:sp>
        <p:nvSpPr>
          <p:cNvPr id="2" name="文本框 512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dissolve">
                                      <p:cBhvr>
                                        <p:cTn id="12" dur="500"/>
                                        <p:tgtEl>
                                          <p:spTgt spid="51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3">
                                            <p:txEl>
                                              <p:pRg st="1" end="1"/>
                                            </p:txEl>
                                          </p:spTgt>
                                        </p:tgtEl>
                                        <p:attrNameLst>
                                          <p:attrName>style.visibility</p:attrName>
                                        </p:attrNameLst>
                                      </p:cBhvr>
                                      <p:to>
                                        <p:strVal val="visible"/>
                                      </p:to>
                                    </p:set>
                                    <p:animEffect transition="in" filter="dissolve">
                                      <p:cBhvr>
                                        <p:cTn id="17" dur="500"/>
                                        <p:tgtEl>
                                          <p:spTgt spid="51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3">
                                            <p:txEl>
                                              <p:pRg st="2" end="2"/>
                                            </p:txEl>
                                          </p:spTgt>
                                        </p:tgtEl>
                                        <p:attrNameLst>
                                          <p:attrName>style.visibility</p:attrName>
                                        </p:attrNameLst>
                                      </p:cBhvr>
                                      <p:to>
                                        <p:strVal val="visible"/>
                                      </p:to>
                                    </p:set>
                                    <p:animEffect transition="in" filter="dissolve">
                                      <p:cBhvr>
                                        <p:cTn id="22"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6145"/>
          <p:cNvSpPr>
            <a:spLocks noGrp="1"/>
          </p:cNvSpPr>
          <p:nvPr>
            <p:ph type="title"/>
          </p:nvPr>
        </p:nvSpPr>
        <p:spPr>
          <a:xfrm>
            <a:off x="457200" y="457200"/>
            <a:ext cx="8229600" cy="927100"/>
          </a:xfrm>
        </p:spPr>
        <p:txBody>
          <a:bodyPr anchor="ctr"/>
          <a:lstStyle/>
          <a:p>
            <a:pPr fontAlgn="base"/>
            <a:r>
              <a:rPr lang="zh-CN" altLang="en-US" sz="3200" strike="noStrike" noProof="1">
                <a:ea typeface="宋体" panose="02010600030101010101" pitchFamily="2" charset="-122"/>
              </a:rPr>
              <a:t>导  言</a:t>
            </a:r>
            <a:endParaRPr lang="zh-CN" altLang="en-US" sz="3200" strike="noStrike" noProof="1">
              <a:ea typeface="宋体" panose="02010600030101010101" pitchFamily="2" charset="-122"/>
            </a:endParaRPr>
          </a:p>
        </p:txBody>
      </p:sp>
      <p:sp>
        <p:nvSpPr>
          <p:cNvPr id="6147" name="文本占位符 6146"/>
          <p:cNvSpPr>
            <a:spLocks noGrp="1"/>
          </p:cNvSpPr>
          <p:nvPr>
            <p:ph idx="1"/>
          </p:nvPr>
        </p:nvSpPr>
        <p:spPr>
          <a:xfrm>
            <a:off x="457200" y="1676400"/>
            <a:ext cx="8229600" cy="4449763"/>
          </a:xfrm>
        </p:spPr>
        <p:txBody>
          <a:bodyPr/>
          <a:lstStyle/>
          <a:p>
            <a:pPr marL="342900" indent="-342900" fontAlgn="base"/>
            <a:r>
              <a:rPr lang="zh-CN" altLang="en-US" strike="noStrike" noProof="1">
                <a:ea typeface="宋体" panose="02010600030101010101" pitchFamily="2" charset="-122"/>
              </a:rPr>
              <a:t>MLF退出后央行如何定利率？</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多家银行宣布下调存款利率：5年期挂牌利率降至1.55%</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金融机构积极发力消费金融！消费贷利率步入“2”时代</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中国人民银行授权全国银行间同业拆借中心公布，2024年11月20日贷款市场报价利率（LPR）为：1年期LPR为3.1%，5年期以上LPR为3.6%，均较上期维持不变。</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央行：货币政策有足够空间 将择机降准降息</a:t>
            </a:r>
            <a:endParaRPr lang="zh-CN" altLang="en-US" strike="noStrike" noProof="1">
              <a:ea typeface="宋体" panose="02010600030101010101" pitchFamily="2" charset="-122"/>
            </a:endParaRPr>
          </a:p>
        </p:txBody>
      </p:sp>
      <p:sp>
        <p:nvSpPr>
          <p:cNvPr id="2" name="文本框 614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dissolv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dissolve">
                                      <p:cBhvr>
                                        <p:cTn id="12" dur="500"/>
                                        <p:tgtEl>
                                          <p:spTgt spid="61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7">
                                            <p:txEl>
                                              <p:pRg st="1" end="1"/>
                                            </p:txEl>
                                          </p:spTgt>
                                        </p:tgtEl>
                                        <p:attrNameLst>
                                          <p:attrName>style.visibility</p:attrName>
                                        </p:attrNameLst>
                                      </p:cBhvr>
                                      <p:to>
                                        <p:strVal val="visible"/>
                                      </p:to>
                                    </p:set>
                                    <p:animEffect transition="in" filter="dissolve">
                                      <p:cBhvr>
                                        <p:cTn id="17" dur="500"/>
                                        <p:tgtEl>
                                          <p:spTgt spid="61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47">
                                            <p:txEl>
                                              <p:pRg st="2" end="2"/>
                                            </p:txEl>
                                          </p:spTgt>
                                        </p:tgtEl>
                                        <p:attrNameLst>
                                          <p:attrName>style.visibility</p:attrName>
                                        </p:attrNameLst>
                                      </p:cBhvr>
                                      <p:to>
                                        <p:strVal val="visible"/>
                                      </p:to>
                                    </p:set>
                                    <p:animEffect transition="in" filter="dissolve">
                                      <p:cBhvr>
                                        <p:cTn id="22" dur="500"/>
                                        <p:tgtEl>
                                          <p:spTgt spid="614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147">
                                            <p:txEl>
                                              <p:pRg st="3" end="3"/>
                                            </p:txEl>
                                          </p:spTgt>
                                        </p:tgtEl>
                                        <p:attrNameLst>
                                          <p:attrName>style.visibility</p:attrName>
                                        </p:attrNameLst>
                                      </p:cBhvr>
                                      <p:to>
                                        <p:strVal val="visible"/>
                                      </p:to>
                                    </p:set>
                                    <p:animEffect transition="in" filter="dissolve">
                                      <p:cBhvr>
                                        <p:cTn id="27" dur="500"/>
                                        <p:tgtEl>
                                          <p:spTgt spid="614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147">
                                            <p:txEl>
                                              <p:pRg st="4" end="4"/>
                                            </p:txEl>
                                          </p:spTgt>
                                        </p:tgtEl>
                                        <p:attrNameLst>
                                          <p:attrName>style.visibility</p:attrName>
                                        </p:attrNameLst>
                                      </p:cBhvr>
                                      <p:to>
                                        <p:strVal val="visible"/>
                                      </p:to>
                                    </p:set>
                                    <p:animEffect transition="in" filter="dissolve">
                                      <p:cBhvr>
                                        <p:cTn id="32"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6145"/>
          <p:cNvSpPr>
            <a:spLocks noGrp="1"/>
          </p:cNvSpPr>
          <p:nvPr>
            <p:ph type="title"/>
          </p:nvPr>
        </p:nvSpPr>
        <p:spPr>
          <a:xfrm>
            <a:off x="457200" y="457200"/>
            <a:ext cx="8229600" cy="927100"/>
          </a:xfrm>
        </p:spPr>
        <p:txBody>
          <a:bodyPr anchor="ctr"/>
          <a:lstStyle/>
          <a:p>
            <a:pPr fontAlgn="base"/>
            <a:r>
              <a:rPr lang="zh-CN" altLang="en-US" sz="3200" strike="noStrike" noProof="1">
                <a:ea typeface="宋体" panose="02010600030101010101" pitchFamily="2" charset="-122"/>
              </a:rPr>
              <a:t>导  言</a:t>
            </a:r>
            <a:endParaRPr lang="zh-CN" altLang="en-US" sz="3200" strike="noStrike" noProof="1">
              <a:ea typeface="宋体" panose="02010600030101010101" pitchFamily="2" charset="-122"/>
            </a:endParaRPr>
          </a:p>
        </p:txBody>
      </p:sp>
      <p:sp>
        <p:nvSpPr>
          <p:cNvPr id="6147" name="文本占位符 6146"/>
          <p:cNvSpPr>
            <a:spLocks noGrp="1"/>
          </p:cNvSpPr>
          <p:nvPr>
            <p:ph idx="1"/>
          </p:nvPr>
        </p:nvSpPr>
        <p:spPr>
          <a:xfrm>
            <a:off x="457200" y="1676400"/>
            <a:ext cx="8229600" cy="4449763"/>
          </a:xfrm>
        </p:spPr>
        <p:txBody>
          <a:bodyPr/>
          <a:lstStyle/>
          <a:p>
            <a:pPr marL="342900" indent="-342900" fontAlgn="base"/>
            <a:r>
              <a:rPr lang="zh-CN" altLang="en-US" strike="noStrike" noProof="1">
                <a:solidFill>
                  <a:srgbClr val="FFFFFF"/>
                </a:solidFill>
                <a:ea typeface="宋体" panose="02010600030101010101" pitchFamily="2" charset="-122"/>
              </a:rPr>
              <a:t>利率是金融市场中</a:t>
            </a:r>
            <a:r>
              <a:rPr lang="zh-CN" altLang="en-US" strike="noStrike" noProof="1">
                <a:ea typeface="宋体" panose="02010600030101010101" pitchFamily="2" charset="-122"/>
              </a:rPr>
              <a:t>影响储蓄、贷款、借款和投资行为，并将它们联系在一起的重要因素</a:t>
            </a:r>
            <a:r>
              <a:rPr lang="zh-CN" altLang="en-US" strike="noStrike" noProof="1" smtClean="0">
                <a:ea typeface="宋体" panose="02010600030101010101" pitchFamily="2" charset="-122"/>
              </a:rPr>
              <a:t>。</a:t>
            </a:r>
            <a:endParaRPr lang="en-US" altLang="zh-CN" strike="noStrike" noProof="1" smtClean="0">
              <a:ea typeface="宋体" panose="02010600030101010101" pitchFamily="2" charset="-122"/>
            </a:endParaRPr>
          </a:p>
          <a:p>
            <a:pPr marL="342900" indent="-342900" fontAlgn="base"/>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利率是借款人为了在一个一致同意的期间内得到稀缺的可贷资金使用权而向资金借出者支付的价格，也称为</a:t>
            </a:r>
            <a:r>
              <a:rPr lang="zh-CN" altLang="en-US" strike="noStrike" noProof="1">
                <a:solidFill>
                  <a:schemeClr val="folHlink"/>
                </a:solidFill>
                <a:ea typeface="宋体" panose="02010600030101010101" pitchFamily="2" charset="-122"/>
              </a:rPr>
              <a:t>信用的价格</a:t>
            </a:r>
            <a:r>
              <a:rPr lang="zh-CN" altLang="en-US" i="1" strike="noStrike" noProof="1">
                <a:solidFill>
                  <a:schemeClr val="folHlink"/>
                </a:solidFill>
                <a:ea typeface="宋体" panose="02010600030101010101" pitchFamily="2" charset="-122"/>
              </a:rPr>
              <a:t>。</a:t>
            </a:r>
            <a:endParaRPr lang="zh-CN" altLang="en-US" strike="noStrike" noProof="1">
              <a:ea typeface="宋体" panose="02010600030101010101" pitchFamily="2" charset="-122"/>
            </a:endParaRPr>
          </a:p>
        </p:txBody>
      </p:sp>
      <p:graphicFrame>
        <p:nvGraphicFramePr>
          <p:cNvPr id="6148" name="对象 6147"/>
          <p:cNvGraphicFramePr/>
          <p:nvPr/>
        </p:nvGraphicFramePr>
        <p:xfrm>
          <a:off x="7239000" y="5784850"/>
          <a:ext cx="1600200" cy="869950"/>
        </p:xfrm>
        <a:graphic>
          <a:graphicData uri="http://schemas.openxmlformats.org/presentationml/2006/ole">
            <mc:AlternateContent xmlns:mc="http://schemas.openxmlformats.org/markup-compatibility/2006">
              <mc:Choice xmlns:v="urn:schemas-microsoft-com:vml" Requires="v">
                <p:oleObj spid="_x0000_s1025" name="" r:id="rId1" imgW="32099250" imgH="17468850" progId="">
                  <p:embed/>
                </p:oleObj>
              </mc:Choice>
              <mc:Fallback>
                <p:oleObj name="" r:id="rId1" imgW="32099250" imgH="17468850" progId="">
                  <p:embed/>
                  <p:pic>
                    <p:nvPicPr>
                      <p:cNvPr id="0" name="图片 1024" descr="image2"/>
                      <p:cNvPicPr/>
                      <p:nvPr/>
                    </p:nvPicPr>
                    <p:blipFill>
                      <a:blip r:embed="rId2"/>
                      <a:stretch>
                        <a:fillRect/>
                      </a:stretch>
                    </p:blipFill>
                    <p:spPr>
                      <a:xfrm>
                        <a:off x="7239000" y="5784850"/>
                        <a:ext cx="1600200" cy="869950"/>
                      </a:xfrm>
                      <a:prstGeom prst="rect">
                        <a:avLst/>
                      </a:prstGeom>
                      <a:noFill/>
                      <a:ln w="38100">
                        <a:noFill/>
                      </a:ln>
                    </p:spPr>
                  </p:pic>
                </p:oleObj>
              </mc:Fallback>
            </mc:AlternateContent>
          </a:graphicData>
        </a:graphic>
      </p:graphicFrame>
      <p:sp>
        <p:nvSpPr>
          <p:cNvPr id="2" name="文本框 614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dissolv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dissolve">
                                      <p:cBhvr>
                                        <p:cTn id="12" dur="500"/>
                                        <p:tgtEl>
                                          <p:spTgt spid="61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dissolve">
                                      <p:cBhvr>
                                        <p:cTn id="17" dur="500"/>
                                        <p:tgtEl>
                                          <p:spTgt spid="6147">
                                            <p:txEl>
                                              <p:pRg st="2" end="2"/>
                                            </p:txEl>
                                          </p:spTgt>
                                        </p:tgtEl>
                                      </p:cBhvr>
                                    </p:animEffec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499"/>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7169"/>
          <p:cNvSpPr>
            <a:spLocks noGrp="1"/>
          </p:cNvSpPr>
          <p:nvPr>
            <p:ph type="title"/>
          </p:nvPr>
        </p:nvSpPr>
        <p:spPr>
          <a:xfrm>
            <a:off x="457200" y="457200"/>
            <a:ext cx="8229600" cy="1143000"/>
          </a:xfrm>
        </p:spPr>
        <p:txBody>
          <a:bodyPr anchor="ctr"/>
          <a:lstStyle/>
          <a:p>
            <a:pPr fontAlgn="base"/>
            <a:r>
              <a:rPr lang="zh-CN" altLang="en-US" sz="3200" strike="noStrike" noProof="1">
                <a:ea typeface="宋体" panose="02010600030101010101" pitchFamily="2" charset="-122"/>
              </a:rPr>
              <a:t>导  言</a:t>
            </a:r>
            <a:endParaRPr lang="zh-CN" altLang="en-US" sz="3200" strike="noStrike" noProof="1">
              <a:ea typeface="宋体" panose="02010600030101010101" pitchFamily="2" charset="-122"/>
            </a:endParaRPr>
          </a:p>
        </p:txBody>
      </p:sp>
      <p:sp>
        <p:nvSpPr>
          <p:cNvPr id="7171" name="文本占位符 7170"/>
          <p:cNvSpPr>
            <a:spLocks noGrp="1"/>
          </p:cNvSpPr>
          <p:nvPr>
            <p:ph idx="1"/>
          </p:nvPr>
        </p:nvSpPr>
        <p:spPr>
          <a:xfrm>
            <a:off x="381000" y="1473200"/>
            <a:ext cx="8229600" cy="5084763"/>
          </a:xfrm>
        </p:spPr>
        <p:txBody>
          <a:bodyPr/>
          <a:lstStyle/>
          <a:p>
            <a:pPr marL="342900" indent="-342900" fontAlgn="base"/>
            <a:r>
              <a:rPr lang="zh-CN" altLang="en-US" strike="noStrike" noProof="1">
                <a:ea typeface="宋体" panose="02010600030101010101" pitchFamily="2" charset="-122"/>
              </a:rPr>
              <a:t>利率实际上是一个比率，即借款的货币成本与实际借款金额的比率。一般以年为基准、用</a:t>
            </a:r>
            <a:r>
              <a:rPr lang="en-US" altLang="zh-CN" strike="noStrike" noProof="1">
                <a:ea typeface="宋体" panose="02010600030101010101" pitchFamily="2" charset="-122"/>
              </a:rPr>
              <a:t>%</a:t>
            </a:r>
            <a:r>
              <a:rPr lang="zh-CN" altLang="en-US" strike="noStrike" noProof="1">
                <a:ea typeface="宋体" panose="02010600030101010101" pitchFamily="2" charset="-122"/>
              </a:rPr>
              <a:t>表示。</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利率向贷款者、借款者、储蓄者和投资者传递了资金价格的信号。</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由于经济体中资金供给总量等于需求总量，利率反映了资金供求的均衡。</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当利率上升时，会否增加储蓄和投资总量，取决于储蓄供给和贷款需求对利率的敏感性。</a:t>
            </a:r>
            <a:endParaRPr lang="zh-CN" altLang="en-US" strike="noStrike" noProof="1">
              <a:ea typeface="宋体" panose="02010600030101010101" pitchFamily="2" charset="-122"/>
            </a:endParaRPr>
          </a:p>
        </p:txBody>
      </p:sp>
      <p:sp>
        <p:nvSpPr>
          <p:cNvPr id="2" name="文本框 717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ssolv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dissolve">
                                      <p:cBhvr>
                                        <p:cTn id="12" dur="5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dissolve">
                                      <p:cBhvr>
                                        <p:cTn id="17" dur="500"/>
                                        <p:tgtEl>
                                          <p:spTgt spid="71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dissolve">
                                      <p:cBhvr>
                                        <p:cTn id="22" dur="500"/>
                                        <p:tgtEl>
                                          <p:spTgt spid="717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Effect transition="in" filter="dissolve">
                                      <p:cBhvr>
                                        <p:cTn id="27"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8193"/>
          <p:cNvSpPr>
            <a:spLocks noGrp="1"/>
          </p:cNvSpPr>
          <p:nvPr>
            <p:ph type="title"/>
          </p:nvPr>
        </p:nvSpPr>
        <p:spPr>
          <a:xfrm>
            <a:off x="457200" y="0"/>
            <a:ext cx="8229600" cy="1562100"/>
          </a:xfrm>
        </p:spPr>
        <p:txBody>
          <a:bodyPr anchor="ctr"/>
          <a:lstStyle/>
          <a:p>
            <a:pPr fontAlgn="base"/>
            <a:r>
              <a:rPr lang="zh-CN" altLang="en-US" sz="3200" strike="noStrike" noProof="1">
                <a:ea typeface="宋体" panose="02010600030101010101" pitchFamily="2" charset="-122"/>
              </a:rPr>
              <a:t>经济中利率的作用</a:t>
            </a:r>
            <a:endParaRPr lang="zh-CN" altLang="en-US" sz="3200" strike="noStrike" noProof="1">
              <a:ea typeface="宋体" panose="02010600030101010101" pitchFamily="2" charset="-122"/>
            </a:endParaRPr>
          </a:p>
        </p:txBody>
      </p:sp>
      <p:sp>
        <p:nvSpPr>
          <p:cNvPr id="8195" name="文本占位符 8194"/>
          <p:cNvSpPr>
            <a:spLocks noGrp="1"/>
          </p:cNvSpPr>
          <p:nvPr>
            <p:ph idx="1"/>
          </p:nvPr>
        </p:nvSpPr>
        <p:spPr>
          <a:xfrm>
            <a:off x="457200" y="1562100"/>
            <a:ext cx="8229600" cy="5250180"/>
          </a:xfrm>
        </p:spPr>
        <p:txBody>
          <a:bodyPr/>
          <a:lstStyle/>
          <a:p>
            <a:pPr fontAlgn="base"/>
            <a:r>
              <a:rPr lang="zh-CN" altLang="en-US" sz="2800" strike="noStrike" noProof="1">
                <a:ea typeface="宋体" panose="02010600030101010101" pitchFamily="2" charset="-122"/>
              </a:rPr>
              <a:t>有助于促进储蓄向投资的转化，从而促进就业和产出，实现经济的增长。</a:t>
            </a:r>
            <a:endParaRPr lang="zh-CN" altLang="en-US" sz="2800" strike="noStrike" noProof="1">
              <a:ea typeface="宋体" panose="02010600030101010101" pitchFamily="2" charset="-122"/>
            </a:endParaRPr>
          </a:p>
          <a:p>
            <a:pPr fontAlgn="base"/>
            <a:r>
              <a:rPr lang="zh-CN" altLang="en-US" sz="2800" strike="noStrike" noProof="1">
                <a:ea typeface="宋体" panose="02010600030101010101" pitchFamily="2" charset="-122"/>
              </a:rPr>
              <a:t>能够将可利用的信贷资金分配给最有效率的投资项目和投资者。</a:t>
            </a:r>
            <a:endParaRPr lang="zh-CN" altLang="en-US" sz="2800" strike="noStrike" noProof="1">
              <a:ea typeface="宋体" panose="02010600030101010101" pitchFamily="2" charset="-122"/>
            </a:endParaRPr>
          </a:p>
          <a:p>
            <a:pPr fontAlgn="base"/>
            <a:r>
              <a:rPr lang="zh-CN" altLang="en-US" sz="2800" strike="noStrike" noProof="1">
                <a:ea typeface="宋体" panose="02010600030101010101" pitchFamily="2" charset="-122"/>
              </a:rPr>
              <a:t>调节并平衡货币的供给和公众对货币的需求。</a:t>
            </a:r>
            <a:endParaRPr lang="zh-CN" altLang="en-US" sz="2800" strike="noStrike" noProof="1">
              <a:ea typeface="宋体" panose="02010600030101010101" pitchFamily="2" charset="-122"/>
            </a:endParaRPr>
          </a:p>
          <a:p>
            <a:pPr fontAlgn="base"/>
            <a:r>
              <a:rPr lang="zh-CN" altLang="en-US" sz="2800" strike="noStrike" noProof="1">
                <a:ea typeface="宋体" panose="02010600030101010101" pitchFamily="2" charset="-122"/>
              </a:rPr>
              <a:t>政府政策的工具。</a:t>
            </a:r>
            <a:endParaRPr lang="zh-CN" altLang="en-US" sz="2800" strike="noStrike" noProof="1">
              <a:ea typeface="宋体" panose="02010600030101010101" pitchFamily="2" charset="-122"/>
            </a:endParaRPr>
          </a:p>
        </p:txBody>
      </p:sp>
      <p:pic>
        <p:nvPicPr>
          <p:cNvPr id="8196" name="图片 8195" descr="MECHANX"/>
          <p:cNvPicPr>
            <a:picLocks noChangeAspect="1"/>
          </p:cNvPicPr>
          <p:nvPr/>
        </p:nvPicPr>
        <p:blipFill>
          <a:blip r:embed="rId1"/>
          <a:stretch>
            <a:fillRect/>
          </a:stretch>
        </p:blipFill>
        <p:spPr>
          <a:xfrm>
            <a:off x="6400800" y="5181600"/>
            <a:ext cx="979488" cy="1281113"/>
          </a:xfrm>
          <a:prstGeom prst="rect">
            <a:avLst/>
          </a:prstGeom>
          <a:noFill/>
          <a:ln w="9525">
            <a:noFill/>
          </a:ln>
        </p:spPr>
      </p:pic>
      <p:sp>
        <p:nvSpPr>
          <p:cNvPr id="2" name="文本框 819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ssolv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9217"/>
          <p:cNvSpPr>
            <a:spLocks noGrp="1"/>
          </p:cNvSpPr>
          <p:nvPr>
            <p:ph type="title"/>
          </p:nvPr>
        </p:nvSpPr>
        <p:spPr>
          <a:xfrm>
            <a:off x="457200" y="165100"/>
            <a:ext cx="8229600" cy="1295400"/>
          </a:xfrm>
        </p:spPr>
        <p:txBody>
          <a:bodyPr anchor="ctr"/>
          <a:lstStyle/>
          <a:p>
            <a:pPr fontAlgn="base"/>
            <a:r>
              <a:rPr lang="zh-CN" altLang="en-US" sz="3200" strike="noStrike" noProof="1">
                <a:ea typeface="宋体" panose="02010600030101010101" pitchFamily="2" charset="-122"/>
              </a:rPr>
              <a:t>本章所指的利率</a:t>
            </a:r>
            <a:endParaRPr lang="zh-CN" altLang="en-US" sz="3200" strike="noStrike" noProof="1">
              <a:ea typeface="宋体" panose="02010600030101010101" pitchFamily="2" charset="-122"/>
            </a:endParaRPr>
          </a:p>
        </p:txBody>
      </p:sp>
      <p:sp>
        <p:nvSpPr>
          <p:cNvPr id="9219" name="文本占位符 9218"/>
          <p:cNvSpPr>
            <a:spLocks noGrp="1"/>
          </p:cNvSpPr>
          <p:nvPr>
            <p:ph idx="1"/>
          </p:nvPr>
        </p:nvSpPr>
        <p:spPr>
          <a:xfrm>
            <a:off x="430213" y="1589088"/>
            <a:ext cx="8458200" cy="5033963"/>
          </a:xfrm>
        </p:spPr>
        <p:txBody>
          <a:bodyPr/>
          <a:lstStyle/>
          <a:p>
            <a:pPr marL="342900" indent="-342900" fontAlgn="base">
              <a:lnSpc>
                <a:spcPct val="90000"/>
              </a:lnSpc>
            </a:pPr>
            <a:r>
              <a:rPr lang="zh-CN" altLang="en-US" sz="2800" strike="noStrike" noProof="1">
                <a:ea typeface="宋体" panose="02010600030101010101" pitchFamily="2" charset="-122"/>
              </a:rPr>
              <a:t>通常所说的“利率”是什么？</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在经济活动中存在各种各样的利率</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甚至同一借款者的证券也可能有不同的利率</a:t>
            </a:r>
            <a:endParaRPr lang="zh-CN" altLang="en-US" sz="2800" strike="noStrike" noProof="1">
              <a:ea typeface="宋体" panose="02010600030101010101" pitchFamily="2" charset="-122"/>
            </a:endParaRPr>
          </a:p>
          <a:p>
            <a:pPr marL="342900" indent="-342900" fontAlgn="base">
              <a:lnSpc>
                <a:spcPct val="90000"/>
              </a:lnSpc>
            </a:pPr>
            <a:r>
              <a:rPr lang="zh-CN" altLang="en-US" sz="2800" strike="noStrike" noProof="1">
                <a:ea typeface="宋体" panose="02010600030101010101" pitchFamily="2" charset="-122"/>
              </a:rPr>
              <a:t>本章聚焦于影响所有利率水平的因素</a:t>
            </a:r>
            <a:endParaRPr lang="zh-CN" altLang="en-US" sz="2800" strike="noStrike" noProof="1">
              <a:ea typeface="宋体" panose="02010600030101010101" pitchFamily="2" charset="-122"/>
            </a:endParaRPr>
          </a:p>
          <a:p>
            <a:pPr marL="342900" indent="-342900" fontAlgn="base">
              <a:lnSpc>
                <a:spcPct val="90000"/>
              </a:lnSpc>
            </a:pPr>
            <a:r>
              <a:rPr lang="zh-CN" altLang="en-US" sz="2800" strike="noStrike" noProof="1">
                <a:ea typeface="宋体" panose="02010600030101010101" pitchFamily="2" charset="-122"/>
              </a:rPr>
              <a:t>本章假设存在一个基础利率：</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纯利率</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无风险利率，是所有利率的组成部分之一</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持有现金的机会成本</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在现实中与此利率最近似的是政府债券利率</a:t>
            </a:r>
            <a:endParaRPr lang="zh-CN" altLang="en-US" sz="2800" strike="noStrike" noProof="1">
              <a:ea typeface="宋体" panose="02010600030101010101" pitchFamily="2" charset="-122"/>
            </a:endParaRPr>
          </a:p>
        </p:txBody>
      </p:sp>
      <p:sp>
        <p:nvSpPr>
          <p:cNvPr id="2" name="文本框 921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dissolve">
                                      <p:cBhvr>
                                        <p:cTn id="12" dur="500"/>
                                        <p:tgtEl>
                                          <p:spTgt spid="9219">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219">
                                            <p:txEl>
                                              <p:pRg st="1" end="1"/>
                                            </p:txEl>
                                          </p:spTgt>
                                        </p:tgtEl>
                                        <p:attrNameLst>
                                          <p:attrName>style.visibility</p:attrName>
                                        </p:attrNameLst>
                                      </p:cBhvr>
                                      <p:to>
                                        <p:strVal val="visible"/>
                                      </p:to>
                                    </p:set>
                                    <p:animEffect transition="in" filter="dissolve">
                                      <p:cBhvr>
                                        <p:cTn id="15" dur="500"/>
                                        <p:tgtEl>
                                          <p:spTgt spid="9219">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219">
                                            <p:txEl>
                                              <p:pRg st="2" end="2"/>
                                            </p:txEl>
                                          </p:spTgt>
                                        </p:tgtEl>
                                        <p:attrNameLst>
                                          <p:attrName>style.visibility</p:attrName>
                                        </p:attrNameLst>
                                      </p:cBhvr>
                                      <p:to>
                                        <p:strVal val="visible"/>
                                      </p:to>
                                    </p:set>
                                    <p:animEffect transition="in" filter="dissolve">
                                      <p:cBhvr>
                                        <p:cTn id="18" dur="500"/>
                                        <p:tgtEl>
                                          <p:spTgt spid="921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9219">
                                            <p:txEl>
                                              <p:pRg st="3" end="3"/>
                                            </p:txEl>
                                          </p:spTgt>
                                        </p:tgtEl>
                                        <p:attrNameLst>
                                          <p:attrName>style.visibility</p:attrName>
                                        </p:attrNameLst>
                                      </p:cBhvr>
                                      <p:to>
                                        <p:strVal val="visible"/>
                                      </p:to>
                                    </p:set>
                                    <p:animEffect transition="in" filter="dissolve">
                                      <p:cBhvr>
                                        <p:cTn id="23" dur="500"/>
                                        <p:tgtEl>
                                          <p:spTgt spid="921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9219">
                                            <p:txEl>
                                              <p:pRg st="4" end="4"/>
                                            </p:txEl>
                                          </p:spTgt>
                                        </p:tgtEl>
                                        <p:attrNameLst>
                                          <p:attrName>style.visibility</p:attrName>
                                        </p:attrNameLst>
                                      </p:cBhvr>
                                      <p:to>
                                        <p:strVal val="visible"/>
                                      </p:to>
                                    </p:set>
                                    <p:animEffect transition="in" filter="dissolve">
                                      <p:cBhvr>
                                        <p:cTn id="28" dur="500"/>
                                        <p:tgtEl>
                                          <p:spTgt spid="9219">
                                            <p:txEl>
                                              <p:pRg st="4" end="4"/>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9219">
                                            <p:txEl>
                                              <p:pRg st="5" end="5"/>
                                            </p:txEl>
                                          </p:spTgt>
                                        </p:tgtEl>
                                        <p:attrNameLst>
                                          <p:attrName>style.visibility</p:attrName>
                                        </p:attrNameLst>
                                      </p:cBhvr>
                                      <p:to>
                                        <p:strVal val="visible"/>
                                      </p:to>
                                    </p:set>
                                    <p:animEffect transition="in" filter="dissolve">
                                      <p:cBhvr>
                                        <p:cTn id="31" dur="500"/>
                                        <p:tgtEl>
                                          <p:spTgt spid="9219">
                                            <p:txEl>
                                              <p:pRg st="5" end="5"/>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9219">
                                            <p:txEl>
                                              <p:pRg st="6" end="6"/>
                                            </p:txEl>
                                          </p:spTgt>
                                        </p:tgtEl>
                                        <p:attrNameLst>
                                          <p:attrName>style.visibility</p:attrName>
                                        </p:attrNameLst>
                                      </p:cBhvr>
                                      <p:to>
                                        <p:strVal val="visible"/>
                                      </p:to>
                                    </p:set>
                                    <p:animEffect transition="in" filter="dissolve">
                                      <p:cBhvr>
                                        <p:cTn id="34" dur="500"/>
                                        <p:tgtEl>
                                          <p:spTgt spid="9219">
                                            <p:txEl>
                                              <p:pRg st="6" end="6"/>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9219">
                                            <p:txEl>
                                              <p:pRg st="7" end="7"/>
                                            </p:txEl>
                                          </p:spTgt>
                                        </p:tgtEl>
                                        <p:attrNameLst>
                                          <p:attrName>style.visibility</p:attrName>
                                        </p:attrNameLst>
                                      </p:cBhvr>
                                      <p:to>
                                        <p:strVal val="visible"/>
                                      </p:to>
                                    </p:set>
                                    <p:animEffect transition="in" filter="dissolve">
                                      <p:cBhvr>
                                        <p:cTn id="37" dur="500"/>
                                        <p:tgtEl>
                                          <p:spTgt spid="9219">
                                            <p:txEl>
                                              <p:pRg st="7" end="7"/>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219">
                                            <p:txEl>
                                              <p:pRg st="8" end="8"/>
                                            </p:txEl>
                                          </p:spTgt>
                                        </p:tgtEl>
                                        <p:attrNameLst>
                                          <p:attrName>style.visibility</p:attrName>
                                        </p:attrNameLst>
                                      </p:cBhvr>
                                      <p:to>
                                        <p:strVal val="visible"/>
                                      </p:to>
                                    </p:set>
                                    <p:animEffect transition="in" filter="dissolve">
                                      <p:cBhvr>
                                        <p:cTn id="40" dur="500"/>
                                        <p:tgtEl>
                                          <p:spTgt spid="92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0241"/>
          <p:cNvSpPr>
            <a:spLocks noGrp="1"/>
          </p:cNvSpPr>
          <p:nvPr>
            <p:ph type="title"/>
          </p:nvPr>
        </p:nvSpPr>
        <p:spPr>
          <a:xfrm>
            <a:off x="457200" y="457200"/>
            <a:ext cx="8229600" cy="1143000"/>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0243" name="文本占位符 10242"/>
          <p:cNvSpPr>
            <a:spLocks noGrp="1"/>
          </p:cNvSpPr>
          <p:nvPr>
            <p:ph idx="1"/>
          </p:nvPr>
        </p:nvSpPr>
        <p:spPr>
          <a:xfrm>
            <a:off x="457200" y="1739900"/>
            <a:ext cx="8229600" cy="4386263"/>
          </a:xfrm>
        </p:spPr>
        <p:txBody>
          <a:bodyPr/>
          <a:lstStyle/>
          <a:p>
            <a:pPr marL="342900" indent="-342900" fontAlgn="base"/>
            <a:r>
              <a:rPr lang="zh-CN" altLang="en-US" strike="noStrike" noProof="1">
                <a:sym typeface="+mn-ea"/>
              </a:rPr>
              <a:t>古典利率理论是最早的利率理论，始于</a:t>
            </a:r>
            <a:r>
              <a:rPr lang="en-US" altLang="zh-CN" strike="noStrike" noProof="1">
                <a:sym typeface="+mn-ea"/>
              </a:rPr>
              <a:t>18</a:t>
            </a:r>
            <a:r>
              <a:rPr lang="zh-CN" altLang="en-US" strike="noStrike" noProof="1">
                <a:sym typeface="+mn-ea"/>
              </a:rPr>
              <a:t>世纪</a:t>
            </a:r>
            <a:endParaRPr lang="zh-CN" altLang="en-US" strike="noStrike" noProof="1">
              <a:sym typeface="+mn-ea"/>
            </a:endParaRPr>
          </a:p>
          <a:p>
            <a:pPr marL="342900" indent="-342900" fontAlgn="base"/>
            <a:r>
              <a:rPr lang="zh-CN" altLang="en-US" strike="noStrike" noProof="1">
                <a:sym typeface="+mn-ea"/>
              </a:rPr>
              <a:t>认为利率是资本的报酬</a:t>
            </a:r>
            <a:endParaRPr lang="zh-CN" altLang="en-US" strike="noStrike" noProof="1">
              <a:sym typeface="+mn-ea"/>
            </a:endParaRPr>
          </a:p>
          <a:p>
            <a:pPr marL="342900" indent="-342900" fontAlgn="base"/>
            <a:r>
              <a:rPr lang="zh-CN" altLang="en-US" strike="noStrike" noProof="1">
                <a:sym typeface="+mn-ea"/>
              </a:rPr>
              <a:t>利率由资本供给和资本需求在均衡条件下决定</a:t>
            </a:r>
            <a:endParaRPr lang="zh-CN" altLang="en-US" sz="32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资本供给：来自储蓄，主要是家庭储蓄</a:t>
            </a:r>
            <a:endParaRPr lang="zh-CN" altLang="en-US" sz="2800" strike="noStrike" noProof="1">
              <a:ea typeface="宋体" panose="02010600030101010101" pitchFamily="2" charset="-122"/>
            </a:endParaRPr>
          </a:p>
          <a:p>
            <a:pPr marL="457200" lvl="1" indent="0" fontAlgn="base">
              <a:buNone/>
            </a:pPr>
            <a:r>
              <a:rPr lang="zh-CN" altLang="en-US" sz="2800" strike="noStrike" noProof="1">
                <a:ea typeface="宋体" panose="02010600030101010101" pitchFamily="2" charset="-122"/>
              </a:rPr>
              <a:t>   实际上还包括来自企业和政府部门的储蓄</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资本需求：来自投资，主要是企业部门投资</a:t>
            </a:r>
            <a:endParaRPr lang="zh-CN" altLang="en-US" sz="2800" strike="noStrike" noProof="1">
              <a:ea typeface="宋体" panose="02010600030101010101" pitchFamily="2" charset="-122"/>
            </a:endParaRPr>
          </a:p>
        </p:txBody>
      </p:sp>
      <p:grpSp>
        <p:nvGrpSpPr>
          <p:cNvPr id="10244" name="组合 10243"/>
          <p:cNvGrpSpPr/>
          <p:nvPr/>
        </p:nvGrpSpPr>
        <p:grpSpPr>
          <a:xfrm>
            <a:off x="7424738" y="5399088"/>
            <a:ext cx="1511300" cy="1212850"/>
            <a:chOff x="0" y="0"/>
            <a:chExt cx="952" cy="764"/>
          </a:xfrm>
        </p:grpSpPr>
        <p:sp>
          <p:nvSpPr>
            <p:cNvPr id="2" name="矩形 10244"/>
            <p:cNvSpPr/>
            <p:nvPr/>
          </p:nvSpPr>
          <p:spPr>
            <a:xfrm>
              <a:off x="455" y="37"/>
              <a:ext cx="28" cy="675"/>
            </a:xfrm>
            <a:prstGeom prst="rect">
              <a:avLst/>
            </a:prstGeom>
            <a:solidFill>
              <a:srgbClr val="FFFFFF"/>
            </a:solidFill>
            <a:ln w="9525">
              <a:noFill/>
            </a:ln>
          </p:spPr>
          <p:txBody>
            <a:bodyPr anchor="t"/>
            <a:lstStyle/>
            <a:p>
              <a:endParaRPr lang="zh-CN" altLang="en-US">
                <a:latin typeface="Arial" panose="020B0604020202020204" pitchFamily="34" charset="0"/>
              </a:endParaRPr>
            </a:p>
          </p:txBody>
        </p:sp>
        <p:sp>
          <p:nvSpPr>
            <p:cNvPr id="10245" name="未知"/>
            <p:cNvSpPr/>
            <p:nvPr/>
          </p:nvSpPr>
          <p:spPr>
            <a:xfrm>
              <a:off x="170" y="735"/>
              <a:ext cx="595" cy="29"/>
            </a:xfrm>
            <a:custGeom>
              <a:avLst/>
              <a:gdLst/>
              <a:ahLst/>
              <a:cxnLst/>
              <a:rect l="0" t="0" r="0" b="0"/>
              <a:pathLst>
                <a:path w="595" h="29">
                  <a:moveTo>
                    <a:pt x="0" y="29"/>
                  </a:moveTo>
                  <a:lnTo>
                    <a:pt x="595" y="29"/>
                  </a:lnTo>
                  <a:lnTo>
                    <a:pt x="592" y="20"/>
                  </a:lnTo>
                  <a:lnTo>
                    <a:pt x="585" y="10"/>
                  </a:lnTo>
                  <a:lnTo>
                    <a:pt x="576" y="3"/>
                  </a:lnTo>
                  <a:lnTo>
                    <a:pt x="567" y="0"/>
                  </a:lnTo>
                  <a:lnTo>
                    <a:pt x="28" y="0"/>
                  </a:lnTo>
                  <a:lnTo>
                    <a:pt x="18" y="1"/>
                  </a:lnTo>
                  <a:lnTo>
                    <a:pt x="10" y="7"/>
                  </a:lnTo>
                  <a:lnTo>
                    <a:pt x="3" y="17"/>
                  </a:lnTo>
                  <a:lnTo>
                    <a:pt x="0" y="29"/>
                  </a:lnTo>
                  <a:close/>
                </a:path>
              </a:pathLst>
            </a:custGeom>
            <a:solidFill>
              <a:srgbClr val="FFFFFF"/>
            </a:solidFill>
            <a:ln w="9525">
              <a:noFill/>
            </a:ln>
          </p:spPr>
          <p:txBody>
            <a:bodyPr/>
            <a:lstStyle/>
            <a:p>
              <a:endParaRPr lang="zh-CN" altLang="en-US"/>
            </a:p>
          </p:txBody>
        </p:sp>
        <p:sp>
          <p:nvSpPr>
            <p:cNvPr id="10246" name="矩形 10246"/>
            <p:cNvSpPr/>
            <p:nvPr/>
          </p:nvSpPr>
          <p:spPr>
            <a:xfrm>
              <a:off x="238" y="707"/>
              <a:ext cx="462" cy="40"/>
            </a:xfrm>
            <a:prstGeom prst="rect">
              <a:avLst/>
            </a:prstGeom>
            <a:solidFill>
              <a:srgbClr val="FFFFFF"/>
            </a:solidFill>
            <a:ln w="9525">
              <a:noFill/>
            </a:ln>
          </p:spPr>
          <p:txBody>
            <a:bodyPr anchor="t"/>
            <a:lstStyle/>
            <a:p>
              <a:endParaRPr lang="zh-CN" altLang="en-US">
                <a:latin typeface="Arial" panose="020B0604020202020204" pitchFamily="34" charset="0"/>
              </a:endParaRPr>
            </a:p>
          </p:txBody>
        </p:sp>
        <p:sp>
          <p:nvSpPr>
            <p:cNvPr id="10247" name="矩形 10247"/>
            <p:cNvSpPr/>
            <p:nvPr/>
          </p:nvSpPr>
          <p:spPr>
            <a:xfrm>
              <a:off x="307" y="674"/>
              <a:ext cx="335" cy="45"/>
            </a:xfrm>
            <a:prstGeom prst="rect">
              <a:avLst/>
            </a:prstGeom>
            <a:solidFill>
              <a:srgbClr val="FFFFFF"/>
            </a:solidFill>
            <a:ln w="9525">
              <a:noFill/>
            </a:ln>
          </p:spPr>
          <p:txBody>
            <a:bodyPr anchor="t"/>
            <a:lstStyle/>
            <a:p>
              <a:endParaRPr lang="zh-CN" altLang="en-US">
                <a:latin typeface="Arial" panose="020B0604020202020204" pitchFamily="34" charset="0"/>
              </a:endParaRPr>
            </a:p>
          </p:txBody>
        </p:sp>
        <p:sp>
          <p:nvSpPr>
            <p:cNvPr id="10248" name="未知"/>
            <p:cNvSpPr/>
            <p:nvPr/>
          </p:nvSpPr>
          <p:spPr>
            <a:xfrm>
              <a:off x="601" y="544"/>
              <a:ext cx="351" cy="19"/>
            </a:xfrm>
            <a:custGeom>
              <a:avLst/>
              <a:gdLst/>
              <a:ahLst/>
              <a:cxnLst/>
              <a:rect l="0" t="0" r="0" b="0"/>
              <a:pathLst>
                <a:path w="351" h="19">
                  <a:moveTo>
                    <a:pt x="351" y="17"/>
                  </a:moveTo>
                  <a:lnTo>
                    <a:pt x="351" y="0"/>
                  </a:lnTo>
                  <a:lnTo>
                    <a:pt x="0" y="3"/>
                  </a:lnTo>
                  <a:lnTo>
                    <a:pt x="0" y="19"/>
                  </a:lnTo>
                  <a:lnTo>
                    <a:pt x="351" y="17"/>
                  </a:lnTo>
                  <a:close/>
                </a:path>
              </a:pathLst>
            </a:custGeom>
            <a:solidFill>
              <a:srgbClr val="FFFFFF"/>
            </a:solidFill>
            <a:ln w="9525">
              <a:noFill/>
            </a:ln>
          </p:spPr>
          <p:txBody>
            <a:bodyPr/>
            <a:lstStyle/>
            <a:p>
              <a:endParaRPr lang="zh-CN" altLang="en-US"/>
            </a:p>
          </p:txBody>
        </p:sp>
        <p:sp>
          <p:nvSpPr>
            <p:cNvPr id="10249" name="未知"/>
            <p:cNvSpPr/>
            <p:nvPr/>
          </p:nvSpPr>
          <p:spPr>
            <a:xfrm>
              <a:off x="642" y="554"/>
              <a:ext cx="272" cy="26"/>
            </a:xfrm>
            <a:custGeom>
              <a:avLst/>
              <a:gdLst/>
              <a:ahLst/>
              <a:cxnLst/>
              <a:rect l="0" t="0" r="0" b="0"/>
              <a:pathLst>
                <a:path w="272" h="26">
                  <a:moveTo>
                    <a:pt x="272" y="24"/>
                  </a:moveTo>
                  <a:lnTo>
                    <a:pt x="272" y="0"/>
                  </a:lnTo>
                  <a:lnTo>
                    <a:pt x="0" y="2"/>
                  </a:lnTo>
                  <a:lnTo>
                    <a:pt x="0" y="26"/>
                  </a:lnTo>
                  <a:lnTo>
                    <a:pt x="272" y="24"/>
                  </a:lnTo>
                  <a:close/>
                </a:path>
              </a:pathLst>
            </a:custGeom>
            <a:solidFill>
              <a:srgbClr val="FFFFFF"/>
            </a:solidFill>
            <a:ln w="9525">
              <a:noFill/>
            </a:ln>
          </p:spPr>
          <p:txBody>
            <a:bodyPr/>
            <a:lstStyle/>
            <a:p>
              <a:endParaRPr lang="zh-CN" altLang="en-US"/>
            </a:p>
          </p:txBody>
        </p:sp>
        <p:sp>
          <p:nvSpPr>
            <p:cNvPr id="10250" name="未知"/>
            <p:cNvSpPr/>
            <p:nvPr/>
          </p:nvSpPr>
          <p:spPr>
            <a:xfrm>
              <a:off x="682" y="571"/>
              <a:ext cx="198" cy="27"/>
            </a:xfrm>
            <a:custGeom>
              <a:avLst/>
              <a:gdLst/>
              <a:ahLst/>
              <a:cxnLst/>
              <a:rect l="0" t="0" r="0" b="0"/>
              <a:pathLst>
                <a:path w="198" h="27">
                  <a:moveTo>
                    <a:pt x="198" y="0"/>
                  </a:moveTo>
                  <a:lnTo>
                    <a:pt x="0" y="2"/>
                  </a:lnTo>
                  <a:lnTo>
                    <a:pt x="4" y="12"/>
                  </a:lnTo>
                  <a:lnTo>
                    <a:pt x="9" y="19"/>
                  </a:lnTo>
                  <a:lnTo>
                    <a:pt x="18" y="24"/>
                  </a:lnTo>
                  <a:lnTo>
                    <a:pt x="26" y="27"/>
                  </a:lnTo>
                  <a:lnTo>
                    <a:pt x="172" y="27"/>
                  </a:lnTo>
                  <a:lnTo>
                    <a:pt x="180" y="24"/>
                  </a:lnTo>
                  <a:lnTo>
                    <a:pt x="188" y="19"/>
                  </a:lnTo>
                  <a:lnTo>
                    <a:pt x="195" y="10"/>
                  </a:lnTo>
                  <a:lnTo>
                    <a:pt x="198" y="0"/>
                  </a:lnTo>
                  <a:close/>
                </a:path>
              </a:pathLst>
            </a:custGeom>
            <a:solidFill>
              <a:srgbClr val="FFFFFF"/>
            </a:solidFill>
            <a:ln w="9525">
              <a:noFill/>
            </a:ln>
          </p:spPr>
          <p:txBody>
            <a:bodyPr/>
            <a:lstStyle/>
            <a:p>
              <a:endParaRPr lang="zh-CN" altLang="en-US"/>
            </a:p>
          </p:txBody>
        </p:sp>
        <p:sp>
          <p:nvSpPr>
            <p:cNvPr id="10251" name="未知"/>
            <p:cNvSpPr/>
            <p:nvPr/>
          </p:nvSpPr>
          <p:spPr>
            <a:xfrm>
              <a:off x="730" y="174"/>
              <a:ext cx="57" cy="57"/>
            </a:xfrm>
            <a:custGeom>
              <a:avLst/>
              <a:gdLst/>
              <a:ahLst/>
              <a:cxnLst/>
              <a:rect l="0" t="0" r="0" b="0"/>
              <a:pathLst>
                <a:path w="57" h="57">
                  <a:moveTo>
                    <a:pt x="19" y="56"/>
                  </a:moveTo>
                  <a:lnTo>
                    <a:pt x="31" y="57"/>
                  </a:lnTo>
                  <a:lnTo>
                    <a:pt x="42" y="55"/>
                  </a:lnTo>
                  <a:lnTo>
                    <a:pt x="50" y="48"/>
                  </a:lnTo>
                  <a:lnTo>
                    <a:pt x="56" y="38"/>
                  </a:lnTo>
                  <a:lnTo>
                    <a:pt x="57" y="26"/>
                  </a:lnTo>
                  <a:lnTo>
                    <a:pt x="54" y="15"/>
                  </a:lnTo>
                  <a:lnTo>
                    <a:pt x="47" y="7"/>
                  </a:lnTo>
                  <a:lnTo>
                    <a:pt x="38" y="1"/>
                  </a:lnTo>
                  <a:lnTo>
                    <a:pt x="26" y="0"/>
                  </a:lnTo>
                  <a:lnTo>
                    <a:pt x="15" y="2"/>
                  </a:lnTo>
                  <a:lnTo>
                    <a:pt x="7" y="9"/>
                  </a:lnTo>
                  <a:lnTo>
                    <a:pt x="1" y="19"/>
                  </a:lnTo>
                  <a:lnTo>
                    <a:pt x="0" y="31"/>
                  </a:lnTo>
                  <a:lnTo>
                    <a:pt x="2" y="42"/>
                  </a:lnTo>
                  <a:lnTo>
                    <a:pt x="9" y="50"/>
                  </a:lnTo>
                  <a:lnTo>
                    <a:pt x="19" y="56"/>
                  </a:lnTo>
                  <a:close/>
                </a:path>
              </a:pathLst>
            </a:custGeom>
            <a:solidFill>
              <a:srgbClr val="FFFFFF"/>
            </a:solidFill>
            <a:ln w="9525">
              <a:noFill/>
            </a:ln>
          </p:spPr>
          <p:txBody>
            <a:bodyPr/>
            <a:lstStyle/>
            <a:p>
              <a:endParaRPr lang="zh-CN" altLang="en-US"/>
            </a:p>
          </p:txBody>
        </p:sp>
        <p:sp>
          <p:nvSpPr>
            <p:cNvPr id="10252" name="未知"/>
            <p:cNvSpPr/>
            <p:nvPr/>
          </p:nvSpPr>
          <p:spPr>
            <a:xfrm>
              <a:off x="159" y="89"/>
              <a:ext cx="618" cy="162"/>
            </a:xfrm>
            <a:custGeom>
              <a:avLst/>
              <a:gdLst/>
              <a:ahLst/>
              <a:cxnLst/>
              <a:rect l="0" t="0" r="0" b="0"/>
              <a:pathLst>
                <a:path w="618" h="162">
                  <a:moveTo>
                    <a:pt x="304" y="93"/>
                  </a:moveTo>
                  <a:lnTo>
                    <a:pt x="297" y="92"/>
                  </a:lnTo>
                  <a:lnTo>
                    <a:pt x="289" y="89"/>
                  </a:lnTo>
                  <a:lnTo>
                    <a:pt x="277" y="86"/>
                  </a:lnTo>
                  <a:lnTo>
                    <a:pt x="263" y="80"/>
                  </a:lnTo>
                  <a:lnTo>
                    <a:pt x="246" y="69"/>
                  </a:lnTo>
                  <a:lnTo>
                    <a:pt x="231" y="63"/>
                  </a:lnTo>
                  <a:lnTo>
                    <a:pt x="215" y="59"/>
                  </a:lnTo>
                  <a:lnTo>
                    <a:pt x="200" y="58"/>
                  </a:lnTo>
                  <a:lnTo>
                    <a:pt x="184" y="59"/>
                  </a:lnTo>
                  <a:lnTo>
                    <a:pt x="169" y="62"/>
                  </a:lnTo>
                  <a:lnTo>
                    <a:pt x="151" y="66"/>
                  </a:lnTo>
                  <a:lnTo>
                    <a:pt x="131" y="71"/>
                  </a:lnTo>
                  <a:lnTo>
                    <a:pt x="110" y="73"/>
                  </a:lnTo>
                  <a:lnTo>
                    <a:pt x="90" y="73"/>
                  </a:lnTo>
                  <a:lnTo>
                    <a:pt x="72" y="71"/>
                  </a:lnTo>
                  <a:lnTo>
                    <a:pt x="55" y="65"/>
                  </a:lnTo>
                  <a:lnTo>
                    <a:pt x="39" y="55"/>
                  </a:lnTo>
                  <a:lnTo>
                    <a:pt x="24" y="44"/>
                  </a:lnTo>
                  <a:lnTo>
                    <a:pt x="11" y="30"/>
                  </a:lnTo>
                  <a:lnTo>
                    <a:pt x="0" y="13"/>
                  </a:lnTo>
                  <a:lnTo>
                    <a:pt x="7" y="14"/>
                  </a:lnTo>
                  <a:lnTo>
                    <a:pt x="12" y="16"/>
                  </a:lnTo>
                  <a:lnTo>
                    <a:pt x="20" y="17"/>
                  </a:lnTo>
                  <a:lnTo>
                    <a:pt x="28" y="20"/>
                  </a:lnTo>
                  <a:lnTo>
                    <a:pt x="58" y="27"/>
                  </a:lnTo>
                  <a:lnTo>
                    <a:pt x="83" y="30"/>
                  </a:lnTo>
                  <a:lnTo>
                    <a:pt x="104" y="27"/>
                  </a:lnTo>
                  <a:lnTo>
                    <a:pt x="122" y="21"/>
                  </a:lnTo>
                  <a:lnTo>
                    <a:pt x="139" y="14"/>
                  </a:lnTo>
                  <a:lnTo>
                    <a:pt x="155" y="8"/>
                  </a:lnTo>
                  <a:lnTo>
                    <a:pt x="170" y="3"/>
                  </a:lnTo>
                  <a:lnTo>
                    <a:pt x="187" y="0"/>
                  </a:lnTo>
                  <a:lnTo>
                    <a:pt x="193" y="0"/>
                  </a:lnTo>
                  <a:lnTo>
                    <a:pt x="198" y="0"/>
                  </a:lnTo>
                  <a:lnTo>
                    <a:pt x="204" y="0"/>
                  </a:lnTo>
                  <a:lnTo>
                    <a:pt x="211" y="0"/>
                  </a:lnTo>
                  <a:lnTo>
                    <a:pt x="217" y="1"/>
                  </a:lnTo>
                  <a:lnTo>
                    <a:pt x="222" y="3"/>
                  </a:lnTo>
                  <a:lnTo>
                    <a:pt x="228" y="4"/>
                  </a:lnTo>
                  <a:lnTo>
                    <a:pt x="234" y="7"/>
                  </a:lnTo>
                  <a:lnTo>
                    <a:pt x="244" y="13"/>
                  </a:lnTo>
                  <a:lnTo>
                    <a:pt x="253" y="17"/>
                  </a:lnTo>
                  <a:lnTo>
                    <a:pt x="262" y="21"/>
                  </a:lnTo>
                  <a:lnTo>
                    <a:pt x="273" y="25"/>
                  </a:lnTo>
                  <a:lnTo>
                    <a:pt x="283" y="30"/>
                  </a:lnTo>
                  <a:lnTo>
                    <a:pt x="293" y="32"/>
                  </a:lnTo>
                  <a:lnTo>
                    <a:pt x="304" y="35"/>
                  </a:lnTo>
                  <a:lnTo>
                    <a:pt x="315" y="38"/>
                  </a:lnTo>
                  <a:lnTo>
                    <a:pt x="327" y="40"/>
                  </a:lnTo>
                  <a:lnTo>
                    <a:pt x="339" y="41"/>
                  </a:lnTo>
                  <a:lnTo>
                    <a:pt x="349" y="42"/>
                  </a:lnTo>
                  <a:lnTo>
                    <a:pt x="361" y="44"/>
                  </a:lnTo>
                  <a:lnTo>
                    <a:pt x="372" y="44"/>
                  </a:lnTo>
                  <a:lnTo>
                    <a:pt x="382" y="44"/>
                  </a:lnTo>
                  <a:lnTo>
                    <a:pt x="393" y="44"/>
                  </a:lnTo>
                  <a:lnTo>
                    <a:pt x="403" y="42"/>
                  </a:lnTo>
                  <a:lnTo>
                    <a:pt x="408" y="42"/>
                  </a:lnTo>
                  <a:lnTo>
                    <a:pt x="416" y="42"/>
                  </a:lnTo>
                  <a:lnTo>
                    <a:pt x="421" y="42"/>
                  </a:lnTo>
                  <a:lnTo>
                    <a:pt x="428" y="44"/>
                  </a:lnTo>
                  <a:lnTo>
                    <a:pt x="434" y="45"/>
                  </a:lnTo>
                  <a:lnTo>
                    <a:pt x="439" y="48"/>
                  </a:lnTo>
                  <a:lnTo>
                    <a:pt x="445" y="49"/>
                  </a:lnTo>
                  <a:lnTo>
                    <a:pt x="451" y="52"/>
                  </a:lnTo>
                  <a:lnTo>
                    <a:pt x="465" y="61"/>
                  </a:lnTo>
                  <a:lnTo>
                    <a:pt x="476" y="72"/>
                  </a:lnTo>
                  <a:lnTo>
                    <a:pt x="489" y="83"/>
                  </a:lnTo>
                  <a:lnTo>
                    <a:pt x="501" y="96"/>
                  </a:lnTo>
                  <a:lnTo>
                    <a:pt x="516" y="109"/>
                  </a:lnTo>
                  <a:lnTo>
                    <a:pt x="535" y="118"/>
                  </a:lnTo>
                  <a:lnTo>
                    <a:pt x="559" y="127"/>
                  </a:lnTo>
                  <a:lnTo>
                    <a:pt x="590" y="131"/>
                  </a:lnTo>
                  <a:lnTo>
                    <a:pt x="599" y="133"/>
                  </a:lnTo>
                  <a:lnTo>
                    <a:pt x="604" y="134"/>
                  </a:lnTo>
                  <a:lnTo>
                    <a:pt x="610" y="135"/>
                  </a:lnTo>
                  <a:lnTo>
                    <a:pt x="618" y="137"/>
                  </a:lnTo>
                  <a:lnTo>
                    <a:pt x="602" y="148"/>
                  </a:lnTo>
                  <a:lnTo>
                    <a:pt x="583" y="157"/>
                  </a:lnTo>
                  <a:lnTo>
                    <a:pt x="566" y="161"/>
                  </a:lnTo>
                  <a:lnTo>
                    <a:pt x="548" y="162"/>
                  </a:lnTo>
                  <a:lnTo>
                    <a:pt x="530" y="161"/>
                  </a:lnTo>
                  <a:lnTo>
                    <a:pt x="511" y="157"/>
                  </a:lnTo>
                  <a:lnTo>
                    <a:pt x="493" y="149"/>
                  </a:lnTo>
                  <a:lnTo>
                    <a:pt x="475" y="140"/>
                  </a:lnTo>
                  <a:lnTo>
                    <a:pt x="458" y="128"/>
                  </a:lnTo>
                  <a:lnTo>
                    <a:pt x="444" y="117"/>
                  </a:lnTo>
                  <a:lnTo>
                    <a:pt x="430" y="109"/>
                  </a:lnTo>
                  <a:lnTo>
                    <a:pt x="416" y="102"/>
                  </a:lnTo>
                  <a:lnTo>
                    <a:pt x="400" y="96"/>
                  </a:lnTo>
                  <a:lnTo>
                    <a:pt x="385" y="94"/>
                  </a:lnTo>
                  <a:lnTo>
                    <a:pt x="368" y="94"/>
                  </a:lnTo>
                  <a:lnTo>
                    <a:pt x="348" y="97"/>
                  </a:lnTo>
                  <a:lnTo>
                    <a:pt x="342" y="99"/>
                  </a:lnTo>
                  <a:lnTo>
                    <a:pt x="338" y="99"/>
                  </a:lnTo>
                  <a:lnTo>
                    <a:pt x="334" y="99"/>
                  </a:lnTo>
                  <a:lnTo>
                    <a:pt x="328" y="97"/>
                  </a:lnTo>
                  <a:lnTo>
                    <a:pt x="324" y="97"/>
                  </a:lnTo>
                  <a:lnTo>
                    <a:pt x="318" y="96"/>
                  </a:lnTo>
                  <a:lnTo>
                    <a:pt x="311" y="94"/>
                  </a:lnTo>
                  <a:lnTo>
                    <a:pt x="304" y="93"/>
                  </a:lnTo>
                  <a:close/>
                </a:path>
              </a:pathLst>
            </a:custGeom>
            <a:solidFill>
              <a:srgbClr val="FFFFFF"/>
            </a:solidFill>
            <a:ln w="9525">
              <a:noFill/>
            </a:ln>
          </p:spPr>
          <p:txBody>
            <a:bodyPr/>
            <a:lstStyle/>
            <a:p>
              <a:endParaRPr lang="zh-CN" altLang="en-US"/>
            </a:p>
          </p:txBody>
        </p:sp>
        <p:sp>
          <p:nvSpPr>
            <p:cNvPr id="10253" name="未知"/>
            <p:cNvSpPr/>
            <p:nvPr/>
          </p:nvSpPr>
          <p:spPr>
            <a:xfrm>
              <a:off x="156" y="59"/>
              <a:ext cx="56" cy="57"/>
            </a:xfrm>
            <a:custGeom>
              <a:avLst/>
              <a:gdLst/>
              <a:ahLst/>
              <a:cxnLst/>
              <a:rect l="0" t="0" r="0" b="0"/>
              <a:pathLst>
                <a:path w="56" h="57">
                  <a:moveTo>
                    <a:pt x="27" y="57"/>
                  </a:moveTo>
                  <a:lnTo>
                    <a:pt x="15" y="54"/>
                  </a:lnTo>
                  <a:lnTo>
                    <a:pt x="7" y="48"/>
                  </a:lnTo>
                  <a:lnTo>
                    <a:pt x="1" y="38"/>
                  </a:lnTo>
                  <a:lnTo>
                    <a:pt x="0" y="27"/>
                  </a:lnTo>
                  <a:lnTo>
                    <a:pt x="3" y="16"/>
                  </a:lnTo>
                  <a:lnTo>
                    <a:pt x="10" y="7"/>
                  </a:lnTo>
                  <a:lnTo>
                    <a:pt x="18" y="2"/>
                  </a:lnTo>
                  <a:lnTo>
                    <a:pt x="30" y="0"/>
                  </a:lnTo>
                  <a:lnTo>
                    <a:pt x="41" y="3"/>
                  </a:lnTo>
                  <a:lnTo>
                    <a:pt x="49" y="10"/>
                  </a:lnTo>
                  <a:lnTo>
                    <a:pt x="55" y="20"/>
                  </a:lnTo>
                  <a:lnTo>
                    <a:pt x="56" y="31"/>
                  </a:lnTo>
                  <a:lnTo>
                    <a:pt x="54" y="43"/>
                  </a:lnTo>
                  <a:lnTo>
                    <a:pt x="48" y="50"/>
                  </a:lnTo>
                  <a:lnTo>
                    <a:pt x="38" y="55"/>
                  </a:lnTo>
                  <a:lnTo>
                    <a:pt x="27" y="57"/>
                  </a:lnTo>
                  <a:close/>
                </a:path>
              </a:pathLst>
            </a:custGeom>
            <a:solidFill>
              <a:srgbClr val="FFFFFF"/>
            </a:solidFill>
            <a:ln w="9525">
              <a:noFill/>
            </a:ln>
          </p:spPr>
          <p:txBody>
            <a:bodyPr/>
            <a:lstStyle/>
            <a:p>
              <a:endParaRPr lang="zh-CN" altLang="en-US"/>
            </a:p>
          </p:txBody>
        </p:sp>
        <p:sp>
          <p:nvSpPr>
            <p:cNvPr id="10254" name="未知"/>
            <p:cNvSpPr/>
            <p:nvPr/>
          </p:nvSpPr>
          <p:spPr>
            <a:xfrm>
              <a:off x="0" y="436"/>
              <a:ext cx="350" cy="18"/>
            </a:xfrm>
            <a:custGeom>
              <a:avLst/>
              <a:gdLst/>
              <a:ahLst/>
              <a:cxnLst/>
              <a:rect l="0" t="0" r="0" b="0"/>
              <a:pathLst>
                <a:path w="350" h="18">
                  <a:moveTo>
                    <a:pt x="350" y="17"/>
                  </a:moveTo>
                  <a:lnTo>
                    <a:pt x="350" y="0"/>
                  </a:lnTo>
                  <a:lnTo>
                    <a:pt x="0" y="1"/>
                  </a:lnTo>
                  <a:lnTo>
                    <a:pt x="0" y="18"/>
                  </a:lnTo>
                  <a:lnTo>
                    <a:pt x="350" y="17"/>
                  </a:lnTo>
                  <a:close/>
                </a:path>
              </a:pathLst>
            </a:custGeom>
            <a:solidFill>
              <a:srgbClr val="FFFFFF"/>
            </a:solidFill>
            <a:ln w="9525">
              <a:noFill/>
            </a:ln>
          </p:spPr>
          <p:txBody>
            <a:bodyPr/>
            <a:lstStyle/>
            <a:p>
              <a:endParaRPr lang="zh-CN" altLang="en-US"/>
            </a:p>
          </p:txBody>
        </p:sp>
        <p:sp>
          <p:nvSpPr>
            <p:cNvPr id="10255" name="未知"/>
            <p:cNvSpPr/>
            <p:nvPr/>
          </p:nvSpPr>
          <p:spPr>
            <a:xfrm>
              <a:off x="40" y="446"/>
              <a:ext cx="272" cy="25"/>
            </a:xfrm>
            <a:custGeom>
              <a:avLst/>
              <a:gdLst/>
              <a:ahLst/>
              <a:cxnLst/>
              <a:rect l="0" t="0" r="0" b="0"/>
              <a:pathLst>
                <a:path w="272" h="25">
                  <a:moveTo>
                    <a:pt x="272" y="24"/>
                  </a:moveTo>
                  <a:lnTo>
                    <a:pt x="272" y="0"/>
                  </a:lnTo>
                  <a:lnTo>
                    <a:pt x="0" y="1"/>
                  </a:lnTo>
                  <a:lnTo>
                    <a:pt x="0" y="25"/>
                  </a:lnTo>
                  <a:lnTo>
                    <a:pt x="272" y="24"/>
                  </a:lnTo>
                  <a:close/>
                </a:path>
              </a:pathLst>
            </a:custGeom>
            <a:solidFill>
              <a:srgbClr val="FFFFFF"/>
            </a:solidFill>
            <a:ln w="9525">
              <a:noFill/>
            </a:ln>
          </p:spPr>
          <p:txBody>
            <a:bodyPr/>
            <a:lstStyle/>
            <a:p>
              <a:endParaRPr lang="zh-CN" altLang="en-US"/>
            </a:p>
          </p:txBody>
        </p:sp>
        <p:sp>
          <p:nvSpPr>
            <p:cNvPr id="10256" name="未知"/>
            <p:cNvSpPr/>
            <p:nvPr/>
          </p:nvSpPr>
          <p:spPr>
            <a:xfrm>
              <a:off x="81" y="463"/>
              <a:ext cx="199" cy="26"/>
            </a:xfrm>
            <a:custGeom>
              <a:avLst/>
              <a:gdLst/>
              <a:ahLst/>
              <a:cxnLst/>
              <a:rect l="0" t="0" r="0" b="0"/>
              <a:pathLst>
                <a:path w="199" h="26">
                  <a:moveTo>
                    <a:pt x="199" y="0"/>
                  </a:moveTo>
                  <a:lnTo>
                    <a:pt x="0" y="1"/>
                  </a:lnTo>
                  <a:lnTo>
                    <a:pt x="3" y="11"/>
                  </a:lnTo>
                  <a:lnTo>
                    <a:pt x="10" y="18"/>
                  </a:lnTo>
                  <a:lnTo>
                    <a:pt x="17" y="24"/>
                  </a:lnTo>
                  <a:lnTo>
                    <a:pt x="27" y="26"/>
                  </a:lnTo>
                  <a:lnTo>
                    <a:pt x="172" y="26"/>
                  </a:lnTo>
                  <a:lnTo>
                    <a:pt x="181" y="24"/>
                  </a:lnTo>
                  <a:lnTo>
                    <a:pt x="189" y="18"/>
                  </a:lnTo>
                  <a:lnTo>
                    <a:pt x="196" y="10"/>
                  </a:lnTo>
                  <a:lnTo>
                    <a:pt x="199" y="0"/>
                  </a:lnTo>
                  <a:close/>
                </a:path>
              </a:pathLst>
            </a:custGeom>
            <a:solidFill>
              <a:srgbClr val="FFFFFF"/>
            </a:solidFill>
            <a:ln w="9525">
              <a:noFill/>
            </a:ln>
          </p:spPr>
          <p:txBody>
            <a:bodyPr/>
            <a:lstStyle/>
            <a:p>
              <a:endParaRPr lang="zh-CN" altLang="en-US"/>
            </a:p>
          </p:txBody>
        </p:sp>
        <p:sp>
          <p:nvSpPr>
            <p:cNvPr id="10257" name="未知"/>
            <p:cNvSpPr/>
            <p:nvPr/>
          </p:nvSpPr>
          <p:spPr>
            <a:xfrm>
              <a:off x="448" y="0"/>
              <a:ext cx="42" cy="44"/>
            </a:xfrm>
            <a:custGeom>
              <a:avLst/>
              <a:gdLst/>
              <a:ahLst/>
              <a:cxnLst/>
              <a:rect l="0" t="0" r="0" b="0"/>
              <a:pathLst>
                <a:path w="42" h="44">
                  <a:moveTo>
                    <a:pt x="19" y="0"/>
                  </a:moveTo>
                  <a:lnTo>
                    <a:pt x="28" y="2"/>
                  </a:lnTo>
                  <a:lnTo>
                    <a:pt x="35" y="7"/>
                  </a:lnTo>
                  <a:lnTo>
                    <a:pt x="41" y="14"/>
                  </a:lnTo>
                  <a:lnTo>
                    <a:pt x="42" y="23"/>
                  </a:lnTo>
                  <a:lnTo>
                    <a:pt x="41" y="31"/>
                  </a:lnTo>
                  <a:lnTo>
                    <a:pt x="35" y="37"/>
                  </a:lnTo>
                  <a:lnTo>
                    <a:pt x="28" y="42"/>
                  </a:lnTo>
                  <a:lnTo>
                    <a:pt x="19" y="44"/>
                  </a:lnTo>
                  <a:lnTo>
                    <a:pt x="11" y="42"/>
                  </a:lnTo>
                  <a:lnTo>
                    <a:pt x="5" y="37"/>
                  </a:lnTo>
                  <a:lnTo>
                    <a:pt x="1" y="31"/>
                  </a:lnTo>
                  <a:lnTo>
                    <a:pt x="0" y="23"/>
                  </a:lnTo>
                  <a:lnTo>
                    <a:pt x="1" y="14"/>
                  </a:lnTo>
                  <a:lnTo>
                    <a:pt x="5" y="7"/>
                  </a:lnTo>
                  <a:lnTo>
                    <a:pt x="11" y="2"/>
                  </a:lnTo>
                  <a:lnTo>
                    <a:pt x="19" y="0"/>
                  </a:lnTo>
                  <a:close/>
                </a:path>
              </a:pathLst>
            </a:custGeom>
            <a:solidFill>
              <a:srgbClr val="FFFFFF"/>
            </a:solidFill>
            <a:ln w="9525">
              <a:noFill/>
            </a:ln>
          </p:spPr>
          <p:txBody>
            <a:bodyPr/>
            <a:lstStyle/>
            <a:p>
              <a:endParaRPr lang="zh-CN" altLang="en-US"/>
            </a:p>
          </p:txBody>
        </p:sp>
        <p:sp>
          <p:nvSpPr>
            <p:cNvPr id="10258" name="未知"/>
            <p:cNvSpPr/>
            <p:nvPr/>
          </p:nvSpPr>
          <p:spPr>
            <a:xfrm>
              <a:off x="411" y="52"/>
              <a:ext cx="117" cy="186"/>
            </a:xfrm>
            <a:custGeom>
              <a:avLst/>
              <a:gdLst/>
              <a:ahLst/>
              <a:cxnLst/>
              <a:rect l="0" t="0" r="0" b="0"/>
              <a:pathLst>
                <a:path w="117" h="186">
                  <a:moveTo>
                    <a:pt x="56" y="186"/>
                  </a:moveTo>
                  <a:lnTo>
                    <a:pt x="48" y="186"/>
                  </a:lnTo>
                  <a:lnTo>
                    <a:pt x="39" y="185"/>
                  </a:lnTo>
                  <a:lnTo>
                    <a:pt x="32" y="184"/>
                  </a:lnTo>
                  <a:lnTo>
                    <a:pt x="27" y="181"/>
                  </a:lnTo>
                  <a:lnTo>
                    <a:pt x="21" y="178"/>
                  </a:lnTo>
                  <a:lnTo>
                    <a:pt x="16" y="174"/>
                  </a:lnTo>
                  <a:lnTo>
                    <a:pt x="11" y="168"/>
                  </a:lnTo>
                  <a:lnTo>
                    <a:pt x="8" y="163"/>
                  </a:lnTo>
                  <a:lnTo>
                    <a:pt x="3" y="151"/>
                  </a:lnTo>
                  <a:lnTo>
                    <a:pt x="0" y="139"/>
                  </a:lnTo>
                  <a:lnTo>
                    <a:pt x="0" y="124"/>
                  </a:lnTo>
                  <a:lnTo>
                    <a:pt x="3" y="110"/>
                  </a:lnTo>
                  <a:lnTo>
                    <a:pt x="8" y="95"/>
                  </a:lnTo>
                  <a:lnTo>
                    <a:pt x="14" y="78"/>
                  </a:lnTo>
                  <a:lnTo>
                    <a:pt x="23" y="62"/>
                  </a:lnTo>
                  <a:lnTo>
                    <a:pt x="30" y="47"/>
                  </a:lnTo>
                  <a:lnTo>
                    <a:pt x="38" y="31"/>
                  </a:lnTo>
                  <a:lnTo>
                    <a:pt x="48" y="16"/>
                  </a:lnTo>
                  <a:lnTo>
                    <a:pt x="55" y="5"/>
                  </a:lnTo>
                  <a:lnTo>
                    <a:pt x="58" y="0"/>
                  </a:lnTo>
                  <a:lnTo>
                    <a:pt x="61" y="5"/>
                  </a:lnTo>
                  <a:lnTo>
                    <a:pt x="69" y="16"/>
                  </a:lnTo>
                  <a:lnTo>
                    <a:pt x="79" y="31"/>
                  </a:lnTo>
                  <a:lnTo>
                    <a:pt x="87" y="47"/>
                  </a:lnTo>
                  <a:lnTo>
                    <a:pt x="94" y="62"/>
                  </a:lnTo>
                  <a:lnTo>
                    <a:pt x="102" y="78"/>
                  </a:lnTo>
                  <a:lnTo>
                    <a:pt x="109" y="95"/>
                  </a:lnTo>
                  <a:lnTo>
                    <a:pt x="113" y="110"/>
                  </a:lnTo>
                  <a:lnTo>
                    <a:pt x="116" y="124"/>
                  </a:lnTo>
                  <a:lnTo>
                    <a:pt x="117" y="139"/>
                  </a:lnTo>
                  <a:lnTo>
                    <a:pt x="114" y="151"/>
                  </a:lnTo>
                  <a:lnTo>
                    <a:pt x="109" y="163"/>
                  </a:lnTo>
                  <a:lnTo>
                    <a:pt x="104" y="168"/>
                  </a:lnTo>
                  <a:lnTo>
                    <a:pt x="100" y="174"/>
                  </a:lnTo>
                  <a:lnTo>
                    <a:pt x="96" y="178"/>
                  </a:lnTo>
                  <a:lnTo>
                    <a:pt x="90" y="181"/>
                  </a:lnTo>
                  <a:lnTo>
                    <a:pt x="83" y="184"/>
                  </a:lnTo>
                  <a:lnTo>
                    <a:pt x="76" y="185"/>
                  </a:lnTo>
                  <a:lnTo>
                    <a:pt x="68" y="186"/>
                  </a:lnTo>
                  <a:lnTo>
                    <a:pt x="58" y="186"/>
                  </a:lnTo>
                  <a:lnTo>
                    <a:pt x="56" y="186"/>
                  </a:lnTo>
                  <a:close/>
                </a:path>
              </a:pathLst>
            </a:custGeom>
            <a:solidFill>
              <a:srgbClr val="FFFFFF"/>
            </a:solidFill>
            <a:ln w="9525">
              <a:noFill/>
            </a:ln>
          </p:spPr>
          <p:txBody>
            <a:bodyPr/>
            <a:lstStyle/>
            <a:p>
              <a:endParaRPr lang="zh-CN" altLang="en-US"/>
            </a:p>
          </p:txBody>
        </p:sp>
        <p:sp>
          <p:nvSpPr>
            <p:cNvPr id="10259" name="未知"/>
            <p:cNvSpPr/>
            <p:nvPr/>
          </p:nvSpPr>
          <p:spPr>
            <a:xfrm>
              <a:off x="428" y="461"/>
              <a:ext cx="77" cy="203"/>
            </a:xfrm>
            <a:custGeom>
              <a:avLst/>
              <a:gdLst/>
              <a:ahLst/>
              <a:cxnLst/>
              <a:rect l="0" t="0" r="0" b="0"/>
              <a:pathLst>
                <a:path w="77" h="203">
                  <a:moveTo>
                    <a:pt x="38" y="203"/>
                  </a:moveTo>
                  <a:lnTo>
                    <a:pt x="54" y="195"/>
                  </a:lnTo>
                  <a:lnTo>
                    <a:pt x="66" y="174"/>
                  </a:lnTo>
                  <a:lnTo>
                    <a:pt x="75" y="141"/>
                  </a:lnTo>
                  <a:lnTo>
                    <a:pt x="77" y="102"/>
                  </a:lnTo>
                  <a:lnTo>
                    <a:pt x="75" y="62"/>
                  </a:lnTo>
                  <a:lnTo>
                    <a:pt x="66" y="30"/>
                  </a:lnTo>
                  <a:lnTo>
                    <a:pt x="54" y="9"/>
                  </a:lnTo>
                  <a:lnTo>
                    <a:pt x="38" y="0"/>
                  </a:lnTo>
                  <a:lnTo>
                    <a:pt x="22" y="9"/>
                  </a:lnTo>
                  <a:lnTo>
                    <a:pt x="11" y="30"/>
                  </a:lnTo>
                  <a:lnTo>
                    <a:pt x="3" y="62"/>
                  </a:lnTo>
                  <a:lnTo>
                    <a:pt x="0" y="102"/>
                  </a:lnTo>
                  <a:lnTo>
                    <a:pt x="3" y="141"/>
                  </a:lnTo>
                  <a:lnTo>
                    <a:pt x="11" y="174"/>
                  </a:lnTo>
                  <a:lnTo>
                    <a:pt x="22" y="195"/>
                  </a:lnTo>
                  <a:lnTo>
                    <a:pt x="38" y="203"/>
                  </a:lnTo>
                  <a:close/>
                </a:path>
              </a:pathLst>
            </a:custGeom>
            <a:solidFill>
              <a:srgbClr val="FFFFFF"/>
            </a:solidFill>
            <a:ln w="9525">
              <a:noFill/>
            </a:ln>
          </p:spPr>
          <p:txBody>
            <a:bodyPr/>
            <a:lstStyle/>
            <a:p>
              <a:endParaRPr lang="zh-CN" altLang="en-US"/>
            </a:p>
          </p:txBody>
        </p:sp>
        <p:sp>
          <p:nvSpPr>
            <p:cNvPr id="10260" name="未知"/>
            <p:cNvSpPr/>
            <p:nvPr/>
          </p:nvSpPr>
          <p:spPr>
            <a:xfrm>
              <a:off x="439" y="645"/>
              <a:ext cx="57" cy="57"/>
            </a:xfrm>
            <a:custGeom>
              <a:avLst/>
              <a:gdLst/>
              <a:ahLst/>
              <a:cxnLst/>
              <a:rect l="0" t="0" r="0" b="0"/>
              <a:pathLst>
                <a:path w="57" h="57">
                  <a:moveTo>
                    <a:pt x="19" y="56"/>
                  </a:moveTo>
                  <a:lnTo>
                    <a:pt x="30" y="57"/>
                  </a:lnTo>
                  <a:lnTo>
                    <a:pt x="41" y="55"/>
                  </a:lnTo>
                  <a:lnTo>
                    <a:pt x="50" y="47"/>
                  </a:lnTo>
                  <a:lnTo>
                    <a:pt x="55" y="38"/>
                  </a:lnTo>
                  <a:lnTo>
                    <a:pt x="57" y="26"/>
                  </a:lnTo>
                  <a:lnTo>
                    <a:pt x="54" y="16"/>
                  </a:lnTo>
                  <a:lnTo>
                    <a:pt x="47" y="7"/>
                  </a:lnTo>
                  <a:lnTo>
                    <a:pt x="37" y="1"/>
                  </a:lnTo>
                  <a:lnTo>
                    <a:pt x="26" y="0"/>
                  </a:lnTo>
                  <a:lnTo>
                    <a:pt x="16" y="4"/>
                  </a:lnTo>
                  <a:lnTo>
                    <a:pt x="7" y="9"/>
                  </a:lnTo>
                  <a:lnTo>
                    <a:pt x="2" y="19"/>
                  </a:lnTo>
                  <a:lnTo>
                    <a:pt x="0" y="31"/>
                  </a:lnTo>
                  <a:lnTo>
                    <a:pt x="3" y="42"/>
                  </a:lnTo>
                  <a:lnTo>
                    <a:pt x="9" y="50"/>
                  </a:lnTo>
                  <a:lnTo>
                    <a:pt x="19" y="56"/>
                  </a:lnTo>
                  <a:close/>
                </a:path>
              </a:pathLst>
            </a:custGeom>
            <a:solidFill>
              <a:srgbClr val="FFFFFF"/>
            </a:solidFill>
            <a:ln w="9525">
              <a:noFill/>
            </a:ln>
          </p:spPr>
          <p:txBody>
            <a:bodyPr/>
            <a:lstStyle/>
            <a:p>
              <a:endParaRPr lang="zh-CN" altLang="en-US"/>
            </a:p>
          </p:txBody>
        </p:sp>
        <p:sp>
          <p:nvSpPr>
            <p:cNvPr id="10261" name="未知"/>
            <p:cNvSpPr/>
            <p:nvPr/>
          </p:nvSpPr>
          <p:spPr>
            <a:xfrm>
              <a:off x="439" y="425"/>
              <a:ext cx="57" cy="57"/>
            </a:xfrm>
            <a:custGeom>
              <a:avLst/>
              <a:gdLst/>
              <a:ahLst/>
              <a:cxnLst/>
              <a:rect l="0" t="0" r="0" b="0"/>
              <a:pathLst>
                <a:path w="57" h="57">
                  <a:moveTo>
                    <a:pt x="19" y="56"/>
                  </a:moveTo>
                  <a:lnTo>
                    <a:pt x="30" y="57"/>
                  </a:lnTo>
                  <a:lnTo>
                    <a:pt x="41" y="55"/>
                  </a:lnTo>
                  <a:lnTo>
                    <a:pt x="50" y="48"/>
                  </a:lnTo>
                  <a:lnTo>
                    <a:pt x="55" y="38"/>
                  </a:lnTo>
                  <a:lnTo>
                    <a:pt x="57" y="26"/>
                  </a:lnTo>
                  <a:lnTo>
                    <a:pt x="54" y="17"/>
                  </a:lnTo>
                  <a:lnTo>
                    <a:pt x="47" y="7"/>
                  </a:lnTo>
                  <a:lnTo>
                    <a:pt x="37" y="1"/>
                  </a:lnTo>
                  <a:lnTo>
                    <a:pt x="26" y="0"/>
                  </a:lnTo>
                  <a:lnTo>
                    <a:pt x="16" y="4"/>
                  </a:lnTo>
                  <a:lnTo>
                    <a:pt x="7" y="9"/>
                  </a:lnTo>
                  <a:lnTo>
                    <a:pt x="2" y="19"/>
                  </a:lnTo>
                  <a:lnTo>
                    <a:pt x="0" y="31"/>
                  </a:lnTo>
                  <a:lnTo>
                    <a:pt x="3" y="42"/>
                  </a:lnTo>
                  <a:lnTo>
                    <a:pt x="9" y="50"/>
                  </a:lnTo>
                  <a:lnTo>
                    <a:pt x="19" y="56"/>
                  </a:lnTo>
                  <a:close/>
                </a:path>
              </a:pathLst>
            </a:custGeom>
            <a:solidFill>
              <a:srgbClr val="FFFFFF"/>
            </a:solidFill>
            <a:ln w="9525">
              <a:noFill/>
            </a:ln>
          </p:spPr>
          <p:txBody>
            <a:bodyPr/>
            <a:lstStyle/>
            <a:p>
              <a:endParaRPr lang="zh-CN" altLang="en-US"/>
            </a:p>
          </p:txBody>
        </p:sp>
        <p:sp>
          <p:nvSpPr>
            <p:cNvPr id="10262" name="未知"/>
            <p:cNvSpPr/>
            <p:nvPr/>
          </p:nvSpPr>
          <p:spPr>
            <a:xfrm>
              <a:off x="171" y="130"/>
              <a:ext cx="12" cy="307"/>
            </a:xfrm>
            <a:custGeom>
              <a:avLst/>
              <a:gdLst/>
              <a:ahLst/>
              <a:cxnLst/>
              <a:rect l="0" t="0" r="0" b="0"/>
              <a:pathLst>
                <a:path w="12" h="307">
                  <a:moveTo>
                    <a:pt x="0" y="307"/>
                  </a:moveTo>
                  <a:lnTo>
                    <a:pt x="0" y="0"/>
                  </a:lnTo>
                  <a:lnTo>
                    <a:pt x="10" y="0"/>
                  </a:lnTo>
                  <a:lnTo>
                    <a:pt x="12" y="307"/>
                  </a:lnTo>
                  <a:lnTo>
                    <a:pt x="0" y="307"/>
                  </a:lnTo>
                  <a:close/>
                </a:path>
              </a:pathLst>
            </a:custGeom>
            <a:solidFill>
              <a:srgbClr val="FFFFFF"/>
            </a:solidFill>
            <a:ln w="9525">
              <a:noFill/>
            </a:ln>
          </p:spPr>
          <p:txBody>
            <a:bodyPr/>
            <a:lstStyle/>
            <a:p>
              <a:endParaRPr lang="zh-CN" altLang="en-US"/>
            </a:p>
          </p:txBody>
        </p:sp>
        <p:sp>
          <p:nvSpPr>
            <p:cNvPr id="10263" name="未知"/>
            <p:cNvSpPr/>
            <p:nvPr/>
          </p:nvSpPr>
          <p:spPr>
            <a:xfrm>
              <a:off x="39" y="117"/>
              <a:ext cx="144" cy="320"/>
            </a:xfrm>
            <a:custGeom>
              <a:avLst/>
              <a:gdLst/>
              <a:ahLst/>
              <a:cxnLst/>
              <a:rect l="0" t="0" r="0" b="0"/>
              <a:pathLst>
                <a:path w="144" h="320">
                  <a:moveTo>
                    <a:pt x="0" y="320"/>
                  </a:moveTo>
                  <a:lnTo>
                    <a:pt x="138" y="0"/>
                  </a:lnTo>
                  <a:lnTo>
                    <a:pt x="144" y="16"/>
                  </a:lnTo>
                  <a:lnTo>
                    <a:pt x="13" y="320"/>
                  </a:lnTo>
                  <a:lnTo>
                    <a:pt x="0" y="320"/>
                  </a:lnTo>
                  <a:close/>
                </a:path>
              </a:pathLst>
            </a:custGeom>
            <a:solidFill>
              <a:srgbClr val="FFFFFF"/>
            </a:solidFill>
            <a:ln w="9525">
              <a:noFill/>
            </a:ln>
          </p:spPr>
          <p:txBody>
            <a:bodyPr/>
            <a:lstStyle/>
            <a:p>
              <a:endParaRPr lang="zh-CN" altLang="en-US"/>
            </a:p>
          </p:txBody>
        </p:sp>
        <p:sp>
          <p:nvSpPr>
            <p:cNvPr id="10264" name="未知"/>
            <p:cNvSpPr/>
            <p:nvPr/>
          </p:nvSpPr>
          <p:spPr>
            <a:xfrm>
              <a:off x="170" y="119"/>
              <a:ext cx="142" cy="318"/>
            </a:xfrm>
            <a:custGeom>
              <a:avLst/>
              <a:gdLst/>
              <a:ahLst/>
              <a:cxnLst/>
              <a:rect l="0" t="0" r="0" b="0"/>
              <a:pathLst>
                <a:path w="142" h="318">
                  <a:moveTo>
                    <a:pt x="142" y="317"/>
                  </a:moveTo>
                  <a:lnTo>
                    <a:pt x="7" y="0"/>
                  </a:lnTo>
                  <a:lnTo>
                    <a:pt x="0" y="14"/>
                  </a:lnTo>
                  <a:lnTo>
                    <a:pt x="130" y="318"/>
                  </a:lnTo>
                  <a:lnTo>
                    <a:pt x="142" y="317"/>
                  </a:lnTo>
                  <a:close/>
                </a:path>
              </a:pathLst>
            </a:custGeom>
            <a:solidFill>
              <a:srgbClr val="FFFFFF"/>
            </a:solidFill>
            <a:ln w="9525">
              <a:noFill/>
            </a:ln>
          </p:spPr>
          <p:txBody>
            <a:bodyPr/>
            <a:lstStyle/>
            <a:p>
              <a:endParaRPr lang="zh-CN" altLang="en-US"/>
            </a:p>
          </p:txBody>
        </p:sp>
        <p:sp>
          <p:nvSpPr>
            <p:cNvPr id="10265" name="未知"/>
            <p:cNvSpPr/>
            <p:nvPr/>
          </p:nvSpPr>
          <p:spPr>
            <a:xfrm>
              <a:off x="772" y="238"/>
              <a:ext cx="11" cy="308"/>
            </a:xfrm>
            <a:custGeom>
              <a:avLst/>
              <a:gdLst/>
              <a:ahLst/>
              <a:cxnLst/>
              <a:rect l="0" t="0" r="0" b="0"/>
              <a:pathLst>
                <a:path w="11" h="308">
                  <a:moveTo>
                    <a:pt x="0" y="308"/>
                  </a:moveTo>
                  <a:lnTo>
                    <a:pt x="0" y="0"/>
                  </a:lnTo>
                  <a:lnTo>
                    <a:pt x="10" y="0"/>
                  </a:lnTo>
                  <a:lnTo>
                    <a:pt x="11" y="308"/>
                  </a:lnTo>
                  <a:lnTo>
                    <a:pt x="0" y="308"/>
                  </a:lnTo>
                  <a:close/>
                </a:path>
              </a:pathLst>
            </a:custGeom>
            <a:solidFill>
              <a:srgbClr val="FFFFFF"/>
            </a:solidFill>
            <a:ln w="9525">
              <a:noFill/>
            </a:ln>
          </p:spPr>
          <p:txBody>
            <a:bodyPr/>
            <a:lstStyle/>
            <a:p>
              <a:endParaRPr lang="zh-CN" altLang="en-US"/>
            </a:p>
          </p:txBody>
        </p:sp>
        <p:sp>
          <p:nvSpPr>
            <p:cNvPr id="10266" name="未知"/>
            <p:cNvSpPr/>
            <p:nvPr/>
          </p:nvSpPr>
          <p:spPr>
            <a:xfrm>
              <a:off x="638" y="227"/>
              <a:ext cx="145" cy="320"/>
            </a:xfrm>
            <a:custGeom>
              <a:avLst/>
              <a:gdLst/>
              <a:ahLst/>
              <a:cxnLst/>
              <a:rect l="0" t="0" r="0" b="0"/>
              <a:pathLst>
                <a:path w="145" h="320">
                  <a:moveTo>
                    <a:pt x="0" y="320"/>
                  </a:moveTo>
                  <a:lnTo>
                    <a:pt x="138" y="0"/>
                  </a:lnTo>
                  <a:lnTo>
                    <a:pt x="145" y="14"/>
                  </a:lnTo>
                  <a:lnTo>
                    <a:pt x="14" y="319"/>
                  </a:lnTo>
                  <a:lnTo>
                    <a:pt x="0" y="320"/>
                  </a:lnTo>
                  <a:close/>
                </a:path>
              </a:pathLst>
            </a:custGeom>
            <a:solidFill>
              <a:srgbClr val="FFFFFF"/>
            </a:solidFill>
            <a:ln w="9525">
              <a:noFill/>
            </a:ln>
          </p:spPr>
          <p:txBody>
            <a:bodyPr/>
            <a:lstStyle/>
            <a:p>
              <a:endParaRPr lang="zh-CN" altLang="en-US"/>
            </a:p>
          </p:txBody>
        </p:sp>
        <p:sp>
          <p:nvSpPr>
            <p:cNvPr id="10267" name="未知"/>
            <p:cNvSpPr/>
            <p:nvPr/>
          </p:nvSpPr>
          <p:spPr>
            <a:xfrm>
              <a:off x="770" y="227"/>
              <a:ext cx="143" cy="319"/>
            </a:xfrm>
            <a:custGeom>
              <a:avLst/>
              <a:gdLst/>
              <a:ahLst/>
              <a:cxnLst/>
              <a:rect l="0" t="0" r="0" b="0"/>
              <a:pathLst>
                <a:path w="143" h="319">
                  <a:moveTo>
                    <a:pt x="143" y="317"/>
                  </a:moveTo>
                  <a:lnTo>
                    <a:pt x="6" y="0"/>
                  </a:lnTo>
                  <a:lnTo>
                    <a:pt x="0" y="14"/>
                  </a:lnTo>
                  <a:lnTo>
                    <a:pt x="130" y="319"/>
                  </a:lnTo>
                  <a:lnTo>
                    <a:pt x="143" y="317"/>
                  </a:lnTo>
                  <a:close/>
                </a:path>
              </a:pathLst>
            </a:custGeom>
            <a:solidFill>
              <a:srgbClr val="FFFFFF"/>
            </a:solidFill>
            <a:ln w="9525">
              <a:noFill/>
            </a:ln>
          </p:spPr>
          <p:txBody>
            <a:bodyPr/>
            <a:lstStyle/>
            <a:p>
              <a:endParaRPr lang="zh-CN" altLang="en-US"/>
            </a:p>
          </p:txBody>
        </p:sp>
      </p:grpSp>
      <p:sp>
        <p:nvSpPr>
          <p:cNvPr id="10268" name="文本框 1026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dissolve">
                                      <p:cBhvr>
                                        <p:cTn id="12" dur="500"/>
                                        <p:tgtEl>
                                          <p:spTgt spid="102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animEffect transition="in" filter="dissolve">
                                      <p:cBhvr>
                                        <p:cTn id="17" dur="500"/>
                                        <p:tgtEl>
                                          <p:spTgt spid="102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3">
                                            <p:txEl>
                                              <p:pRg st="2" end="2"/>
                                            </p:txEl>
                                          </p:spTgt>
                                        </p:tgtEl>
                                        <p:attrNameLst>
                                          <p:attrName>style.visibility</p:attrName>
                                        </p:attrNameLst>
                                      </p:cBhvr>
                                      <p:to>
                                        <p:strVal val="visible"/>
                                      </p:to>
                                    </p:set>
                                    <p:animEffect transition="in" filter="dissolve">
                                      <p:cBhvr>
                                        <p:cTn id="22" dur="500"/>
                                        <p:tgtEl>
                                          <p:spTgt spid="10243">
                                            <p:txEl>
                                              <p:pRg st="2" end="2"/>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243">
                                            <p:txEl>
                                              <p:pRg st="3" end="3"/>
                                            </p:txEl>
                                          </p:spTgt>
                                        </p:tgtEl>
                                        <p:attrNameLst>
                                          <p:attrName>style.visibility</p:attrName>
                                        </p:attrNameLst>
                                      </p:cBhvr>
                                      <p:to>
                                        <p:strVal val="visible"/>
                                      </p:to>
                                    </p:set>
                                    <p:animEffect transition="in" filter="dissolve">
                                      <p:cBhvr>
                                        <p:cTn id="25" dur="500"/>
                                        <p:tgtEl>
                                          <p:spTgt spid="10243">
                                            <p:txEl>
                                              <p:pRg st="3" end="3"/>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243">
                                            <p:txEl>
                                              <p:pRg st="4" end="4"/>
                                            </p:txEl>
                                          </p:spTgt>
                                        </p:tgtEl>
                                        <p:attrNameLst>
                                          <p:attrName>style.visibility</p:attrName>
                                        </p:attrNameLst>
                                      </p:cBhvr>
                                      <p:to>
                                        <p:strVal val="visible"/>
                                      </p:to>
                                    </p:set>
                                    <p:animEffect transition="in" filter="dissolve">
                                      <p:cBhvr>
                                        <p:cTn id="28" dur="500"/>
                                        <p:tgtEl>
                                          <p:spTgt spid="10243">
                                            <p:txEl>
                                              <p:pRg st="4" end="4"/>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0243">
                                            <p:txEl>
                                              <p:pRg st="5" end="5"/>
                                            </p:txEl>
                                          </p:spTgt>
                                        </p:tgtEl>
                                        <p:attrNameLst>
                                          <p:attrName>style.visibility</p:attrName>
                                        </p:attrNameLst>
                                      </p:cBhvr>
                                      <p:to>
                                        <p:strVal val="visible"/>
                                      </p:to>
                                    </p:set>
                                    <p:animEffect transition="in" filter="dissolve">
                                      <p:cBhvr>
                                        <p:cTn id="31" dur="500"/>
                                        <p:tgtEl>
                                          <p:spTgt spid="1024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499"/>
                                          </p:stCondLst>
                                        </p:cTn>
                                        <p:tgtEl>
                                          <p:spTgt spid="10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1265"/>
          <p:cNvSpPr>
            <a:spLocks noGrp="1"/>
          </p:cNvSpPr>
          <p:nvPr>
            <p:ph type="title"/>
          </p:nvPr>
        </p:nvSpPr>
        <p:spPr>
          <a:xfrm>
            <a:off x="457200" y="381000"/>
            <a:ext cx="8229600" cy="1143000"/>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1267" name="文本占位符 11266"/>
          <p:cNvSpPr>
            <a:spLocks noGrp="1"/>
          </p:cNvSpPr>
          <p:nvPr>
            <p:ph idx="1"/>
          </p:nvPr>
        </p:nvSpPr>
        <p:spPr>
          <a:xfrm>
            <a:off x="457200" y="1633538"/>
            <a:ext cx="8229600" cy="5005388"/>
          </a:xfrm>
        </p:spPr>
        <p:txBody>
          <a:bodyPr/>
          <a:lstStyle/>
          <a:p>
            <a:pPr marL="342900" indent="-342900" fontAlgn="base"/>
            <a:r>
              <a:rPr lang="zh-CN" altLang="en-US" sz="2800" strike="noStrike" noProof="1">
                <a:ea typeface="宋体" panose="02010600030101010101" pitchFamily="2" charset="-122"/>
              </a:rPr>
              <a:t>家庭储蓄</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源于对消费支出的节制</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当期储蓄</a:t>
            </a:r>
            <a:r>
              <a:rPr lang="en-US" altLang="zh-CN" sz="2800" strike="noStrike" noProof="1">
                <a:ea typeface="宋体" panose="02010600030101010101" pitchFamily="2" charset="-122"/>
              </a:rPr>
              <a:t>=</a:t>
            </a:r>
            <a:r>
              <a:rPr lang="zh-CN" altLang="en-US" sz="2800" strike="noStrike" noProof="1">
                <a:ea typeface="宋体" panose="02010600030101010101" pitchFamily="2" charset="-122"/>
              </a:rPr>
              <a:t>当期收入</a:t>
            </a:r>
            <a:r>
              <a:rPr lang="zh-CN" altLang="en-US" sz="2800" strike="noStrike" noProof="1">
                <a:latin typeface="宋体" panose="02010600030101010101" pitchFamily="2" charset="-122"/>
                <a:ea typeface="宋体" panose="02010600030101010101" pitchFamily="2" charset="-122"/>
              </a:rPr>
              <a:t>－</a:t>
            </a:r>
            <a:r>
              <a:rPr lang="zh-CN" altLang="en-US" sz="2800" strike="noStrike" noProof="1">
                <a:ea typeface="宋体" panose="02010600030101010101" pitchFamily="2" charset="-122"/>
              </a:rPr>
              <a:t>当期消费（包括纳税）</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家庭需要作出储蓄时间与数量的决定</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考虑当前和预期未来收入、储蓄目标、储蓄倾向（习惯）、财富水平等</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人们具有消费的时间偏好</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利率会改变人们的消费偏好（替代效应）</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利息是对人们等待的支付</a:t>
            </a:r>
            <a:endParaRPr lang="zh-CN" altLang="en-US" sz="2800" strike="noStrike" noProof="1">
              <a:ea typeface="宋体" panose="02010600030101010101" pitchFamily="2" charset="-122"/>
            </a:endParaRPr>
          </a:p>
        </p:txBody>
      </p:sp>
      <p:sp>
        <p:nvSpPr>
          <p:cNvPr id="2" name="文本框 1126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ssolve">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dissolve">
                                      <p:cBhvr>
                                        <p:cTn id="12" dur="500"/>
                                        <p:tgtEl>
                                          <p:spTgt spid="11267">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267">
                                            <p:txEl>
                                              <p:pRg st="1" end="1"/>
                                            </p:txEl>
                                          </p:spTgt>
                                        </p:tgtEl>
                                        <p:attrNameLst>
                                          <p:attrName>style.visibility</p:attrName>
                                        </p:attrNameLst>
                                      </p:cBhvr>
                                      <p:to>
                                        <p:strVal val="visible"/>
                                      </p:to>
                                    </p:set>
                                    <p:animEffect transition="in" filter="dissolve">
                                      <p:cBhvr>
                                        <p:cTn id="15" dur="500"/>
                                        <p:tgtEl>
                                          <p:spTgt spid="11267">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267">
                                            <p:txEl>
                                              <p:pRg st="2" end="2"/>
                                            </p:txEl>
                                          </p:spTgt>
                                        </p:tgtEl>
                                        <p:attrNameLst>
                                          <p:attrName>style.visibility</p:attrName>
                                        </p:attrNameLst>
                                      </p:cBhvr>
                                      <p:to>
                                        <p:strVal val="visible"/>
                                      </p:to>
                                    </p:set>
                                    <p:animEffect transition="in" filter="dissolve">
                                      <p:cBhvr>
                                        <p:cTn id="18" dur="500"/>
                                        <p:tgtEl>
                                          <p:spTgt spid="1126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267">
                                            <p:txEl>
                                              <p:pRg st="3" end="3"/>
                                            </p:txEl>
                                          </p:spTgt>
                                        </p:tgtEl>
                                        <p:attrNameLst>
                                          <p:attrName>style.visibility</p:attrName>
                                        </p:attrNameLst>
                                      </p:cBhvr>
                                      <p:to>
                                        <p:strVal val="visible"/>
                                      </p:to>
                                    </p:set>
                                    <p:animEffect transition="in" filter="dissolve">
                                      <p:cBhvr>
                                        <p:cTn id="23" dur="500"/>
                                        <p:tgtEl>
                                          <p:spTgt spid="11267">
                                            <p:txEl>
                                              <p:pRg st="3" end="3"/>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267">
                                            <p:txEl>
                                              <p:pRg st="4" end="4"/>
                                            </p:txEl>
                                          </p:spTgt>
                                        </p:tgtEl>
                                        <p:attrNameLst>
                                          <p:attrName>style.visibility</p:attrName>
                                        </p:attrNameLst>
                                      </p:cBhvr>
                                      <p:to>
                                        <p:strVal val="visible"/>
                                      </p:to>
                                    </p:set>
                                    <p:animEffect transition="in" filter="dissolve">
                                      <p:cBhvr>
                                        <p:cTn id="26" dur="500"/>
                                        <p:tgtEl>
                                          <p:spTgt spid="11267">
                                            <p:txEl>
                                              <p:pRg st="4" end="4"/>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267">
                                            <p:txEl>
                                              <p:pRg st="5" end="5"/>
                                            </p:txEl>
                                          </p:spTgt>
                                        </p:tgtEl>
                                        <p:attrNameLst>
                                          <p:attrName>style.visibility</p:attrName>
                                        </p:attrNameLst>
                                      </p:cBhvr>
                                      <p:to>
                                        <p:strVal val="visible"/>
                                      </p:to>
                                    </p:set>
                                    <p:animEffect transition="in" filter="dissolve">
                                      <p:cBhvr>
                                        <p:cTn id="29" dur="500"/>
                                        <p:tgtEl>
                                          <p:spTgt spid="11267">
                                            <p:txEl>
                                              <p:pRg st="5" end="5"/>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1267">
                                            <p:txEl>
                                              <p:pRg st="6" end="6"/>
                                            </p:txEl>
                                          </p:spTgt>
                                        </p:tgtEl>
                                        <p:attrNameLst>
                                          <p:attrName>style.visibility</p:attrName>
                                        </p:attrNameLst>
                                      </p:cBhvr>
                                      <p:to>
                                        <p:strVal val="visible"/>
                                      </p:to>
                                    </p:set>
                                    <p:animEffect transition="in" filter="dissolve">
                                      <p:cBhvr>
                                        <p:cTn id="32" dur="500"/>
                                        <p:tgtEl>
                                          <p:spTgt spid="11267">
                                            <p:txEl>
                                              <p:pRg st="6" end="6"/>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267">
                                            <p:txEl>
                                              <p:pRg st="7" end="7"/>
                                            </p:txEl>
                                          </p:spTgt>
                                        </p:tgtEl>
                                        <p:attrNameLst>
                                          <p:attrName>style.visibility</p:attrName>
                                        </p:attrNameLst>
                                      </p:cBhvr>
                                      <p:to>
                                        <p:strVal val="visible"/>
                                      </p:to>
                                    </p:set>
                                    <p:animEffect transition="in" filter="dissolve">
                                      <p:cBhvr>
                                        <p:cTn id="35" dur="500"/>
                                        <p:tgtEl>
                                          <p:spTgt spid="112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12290" name="标题 12289"/>
          <p:cNvSpPr>
            <a:spLocks noGrp="1"/>
          </p:cNvSpPr>
          <p:nvPr>
            <p:ph type="title"/>
          </p:nvPr>
        </p:nvSpPr>
        <p:spPr>
          <a:xfrm>
            <a:off x="457200" y="457200"/>
            <a:ext cx="8229600" cy="1143000"/>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2291" name="文本占位符 12290"/>
          <p:cNvSpPr>
            <a:spLocks noGrp="1"/>
          </p:cNvSpPr>
          <p:nvPr>
            <p:ph idx="1"/>
          </p:nvPr>
        </p:nvSpPr>
        <p:spPr>
          <a:xfrm>
            <a:off x="679450" y="1914525"/>
            <a:ext cx="8524875" cy="504825"/>
          </a:xfrm>
        </p:spPr>
        <p:txBody>
          <a:bodyPr/>
          <a:lstStyle/>
          <a:p>
            <a:pPr algn="l" fontAlgn="base">
              <a:lnSpc>
                <a:spcPct val="85000"/>
              </a:lnSpc>
              <a:spcBef>
                <a:spcPct val="0"/>
              </a:spcBef>
            </a:pPr>
            <a:r>
              <a:rPr lang="zh-CN" altLang="zh-CN" strike="noStrike" noProof="1">
                <a:ea typeface="宋体" panose="02010600030101010101" pitchFamily="2" charset="-122"/>
              </a:rPr>
              <a:t>与储蓄和利率有关的替代效应</a:t>
            </a:r>
            <a:endParaRPr lang="en-US" altLang="zh-CN" strike="noStrike" noProof="1">
              <a:ea typeface="宋体" panose="02010600030101010101" pitchFamily="2" charset="-122"/>
            </a:endParaRPr>
          </a:p>
        </p:txBody>
      </p:sp>
      <p:sp>
        <p:nvSpPr>
          <p:cNvPr id="12292" name="直接连接符 12291"/>
          <p:cNvSpPr/>
          <p:nvPr/>
        </p:nvSpPr>
        <p:spPr>
          <a:xfrm>
            <a:off x="3308350" y="3352800"/>
            <a:ext cx="0" cy="2286000"/>
          </a:xfrm>
          <a:prstGeom prst="line">
            <a:avLst/>
          </a:prstGeom>
          <a:ln w="9525" cap="flat" cmpd="sng">
            <a:solidFill>
              <a:srgbClr val="FFFFFF"/>
            </a:solidFill>
            <a:prstDash val="solid"/>
            <a:round/>
            <a:headEnd type="none" w="med" len="med"/>
            <a:tailEnd type="none" w="med" len="med"/>
          </a:ln>
        </p:spPr>
      </p:sp>
      <p:sp>
        <p:nvSpPr>
          <p:cNvPr id="12293" name="直接连接符 12292"/>
          <p:cNvSpPr/>
          <p:nvPr/>
        </p:nvSpPr>
        <p:spPr>
          <a:xfrm>
            <a:off x="3308350" y="5638800"/>
            <a:ext cx="2286000" cy="0"/>
          </a:xfrm>
          <a:prstGeom prst="line">
            <a:avLst/>
          </a:prstGeom>
          <a:ln w="9525" cap="flat" cmpd="sng">
            <a:solidFill>
              <a:srgbClr val="FFFFFF"/>
            </a:solidFill>
            <a:prstDash val="solid"/>
            <a:round/>
            <a:headEnd type="none" w="med" len="med"/>
            <a:tailEnd type="none" w="med" len="med"/>
          </a:ln>
        </p:spPr>
      </p:sp>
      <p:sp>
        <p:nvSpPr>
          <p:cNvPr id="12294" name="直接连接符 12293"/>
          <p:cNvSpPr/>
          <p:nvPr/>
        </p:nvSpPr>
        <p:spPr>
          <a:xfrm flipV="1">
            <a:off x="3613150" y="3581400"/>
            <a:ext cx="1752600" cy="1752600"/>
          </a:xfrm>
          <a:prstGeom prst="line">
            <a:avLst/>
          </a:prstGeom>
          <a:ln w="38100" cap="flat" cmpd="sng">
            <a:solidFill>
              <a:srgbClr val="FFFFFF"/>
            </a:solidFill>
            <a:prstDash val="solid"/>
            <a:round/>
            <a:headEnd type="none" w="med" len="med"/>
            <a:tailEnd type="none" w="med" len="med"/>
          </a:ln>
        </p:spPr>
      </p:sp>
      <p:sp>
        <p:nvSpPr>
          <p:cNvPr id="12295" name="文本框 12294"/>
          <p:cNvSpPr txBox="1"/>
          <p:nvPr/>
        </p:nvSpPr>
        <p:spPr>
          <a:xfrm>
            <a:off x="2089150" y="2971800"/>
            <a:ext cx="1200150"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Interest</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Rate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2296" name="文本框 12295"/>
          <p:cNvSpPr txBox="1"/>
          <p:nvPr/>
        </p:nvSpPr>
        <p:spPr>
          <a:xfrm>
            <a:off x="5670550" y="5410200"/>
            <a:ext cx="1250950"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Current</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Saving</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2297" name="文本框 12296"/>
          <p:cNvSpPr txBox="1"/>
          <p:nvPr/>
        </p:nvSpPr>
        <p:spPr>
          <a:xfrm>
            <a:off x="4070350" y="4495800"/>
            <a:ext cx="325438" cy="457200"/>
          </a:xfrm>
          <a:prstGeom prst="rect">
            <a:avLst/>
          </a:prstGeom>
          <a:noFill/>
          <a:ln w="9525">
            <a:noFill/>
          </a:ln>
        </p:spPr>
        <p:txBody>
          <a:bodyPr wrap="none" anchor="t">
            <a:spAutoFit/>
          </a:bodyPr>
          <a:lstStyle/>
          <a:p>
            <a:pPr eaLnBrk="0" hangingPunct="0"/>
            <a:r>
              <a:rPr lang="zh-CN" altLang="en-US" sz="2400" b="1" dirty="0">
                <a:solidFill>
                  <a:srgbClr val="FFFFFF"/>
                </a:solidFill>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solidFill>
                <a:srgbClr val="FFFFFF"/>
              </a:solidFill>
              <a:latin typeface="Times New Roman" panose="02020603050405020304" pitchFamily="2" charset="0"/>
              <a:ea typeface="宋体" panose="02010600030101010101" pitchFamily="2" charset="-122"/>
            </a:endParaRPr>
          </a:p>
        </p:txBody>
      </p:sp>
      <p:sp>
        <p:nvSpPr>
          <p:cNvPr id="12298" name="直接连接符 12297"/>
          <p:cNvSpPr/>
          <p:nvPr/>
        </p:nvSpPr>
        <p:spPr>
          <a:xfrm>
            <a:off x="3308350" y="4724400"/>
            <a:ext cx="914400" cy="0"/>
          </a:xfrm>
          <a:prstGeom prst="line">
            <a:avLst/>
          </a:prstGeom>
          <a:ln w="12700" cap="flat" cmpd="sng">
            <a:solidFill>
              <a:srgbClr val="FFFFFF"/>
            </a:solidFill>
            <a:prstDash val="dash"/>
            <a:round/>
            <a:headEnd type="none" w="med" len="med"/>
            <a:tailEnd type="none" w="med" len="med"/>
          </a:ln>
        </p:spPr>
      </p:sp>
      <p:sp>
        <p:nvSpPr>
          <p:cNvPr id="12299" name="直接连接符 12298"/>
          <p:cNvSpPr/>
          <p:nvPr/>
        </p:nvSpPr>
        <p:spPr>
          <a:xfrm>
            <a:off x="4222750" y="4724400"/>
            <a:ext cx="0" cy="914400"/>
          </a:xfrm>
          <a:prstGeom prst="line">
            <a:avLst/>
          </a:prstGeom>
          <a:ln w="12700" cap="flat" cmpd="sng">
            <a:solidFill>
              <a:srgbClr val="FFFFFF"/>
            </a:solidFill>
            <a:prstDash val="dash"/>
            <a:round/>
            <a:headEnd type="none" w="med" len="med"/>
            <a:tailEnd type="none" w="med" len="med"/>
          </a:ln>
        </p:spPr>
      </p:sp>
      <p:sp>
        <p:nvSpPr>
          <p:cNvPr id="12300" name="文本框 12299"/>
          <p:cNvSpPr txBox="1"/>
          <p:nvPr/>
        </p:nvSpPr>
        <p:spPr>
          <a:xfrm>
            <a:off x="2927350" y="4419600"/>
            <a:ext cx="4048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r</a:t>
            </a:r>
            <a:r>
              <a:rPr lang="en-US" altLang="zh-CN" sz="2400" b="1" baseline="-25000" dirty="0">
                <a:solidFill>
                  <a:srgbClr val="FFFFFF"/>
                </a:solidFill>
                <a:latin typeface="Times New Roman" panose="02020603050405020304" pitchFamily="2" charset="0"/>
                <a:ea typeface="宋体" panose="02010600030101010101" pitchFamily="2" charset="-122"/>
              </a:rPr>
              <a:t>1</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2301" name="文本框 12300"/>
          <p:cNvSpPr txBox="1"/>
          <p:nvPr/>
        </p:nvSpPr>
        <p:spPr>
          <a:xfrm>
            <a:off x="3994150" y="5638800"/>
            <a:ext cx="4556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S</a:t>
            </a:r>
            <a:r>
              <a:rPr lang="en-US" altLang="zh-CN" sz="2400" b="1" baseline="-25000" dirty="0">
                <a:solidFill>
                  <a:srgbClr val="FFFFFF"/>
                </a:solidFill>
                <a:latin typeface="Times New Roman" panose="02020603050405020304" pitchFamily="2" charset="0"/>
                <a:ea typeface="宋体" panose="02010600030101010101" pitchFamily="2" charset="-122"/>
              </a:rPr>
              <a:t>1</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2302" name="直接连接符 12301"/>
          <p:cNvSpPr/>
          <p:nvPr/>
        </p:nvSpPr>
        <p:spPr>
          <a:xfrm>
            <a:off x="3308350" y="4114800"/>
            <a:ext cx="1524000" cy="0"/>
          </a:xfrm>
          <a:prstGeom prst="line">
            <a:avLst/>
          </a:prstGeom>
          <a:ln w="12700" cap="flat" cmpd="sng">
            <a:solidFill>
              <a:srgbClr val="FFFFFF"/>
            </a:solidFill>
            <a:prstDash val="dash"/>
            <a:round/>
            <a:headEnd type="none" w="med" len="med"/>
            <a:tailEnd type="none" w="med" len="med"/>
          </a:ln>
        </p:spPr>
      </p:sp>
      <p:sp>
        <p:nvSpPr>
          <p:cNvPr id="12303" name="文本框 12302"/>
          <p:cNvSpPr txBox="1"/>
          <p:nvPr/>
        </p:nvSpPr>
        <p:spPr>
          <a:xfrm>
            <a:off x="4679950" y="3886200"/>
            <a:ext cx="325438" cy="457200"/>
          </a:xfrm>
          <a:prstGeom prst="rect">
            <a:avLst/>
          </a:prstGeom>
          <a:noFill/>
          <a:ln w="9525">
            <a:noFill/>
          </a:ln>
        </p:spPr>
        <p:txBody>
          <a:bodyPr wrap="none" anchor="t">
            <a:spAutoFit/>
          </a:bodyPr>
          <a:lstStyle/>
          <a:p>
            <a:pPr eaLnBrk="0" hangingPunct="0"/>
            <a:r>
              <a:rPr lang="zh-CN" altLang="en-US" sz="2400" b="1" dirty="0">
                <a:solidFill>
                  <a:srgbClr val="FFFFFF"/>
                </a:solidFill>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solidFill>
                <a:srgbClr val="FFFFFF"/>
              </a:solidFill>
              <a:latin typeface="Times New Roman" panose="02020603050405020304" pitchFamily="2" charset="0"/>
              <a:ea typeface="宋体" panose="02010600030101010101" pitchFamily="2" charset="-122"/>
            </a:endParaRPr>
          </a:p>
        </p:txBody>
      </p:sp>
      <p:sp>
        <p:nvSpPr>
          <p:cNvPr id="12304" name="文本框 12303"/>
          <p:cNvSpPr txBox="1"/>
          <p:nvPr/>
        </p:nvSpPr>
        <p:spPr>
          <a:xfrm>
            <a:off x="2927350" y="3810000"/>
            <a:ext cx="4048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r</a:t>
            </a:r>
            <a:r>
              <a:rPr lang="en-US" altLang="zh-CN" sz="2400" b="1" baseline="-25000" dirty="0">
                <a:solidFill>
                  <a:srgbClr val="FFFFFF"/>
                </a:solidFill>
                <a:latin typeface="Times New Roman" panose="02020603050405020304" pitchFamily="2" charset="0"/>
                <a:ea typeface="宋体" panose="02010600030101010101" pitchFamily="2" charset="-122"/>
              </a:rPr>
              <a:t>2</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2305" name="直接连接符 12304"/>
          <p:cNvSpPr/>
          <p:nvPr/>
        </p:nvSpPr>
        <p:spPr>
          <a:xfrm flipV="1">
            <a:off x="3130550" y="4276725"/>
            <a:ext cx="0" cy="304800"/>
          </a:xfrm>
          <a:prstGeom prst="line">
            <a:avLst/>
          </a:prstGeom>
          <a:ln w="12700" cap="flat" cmpd="sng">
            <a:solidFill>
              <a:srgbClr val="FFFFFF"/>
            </a:solidFill>
            <a:prstDash val="solid"/>
            <a:round/>
            <a:headEnd type="none" w="med" len="med"/>
            <a:tailEnd type="triangle" w="med" len="med"/>
          </a:ln>
        </p:spPr>
      </p:sp>
      <p:sp>
        <p:nvSpPr>
          <p:cNvPr id="12306" name="直接连接符 12305"/>
          <p:cNvSpPr/>
          <p:nvPr/>
        </p:nvSpPr>
        <p:spPr>
          <a:xfrm>
            <a:off x="4832350" y="4114800"/>
            <a:ext cx="0" cy="1524000"/>
          </a:xfrm>
          <a:prstGeom prst="line">
            <a:avLst/>
          </a:prstGeom>
          <a:ln w="12700" cap="flat" cmpd="sng">
            <a:solidFill>
              <a:srgbClr val="FFFFFF"/>
            </a:solidFill>
            <a:prstDash val="dash"/>
            <a:round/>
            <a:headEnd type="none" w="med" len="med"/>
            <a:tailEnd type="none" w="med" len="med"/>
          </a:ln>
        </p:spPr>
      </p:sp>
      <p:sp>
        <p:nvSpPr>
          <p:cNvPr id="12307" name="文本框 12306"/>
          <p:cNvSpPr txBox="1"/>
          <p:nvPr/>
        </p:nvSpPr>
        <p:spPr>
          <a:xfrm>
            <a:off x="4603750" y="5638800"/>
            <a:ext cx="4556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S</a:t>
            </a:r>
            <a:r>
              <a:rPr lang="en-US" altLang="zh-CN" sz="2400" b="1" baseline="-25000" dirty="0">
                <a:solidFill>
                  <a:srgbClr val="FFFFFF"/>
                </a:solidFill>
                <a:latin typeface="Times New Roman" panose="02020603050405020304" pitchFamily="2" charset="0"/>
                <a:ea typeface="宋体" panose="02010600030101010101" pitchFamily="2" charset="-122"/>
              </a:rPr>
              <a:t>2</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2308" name="直接连接符 12307"/>
          <p:cNvSpPr/>
          <p:nvPr/>
        </p:nvSpPr>
        <p:spPr>
          <a:xfrm rot="5400000" flipV="1">
            <a:off x="4495800" y="5718175"/>
            <a:ext cx="0" cy="304800"/>
          </a:xfrm>
          <a:prstGeom prst="line">
            <a:avLst/>
          </a:prstGeom>
          <a:ln w="12700" cap="flat" cmpd="sng">
            <a:solidFill>
              <a:srgbClr val="FFFFFF"/>
            </a:solidFill>
            <a:prstDash val="solid"/>
            <a:round/>
            <a:headEnd type="none" w="med" len="med"/>
            <a:tailEnd type="triangle" w="med" len="med"/>
          </a:ln>
        </p:spPr>
      </p:sp>
      <p:sp>
        <p:nvSpPr>
          <p:cNvPr id="12309" name="文本框 1230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dissolve">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dissolve">
                                      <p:cBhvr>
                                        <p:cTn id="12" dur="500"/>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4337"/>
          <p:cNvSpPr>
            <a:spLocks noGrp="1"/>
          </p:cNvSpPr>
          <p:nvPr>
            <p:ph type="title"/>
          </p:nvPr>
        </p:nvSpPr>
        <p:spPr>
          <a:xfrm>
            <a:off x="457200" y="457200"/>
            <a:ext cx="8229600" cy="1143000"/>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4339" name="文本占位符 14338"/>
          <p:cNvSpPr>
            <a:spLocks noGrp="1"/>
          </p:cNvSpPr>
          <p:nvPr>
            <p:ph idx="1"/>
          </p:nvPr>
        </p:nvSpPr>
        <p:spPr>
          <a:xfrm>
            <a:off x="373063" y="1757363"/>
            <a:ext cx="8388350" cy="4724400"/>
          </a:xfrm>
        </p:spPr>
        <p:txBody>
          <a:bodyPr/>
          <a:lstStyle/>
          <a:p>
            <a:pPr marL="342900" indent="-342900" fontAlgn="base"/>
            <a:r>
              <a:rPr lang="zh-CN" altLang="en-US" sz="2800" strike="noStrike" noProof="1">
                <a:ea typeface="宋体" panose="02010600030101010101" pitchFamily="2" charset="-122"/>
              </a:rPr>
              <a:t>企业储蓄</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以留存收益的形式储蓄</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主要决定于企业利润水平、利润分配政策</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是企业内源融资的主要资金来源</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利率会影响企业融资政策，因而也会影响留存收益的决策</a:t>
            </a:r>
            <a:endParaRPr lang="zh-CN" altLang="en-US" sz="2800" strike="noStrike" noProof="1">
              <a:ea typeface="宋体" panose="02010600030101010101" pitchFamily="2" charset="-122"/>
            </a:endParaRPr>
          </a:p>
        </p:txBody>
      </p:sp>
      <p:sp>
        <p:nvSpPr>
          <p:cNvPr id="2" name="文本框 143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dissolve">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dissolve">
                                      <p:cBhvr>
                                        <p:cTn id="12" dur="500"/>
                                        <p:tgtEl>
                                          <p:spTgt spid="14339">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animEffect transition="in" filter="dissolve">
                                      <p:cBhvr>
                                        <p:cTn id="15" dur="500"/>
                                        <p:tgtEl>
                                          <p:spTgt spid="14339">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339">
                                            <p:txEl>
                                              <p:pRg st="2" end="2"/>
                                            </p:txEl>
                                          </p:spTgt>
                                        </p:tgtEl>
                                        <p:attrNameLst>
                                          <p:attrName>style.visibility</p:attrName>
                                        </p:attrNameLst>
                                      </p:cBhvr>
                                      <p:to>
                                        <p:strVal val="visible"/>
                                      </p:to>
                                    </p:set>
                                    <p:animEffect transition="in" filter="dissolve">
                                      <p:cBhvr>
                                        <p:cTn id="18" dur="500"/>
                                        <p:tgtEl>
                                          <p:spTgt spid="14339">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4339">
                                            <p:txEl>
                                              <p:pRg st="3" end="3"/>
                                            </p:txEl>
                                          </p:spTgt>
                                        </p:tgtEl>
                                        <p:attrNameLst>
                                          <p:attrName>style.visibility</p:attrName>
                                        </p:attrNameLst>
                                      </p:cBhvr>
                                      <p:to>
                                        <p:strVal val="visible"/>
                                      </p:to>
                                    </p:set>
                                    <p:animEffect transition="in" filter="dissolve">
                                      <p:cBhvr>
                                        <p:cTn id="21" dur="500"/>
                                        <p:tgtEl>
                                          <p:spTgt spid="14339">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4339">
                                            <p:txEl>
                                              <p:pRg st="4" end="4"/>
                                            </p:txEl>
                                          </p:spTgt>
                                        </p:tgtEl>
                                        <p:attrNameLst>
                                          <p:attrName>style.visibility</p:attrName>
                                        </p:attrNameLst>
                                      </p:cBhvr>
                                      <p:to>
                                        <p:strVal val="visible"/>
                                      </p:to>
                                    </p:set>
                                    <p:animEffect transition="in" filter="dissolve">
                                      <p:cBhvr>
                                        <p:cTn id="24"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5361"/>
          <p:cNvSpPr>
            <a:spLocks noGrp="1"/>
          </p:cNvSpPr>
          <p:nvPr>
            <p:ph type="title"/>
          </p:nvPr>
        </p:nvSpPr>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5363" name="文本占位符 15362"/>
          <p:cNvSpPr>
            <a:spLocks noGrp="1"/>
          </p:cNvSpPr>
          <p:nvPr>
            <p:ph idx="1"/>
          </p:nvPr>
        </p:nvSpPr>
        <p:spPr>
          <a:xfrm>
            <a:off x="685800" y="1795463"/>
            <a:ext cx="7772400" cy="3771900"/>
          </a:xfrm>
        </p:spPr>
        <p:txBody>
          <a:bodyPr/>
          <a:lstStyle/>
          <a:p>
            <a:pPr fontAlgn="base">
              <a:lnSpc>
                <a:spcPct val="90000"/>
              </a:lnSpc>
            </a:pPr>
            <a:r>
              <a:rPr lang="zh-CN" altLang="en-US" sz="2800" strike="noStrike" noProof="1">
                <a:ea typeface="宋体" panose="02010600030101010101" pitchFamily="2" charset="-122"/>
              </a:rPr>
              <a:t>政府储蓄</a:t>
            </a:r>
            <a:endParaRPr lang="zh-CN" altLang="en-US" sz="2800" strike="noStrike" noProof="1">
              <a:ea typeface="宋体" panose="02010600030101010101" pitchFamily="2" charset="-122"/>
            </a:endParaRPr>
          </a:p>
          <a:p>
            <a:pPr lvl="1" fontAlgn="base">
              <a:lnSpc>
                <a:spcPct val="90000"/>
              </a:lnSpc>
            </a:pPr>
            <a:r>
              <a:rPr lang="zh-CN" altLang="en-US" sz="2800" strike="noStrike" noProof="1">
                <a:ea typeface="宋体" panose="02010600030101010101" pitchFamily="2" charset="-122"/>
              </a:rPr>
              <a:t>源于政府预算盈余</a:t>
            </a:r>
            <a:endParaRPr lang="zh-CN" altLang="en-US" sz="2800" strike="noStrike" noProof="1">
              <a:ea typeface="宋体" panose="02010600030101010101" pitchFamily="2" charset="-122"/>
            </a:endParaRPr>
          </a:p>
          <a:p>
            <a:pPr lvl="1" fontAlgn="base">
              <a:lnSpc>
                <a:spcPct val="90000"/>
              </a:lnSpc>
            </a:pPr>
            <a:r>
              <a:rPr lang="zh-CN" altLang="en-US" sz="2800" strike="noStrike" noProof="1">
                <a:ea typeface="宋体" panose="02010600030101010101" pitchFamily="2" charset="-122"/>
              </a:rPr>
              <a:t>政府通常不是积极的储蓄者</a:t>
            </a:r>
            <a:endParaRPr lang="zh-CN" altLang="en-US" sz="2800" strike="noStrike" noProof="1">
              <a:ea typeface="宋体" panose="02010600030101010101" pitchFamily="2" charset="-122"/>
            </a:endParaRPr>
          </a:p>
          <a:p>
            <a:pPr lvl="1" fontAlgn="base">
              <a:lnSpc>
                <a:spcPct val="90000"/>
              </a:lnSpc>
            </a:pPr>
            <a:r>
              <a:rPr lang="zh-CN" altLang="en-US" sz="2800" strike="noStrike" noProof="1">
                <a:ea typeface="宋体" panose="02010600030101010101" pitchFamily="2" charset="-122"/>
              </a:rPr>
              <a:t>主要决定因素</a:t>
            </a:r>
            <a:endParaRPr lang="zh-CN" altLang="en-US" sz="2800" strike="noStrike" noProof="1">
              <a:ea typeface="宋体" panose="02010600030101010101" pitchFamily="2" charset="-122"/>
            </a:endParaRPr>
          </a:p>
          <a:p>
            <a:pPr lvl="2" fontAlgn="base">
              <a:lnSpc>
                <a:spcPct val="90000"/>
              </a:lnSpc>
            </a:pPr>
            <a:r>
              <a:rPr lang="zh-CN" altLang="en-US" sz="2800" strike="noStrike" noProof="1">
                <a:ea typeface="宋体" panose="02010600030101010101" pitchFamily="2" charset="-122"/>
              </a:rPr>
              <a:t>政府在国民收入分配中的份额</a:t>
            </a:r>
            <a:endParaRPr lang="zh-CN" altLang="en-US" sz="2800" strike="noStrike" noProof="1">
              <a:ea typeface="宋体" panose="02010600030101010101" pitchFamily="2" charset="-122"/>
            </a:endParaRPr>
          </a:p>
          <a:p>
            <a:pPr lvl="2" fontAlgn="base">
              <a:lnSpc>
                <a:spcPct val="90000"/>
              </a:lnSpc>
            </a:pPr>
            <a:r>
              <a:rPr lang="zh-CN" altLang="en-US" sz="2800" strike="noStrike" noProof="1">
                <a:ea typeface="宋体" panose="02010600030101010101" pitchFamily="2" charset="-122"/>
              </a:rPr>
              <a:t>政府预算规模和支出的进度</a:t>
            </a:r>
            <a:endParaRPr lang="zh-CN" altLang="en-US" sz="2800" strike="noStrike" noProof="1">
              <a:ea typeface="宋体" panose="02010600030101010101" pitchFamily="2" charset="-122"/>
            </a:endParaRPr>
          </a:p>
          <a:p>
            <a:pPr lvl="2" fontAlgn="base">
              <a:lnSpc>
                <a:spcPct val="90000"/>
              </a:lnSpc>
            </a:pPr>
            <a:r>
              <a:rPr lang="zh-CN" altLang="en-US" sz="2800" strike="noStrike" noProof="1">
                <a:ea typeface="宋体" panose="02010600030101010101" pitchFamily="2" charset="-122"/>
              </a:rPr>
              <a:t>利率影响政府债务的利息支出，通过影响政府赤字或盈余而影响政府储蓄</a:t>
            </a:r>
            <a:endParaRPr lang="zh-CN" altLang="en-US" sz="2800" strike="noStrike" noProof="1">
              <a:ea typeface="宋体" panose="02010600030101010101" pitchFamily="2" charset="-122"/>
            </a:endParaRPr>
          </a:p>
          <a:p>
            <a:pPr marL="0" indent="0" fontAlgn="base">
              <a:buFont typeface="Arial" panose="020B0604020202020204" pitchFamily="34" charset="0"/>
              <a:buNone/>
            </a:pPr>
            <a:endParaRPr lang="zh-CN" altLang="en-US" sz="2800" strike="noStrike" noProof="1">
              <a:ea typeface="宋体" panose="02010600030101010101" pitchFamily="2" charset="-122"/>
            </a:endParaRPr>
          </a:p>
        </p:txBody>
      </p:sp>
      <p:sp>
        <p:nvSpPr>
          <p:cNvPr id="2" name="文本框 1536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6385"/>
          <p:cNvSpPr>
            <a:spLocks noGrp="1"/>
          </p:cNvSpPr>
          <p:nvPr>
            <p:ph type="title"/>
          </p:nvPr>
        </p:nvSpPr>
        <p:spPr>
          <a:xfrm>
            <a:off x="457200" y="457200"/>
            <a:ext cx="8229600" cy="1143000"/>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6387" name="文本占位符 16386"/>
          <p:cNvSpPr>
            <a:spLocks noGrp="1"/>
          </p:cNvSpPr>
          <p:nvPr>
            <p:ph idx="1"/>
          </p:nvPr>
        </p:nvSpPr>
        <p:spPr>
          <a:xfrm>
            <a:off x="495300" y="1625600"/>
            <a:ext cx="8229600" cy="5021263"/>
          </a:xfrm>
        </p:spPr>
        <p:txBody>
          <a:bodyPr/>
          <a:lstStyle/>
          <a:p>
            <a:pPr marL="342900" indent="-342900" fontAlgn="base"/>
            <a:r>
              <a:rPr lang="zh-CN" altLang="en-US" sz="2800" strike="noStrike" noProof="1">
                <a:ea typeface="宋体" panose="02010600030101010101" pitchFamily="2" charset="-122"/>
              </a:rPr>
              <a:t>投资的资本需求</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企业是主要的投资主体。总投资包括更新投资和净投资。</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更新投资主要受折旧政策影响。（折旧资本）</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净投资取决于：未来销售预期、技术进步、产业前景、融资成本等。（新增资本）</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净投资</a:t>
            </a:r>
            <a:r>
              <a:rPr lang="en-US" altLang="zh-CN" sz="2800" strike="noStrike" noProof="1">
                <a:ea typeface="宋体" panose="02010600030101010101" pitchFamily="2" charset="-122"/>
              </a:rPr>
              <a:t>(</a:t>
            </a:r>
            <a:r>
              <a:rPr lang="zh-CN" altLang="en-US" sz="2800" strike="noStrike" noProof="1">
                <a:ea typeface="宋体" panose="02010600030101010101" pitchFamily="2" charset="-122"/>
              </a:rPr>
              <a:t>反映对资本的增加需求</a:t>
            </a:r>
            <a:r>
              <a:rPr lang="en-US" altLang="zh-CN" sz="2800" strike="noStrike" noProof="1">
                <a:ea typeface="宋体" panose="02010600030101010101" pitchFamily="2" charset="-122"/>
              </a:rPr>
              <a:t>)</a:t>
            </a:r>
            <a:r>
              <a:rPr lang="zh-CN" altLang="en-US" sz="2800" strike="noStrike" noProof="1">
                <a:ea typeface="宋体" panose="02010600030101010101" pitchFamily="2" charset="-122"/>
              </a:rPr>
              <a:t>受利率影响。</a:t>
            </a:r>
            <a:endParaRPr lang="zh-CN" altLang="en-US" sz="2800" strike="noStrike" noProof="1">
              <a:ea typeface="宋体" panose="02010600030101010101" pitchFamily="2" charset="-122"/>
            </a:endParaRPr>
          </a:p>
          <a:p>
            <a:pPr marL="742950" lvl="1" indent="-285750" fontAlgn="base"/>
            <a:r>
              <a:rPr lang="zh-CN" altLang="en-US" sz="2800" strike="noStrike" noProof="1">
                <a:sym typeface="+mn-ea"/>
              </a:rPr>
              <a:t>企业家根据投资项目的内部收益率与资本成本的比较决定净投资规模。</a:t>
            </a:r>
            <a:endParaRPr lang="zh-CN" altLang="en-US" sz="2800" strike="noStrike" noProof="1"/>
          </a:p>
          <a:p>
            <a:pPr marL="742950" lvl="1" indent="-285750" fontAlgn="base"/>
            <a:endParaRPr lang="zh-CN" altLang="en-US" sz="2800" strike="noStrike" noProof="1">
              <a:ea typeface="宋体" panose="02010600030101010101" pitchFamily="2" charset="-122"/>
            </a:endParaRPr>
          </a:p>
        </p:txBody>
      </p:sp>
      <p:sp>
        <p:nvSpPr>
          <p:cNvPr id="2" name="文本框 1638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dissolv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dissolve">
                                      <p:cBhvr>
                                        <p:cTn id="12" dur="500"/>
                                        <p:tgtEl>
                                          <p:spTgt spid="16387">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6387">
                                            <p:txEl>
                                              <p:pRg st="1" end="1"/>
                                            </p:txEl>
                                          </p:spTgt>
                                        </p:tgtEl>
                                        <p:attrNameLst>
                                          <p:attrName>style.visibility</p:attrName>
                                        </p:attrNameLst>
                                      </p:cBhvr>
                                      <p:to>
                                        <p:strVal val="visible"/>
                                      </p:to>
                                    </p:set>
                                    <p:animEffect transition="in" filter="dissolve">
                                      <p:cBhvr>
                                        <p:cTn id="15" dur="500"/>
                                        <p:tgtEl>
                                          <p:spTgt spid="16387">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6387">
                                            <p:txEl>
                                              <p:pRg st="2" end="2"/>
                                            </p:txEl>
                                          </p:spTgt>
                                        </p:tgtEl>
                                        <p:attrNameLst>
                                          <p:attrName>style.visibility</p:attrName>
                                        </p:attrNameLst>
                                      </p:cBhvr>
                                      <p:to>
                                        <p:strVal val="visible"/>
                                      </p:to>
                                    </p:set>
                                    <p:animEffect transition="in" filter="dissolve">
                                      <p:cBhvr>
                                        <p:cTn id="18" dur="500"/>
                                        <p:tgtEl>
                                          <p:spTgt spid="16387">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6387">
                                            <p:txEl>
                                              <p:pRg st="3" end="3"/>
                                            </p:txEl>
                                          </p:spTgt>
                                        </p:tgtEl>
                                        <p:attrNameLst>
                                          <p:attrName>style.visibility</p:attrName>
                                        </p:attrNameLst>
                                      </p:cBhvr>
                                      <p:to>
                                        <p:strVal val="visible"/>
                                      </p:to>
                                    </p:set>
                                    <p:animEffect transition="in" filter="dissolve">
                                      <p:cBhvr>
                                        <p:cTn id="21" dur="500"/>
                                        <p:tgtEl>
                                          <p:spTgt spid="16387">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6387">
                                            <p:txEl>
                                              <p:pRg st="4" end="4"/>
                                            </p:txEl>
                                          </p:spTgt>
                                        </p:tgtEl>
                                        <p:attrNameLst>
                                          <p:attrName>style.visibility</p:attrName>
                                        </p:attrNameLst>
                                      </p:cBhvr>
                                      <p:to>
                                        <p:strVal val="visible"/>
                                      </p:to>
                                    </p:set>
                                    <p:animEffect transition="in" filter="dissolve">
                                      <p:cBhvr>
                                        <p:cTn id="24" dur="500"/>
                                        <p:tgtEl>
                                          <p:spTgt spid="16387">
                                            <p:txEl>
                                              <p:pRg st="4" end="4"/>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animEffect transition="in" filter="dissolve">
                                      <p:cBhvr>
                                        <p:cTn id="27" dur="5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7409"/>
          <p:cNvSpPr>
            <a:spLocks noGrp="1"/>
          </p:cNvSpPr>
          <p:nvPr>
            <p:ph type="title"/>
          </p:nvPr>
        </p:nvSpPr>
        <p:spPr>
          <a:xfrm>
            <a:off x="457200" y="381000"/>
            <a:ext cx="8229600" cy="1143000"/>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7411" name="文本占位符 17410"/>
          <p:cNvSpPr>
            <a:spLocks noGrp="1"/>
          </p:cNvSpPr>
          <p:nvPr>
            <p:ph idx="1"/>
          </p:nvPr>
        </p:nvSpPr>
        <p:spPr>
          <a:xfrm>
            <a:off x="503238" y="1692275"/>
            <a:ext cx="8229600" cy="4800600"/>
          </a:xfrm>
        </p:spPr>
        <p:txBody>
          <a:bodyPr/>
          <a:lstStyle/>
          <a:p>
            <a:pPr marL="342900" indent="-342900" fontAlgn="base"/>
            <a:r>
              <a:rPr lang="zh-CN" altLang="en-US" strike="noStrike" noProof="1">
                <a:ea typeface="宋体" panose="02010600030101010101" pitchFamily="2" charset="-122"/>
              </a:rPr>
              <a:t>投资决策程序：内部收益率法、净现值法</a:t>
            </a:r>
            <a:r>
              <a:rPr lang="en-US" altLang="zh-CN" strike="noStrike" noProof="1">
                <a:ea typeface="宋体" panose="02010600030101010101" pitchFamily="2" charset="-122"/>
              </a:rPr>
              <a:t>(NPV)</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内部收益率(</a:t>
            </a:r>
            <a:r>
              <a:rPr lang="en-US" altLang="zh-CN" strike="noStrike" noProof="1">
                <a:ea typeface="宋体" panose="02010600030101010101" pitchFamily="2" charset="-122"/>
              </a:rPr>
              <a:t>IRR</a:t>
            </a:r>
            <a:r>
              <a:rPr lang="zh-CN" altLang="en-US" strike="noStrike" noProof="1">
                <a:ea typeface="宋体" panose="02010600030101010101" pitchFamily="2" charset="-122"/>
              </a:rPr>
              <a:t>)：</a:t>
            </a:r>
            <a:r>
              <a:rPr lang="zh-CN" altLang="en-US" strike="noStrike" noProof="1">
                <a:sym typeface="+mn-ea"/>
              </a:rPr>
              <a:t>是使投资项目总成本与未来预期净现金流</a:t>
            </a:r>
            <a:r>
              <a:rPr lang="en-US" altLang="zh-CN" strike="noStrike" noProof="1">
                <a:sym typeface="+mn-ea"/>
              </a:rPr>
              <a:t>(NCF)</a:t>
            </a:r>
            <a:r>
              <a:rPr lang="zh-CN" altLang="en-US" strike="noStrike" noProof="1">
                <a:sym typeface="+mn-ea"/>
              </a:rPr>
              <a:t>的现值之和相等的折现率。</a:t>
            </a:r>
            <a:endParaRPr lang="zh-CN" altLang="en-US" strike="noStrike" noProof="1">
              <a:ea typeface="宋体" panose="02010600030101010101" pitchFamily="2" charset="-122"/>
            </a:endParaRPr>
          </a:p>
          <a:p>
            <a:pPr marL="342900" indent="-342900" fontAlgn="base">
              <a:spcBef>
                <a:spcPct val="60000"/>
              </a:spcBef>
            </a:pPr>
            <a:endParaRPr lang="zh-CN" altLang="en-US" strike="noStrike" noProof="1">
              <a:ea typeface="宋体" panose="02010600030101010101" pitchFamily="2" charset="-122"/>
            </a:endParaRPr>
          </a:p>
          <a:p>
            <a:pPr marL="342900" indent="-342900" fontAlgn="base">
              <a:spcBef>
                <a:spcPct val="60000"/>
              </a:spcBef>
            </a:pPr>
            <a:r>
              <a:rPr lang="zh-CN" altLang="en-US" strike="noStrike" noProof="1">
                <a:ea typeface="宋体" panose="02010600030101010101" pitchFamily="2" charset="-122"/>
              </a:rPr>
              <a:t>净现值法</a:t>
            </a:r>
            <a:r>
              <a:rPr lang="en-US" altLang="zh-CN" strike="noStrike" noProof="1">
                <a:ea typeface="宋体" panose="02010600030101010101" pitchFamily="2" charset="-122"/>
              </a:rPr>
              <a:t>(NPV)</a:t>
            </a:r>
            <a:r>
              <a:rPr lang="zh-CN" altLang="en-US" strike="noStrike" noProof="1">
                <a:ea typeface="宋体" panose="02010600030101010101" pitchFamily="2" charset="-122"/>
              </a:rPr>
              <a:t>：</a:t>
            </a:r>
            <a:endParaRPr lang="zh-CN" altLang="en-US" strike="noStrike" noProof="1">
              <a:ea typeface="宋体" panose="02010600030101010101" pitchFamily="2" charset="-122"/>
            </a:endParaRPr>
          </a:p>
          <a:p>
            <a:pPr marL="342900" indent="-342900" fontAlgn="base">
              <a:spcBef>
                <a:spcPct val="60000"/>
              </a:spcBef>
            </a:pPr>
            <a:endParaRPr lang="zh-CN" altLang="en-US" strike="noStrike" noProof="1">
              <a:ea typeface="宋体" panose="02010600030101010101" pitchFamily="2" charset="-122"/>
            </a:endParaRPr>
          </a:p>
        </p:txBody>
      </p:sp>
      <p:sp>
        <p:nvSpPr>
          <p:cNvPr id="2" name="文本框 17414"/>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17412" name="图片 2"/>
          <p:cNvPicPr>
            <a:picLocks noChangeAspect="1"/>
          </p:cNvPicPr>
          <p:nvPr/>
        </p:nvPicPr>
        <p:blipFill>
          <a:blip r:embed="rId1"/>
          <a:stretch>
            <a:fillRect/>
          </a:stretch>
        </p:blipFill>
        <p:spPr>
          <a:xfrm>
            <a:off x="2620963" y="4651375"/>
            <a:ext cx="5764212" cy="746125"/>
          </a:xfrm>
          <a:prstGeom prst="rect">
            <a:avLst/>
          </a:prstGeom>
          <a:noFill/>
          <a:ln w="9525">
            <a:noFill/>
          </a:ln>
        </p:spPr>
      </p:pic>
      <p:pic>
        <p:nvPicPr>
          <p:cNvPr id="17413" name="图片 3"/>
          <p:cNvPicPr>
            <a:picLocks noChangeAspect="1"/>
          </p:cNvPicPr>
          <p:nvPr/>
        </p:nvPicPr>
        <p:blipFill>
          <a:blip r:embed="rId2"/>
          <a:stretch>
            <a:fillRect/>
          </a:stretch>
        </p:blipFill>
        <p:spPr>
          <a:xfrm>
            <a:off x="2620963" y="3305175"/>
            <a:ext cx="4364037" cy="738188"/>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dissolve">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dissolve">
                                      <p:cBhvr>
                                        <p:cTn id="12" dur="500"/>
                                        <p:tgtEl>
                                          <p:spTgt spid="174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411">
                                            <p:txEl>
                                              <p:pRg st="1" end="1"/>
                                            </p:txEl>
                                          </p:spTgt>
                                        </p:tgtEl>
                                        <p:attrNameLst>
                                          <p:attrName>style.visibility</p:attrName>
                                        </p:attrNameLst>
                                      </p:cBhvr>
                                      <p:to>
                                        <p:strVal val="visible"/>
                                      </p:to>
                                    </p:set>
                                    <p:animEffect transition="in" filter="dissolve">
                                      <p:cBhvr>
                                        <p:cTn id="17" dur="500"/>
                                        <p:tgtEl>
                                          <p:spTgt spid="174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dissolve">
                                      <p:cBhvr>
                                        <p:cTn id="22" dur="500"/>
                                        <p:tgtEl>
                                          <p:spTgt spid="1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8433"/>
          <p:cNvSpPr>
            <a:spLocks noGrp="1"/>
          </p:cNvSpPr>
          <p:nvPr>
            <p:ph type="title"/>
          </p:nvPr>
        </p:nvSpPr>
        <p:spPr>
          <a:xfrm>
            <a:off x="457200" y="457200"/>
            <a:ext cx="8229600" cy="1143000"/>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8435" name="文本占位符 18434"/>
          <p:cNvSpPr>
            <a:spLocks noGrp="1"/>
          </p:cNvSpPr>
          <p:nvPr>
            <p:ph idx="1"/>
          </p:nvPr>
        </p:nvSpPr>
        <p:spPr>
          <a:xfrm>
            <a:off x="0" y="1536700"/>
            <a:ext cx="8839200" cy="660400"/>
          </a:xfrm>
        </p:spPr>
        <p:txBody>
          <a:bodyPr/>
          <a:lstStyle/>
          <a:p>
            <a:pPr marL="342900" indent="-342900" algn="ctr" fontAlgn="base">
              <a:buNone/>
            </a:pPr>
            <a:r>
              <a:rPr lang="zh-CN" altLang="en-US" strike="noStrike" noProof="1">
                <a:ea typeface="宋体" panose="02010600030101010101" pitchFamily="2" charset="-122"/>
              </a:rPr>
              <a:t>资本成本与商业投资决策</a:t>
            </a:r>
            <a:endParaRPr lang="en-US" altLang="zh-CN" strike="noStrike" noProof="1">
              <a:ea typeface="宋体" panose="02010600030101010101" pitchFamily="2" charset="-122"/>
            </a:endParaRPr>
          </a:p>
        </p:txBody>
      </p:sp>
      <p:sp>
        <p:nvSpPr>
          <p:cNvPr id="2" name="矩形 18435"/>
          <p:cNvSpPr/>
          <p:nvPr/>
        </p:nvSpPr>
        <p:spPr>
          <a:xfrm>
            <a:off x="2514600" y="3200400"/>
            <a:ext cx="838200" cy="685800"/>
          </a:xfrm>
          <a:prstGeom prst="rect">
            <a:avLst/>
          </a:prstGeom>
          <a:solidFill>
            <a:srgbClr val="97D2D7"/>
          </a:solidFill>
          <a:ln w="9525" cap="flat" cmpd="sng">
            <a:solidFill>
              <a:srgbClr val="97D2D7"/>
            </a:solidFill>
            <a:prstDash val="solid"/>
            <a:miter/>
            <a:headEnd type="none" w="med" len="med"/>
            <a:tailEnd type="none" w="med" len="med"/>
          </a:ln>
        </p:spPr>
        <p:txBody>
          <a:bodyPr anchor="t"/>
          <a:lstStyle/>
          <a:p>
            <a:endParaRPr lang="zh-CN" altLang="en-US">
              <a:latin typeface="Arial" panose="020B0604020202020204" pitchFamily="34" charset="0"/>
            </a:endParaRPr>
          </a:p>
        </p:txBody>
      </p:sp>
      <p:sp>
        <p:nvSpPr>
          <p:cNvPr id="18436" name="矩形 18436"/>
          <p:cNvSpPr/>
          <p:nvPr/>
        </p:nvSpPr>
        <p:spPr>
          <a:xfrm>
            <a:off x="2514600" y="3886200"/>
            <a:ext cx="1676400" cy="457200"/>
          </a:xfrm>
          <a:prstGeom prst="rect">
            <a:avLst/>
          </a:prstGeom>
          <a:solidFill>
            <a:srgbClr val="97D2D7"/>
          </a:solidFill>
          <a:ln w="9525" cap="flat" cmpd="sng">
            <a:solidFill>
              <a:srgbClr val="97D2D7"/>
            </a:solidFill>
            <a:prstDash val="solid"/>
            <a:miter/>
            <a:headEnd type="none" w="med" len="med"/>
            <a:tailEnd type="none" w="med" len="med"/>
          </a:ln>
        </p:spPr>
        <p:txBody>
          <a:bodyPr anchor="t"/>
          <a:lstStyle/>
          <a:p>
            <a:endParaRPr lang="zh-CN" altLang="en-US">
              <a:latin typeface="Arial" panose="020B0604020202020204" pitchFamily="34" charset="0"/>
            </a:endParaRPr>
          </a:p>
        </p:txBody>
      </p:sp>
      <p:sp>
        <p:nvSpPr>
          <p:cNvPr id="18437" name="矩形 18437"/>
          <p:cNvSpPr/>
          <p:nvPr/>
        </p:nvSpPr>
        <p:spPr>
          <a:xfrm>
            <a:off x="2514600" y="4343400"/>
            <a:ext cx="2514600" cy="457200"/>
          </a:xfrm>
          <a:prstGeom prst="rect">
            <a:avLst/>
          </a:prstGeom>
          <a:solidFill>
            <a:srgbClr val="97D2D7"/>
          </a:solidFill>
          <a:ln w="9525" cap="flat" cmpd="sng">
            <a:solidFill>
              <a:srgbClr val="97D2D7"/>
            </a:solidFill>
            <a:prstDash val="solid"/>
            <a:miter/>
            <a:headEnd type="none" w="med" len="med"/>
            <a:tailEnd type="none" w="med" len="med"/>
          </a:ln>
        </p:spPr>
        <p:txBody>
          <a:bodyPr anchor="t"/>
          <a:lstStyle/>
          <a:p>
            <a:endParaRPr lang="zh-CN" altLang="en-US">
              <a:latin typeface="Arial" panose="020B0604020202020204" pitchFamily="34" charset="0"/>
            </a:endParaRPr>
          </a:p>
        </p:txBody>
      </p:sp>
      <p:sp>
        <p:nvSpPr>
          <p:cNvPr id="18438" name="矩形 18438"/>
          <p:cNvSpPr/>
          <p:nvPr/>
        </p:nvSpPr>
        <p:spPr>
          <a:xfrm>
            <a:off x="2514600" y="4800600"/>
            <a:ext cx="3352800" cy="228600"/>
          </a:xfrm>
          <a:prstGeom prst="rect">
            <a:avLst/>
          </a:prstGeom>
          <a:solidFill>
            <a:srgbClr val="97D2D7"/>
          </a:solidFill>
          <a:ln w="9525" cap="flat" cmpd="sng">
            <a:solidFill>
              <a:srgbClr val="97D2D7"/>
            </a:solidFill>
            <a:prstDash val="solid"/>
            <a:miter/>
            <a:headEnd type="none" w="med" len="med"/>
            <a:tailEnd type="none" w="med" len="med"/>
          </a:ln>
        </p:spPr>
        <p:txBody>
          <a:bodyPr anchor="t"/>
          <a:lstStyle/>
          <a:p>
            <a:endParaRPr lang="zh-CN" altLang="en-US">
              <a:latin typeface="Arial" panose="020B0604020202020204" pitchFamily="34" charset="0"/>
            </a:endParaRPr>
          </a:p>
        </p:txBody>
      </p:sp>
      <p:sp>
        <p:nvSpPr>
          <p:cNvPr id="18439" name="矩形 18439"/>
          <p:cNvSpPr/>
          <p:nvPr/>
        </p:nvSpPr>
        <p:spPr>
          <a:xfrm>
            <a:off x="2514600" y="5029200"/>
            <a:ext cx="4191000" cy="685800"/>
          </a:xfrm>
          <a:prstGeom prst="rect">
            <a:avLst/>
          </a:prstGeom>
          <a:solidFill>
            <a:srgbClr val="97D2D7"/>
          </a:solidFill>
          <a:ln w="9525" cap="flat" cmpd="sng">
            <a:solidFill>
              <a:srgbClr val="97D2D7"/>
            </a:solidFill>
            <a:prstDash val="solid"/>
            <a:miter/>
            <a:headEnd type="none" w="med" len="med"/>
            <a:tailEnd type="none" w="med" len="med"/>
          </a:ln>
        </p:spPr>
        <p:txBody>
          <a:bodyPr anchor="t"/>
          <a:lstStyle/>
          <a:p>
            <a:endParaRPr lang="zh-CN" altLang="en-US">
              <a:latin typeface="Arial" panose="020B0604020202020204" pitchFamily="34" charset="0"/>
            </a:endParaRPr>
          </a:p>
        </p:txBody>
      </p:sp>
      <p:sp>
        <p:nvSpPr>
          <p:cNvPr id="18440" name="文本框 18440"/>
          <p:cNvSpPr txBox="1"/>
          <p:nvPr/>
        </p:nvSpPr>
        <p:spPr>
          <a:xfrm>
            <a:off x="2514600" y="2743200"/>
            <a:ext cx="838200" cy="854075"/>
          </a:xfrm>
          <a:prstGeom prst="rect">
            <a:avLst/>
          </a:prstGeom>
          <a:noFill/>
          <a:ln w="9525">
            <a:noFill/>
          </a:ln>
        </p:spPr>
        <p:txBody>
          <a:bodyPr anchor="t">
            <a:spAutoFit/>
          </a:bodyPr>
          <a:lstStyle/>
          <a:p>
            <a:pPr algn="ctr" eaLnBrk="0" hangingPunct="0"/>
            <a:r>
              <a:rPr lang="en-US" altLang="zh-CN" sz="2400" b="1" dirty="0">
                <a:solidFill>
                  <a:srgbClr val="FFFFFF"/>
                </a:solidFill>
                <a:latin typeface="Times New Roman" panose="02020603050405020304" pitchFamily="2" charset="0"/>
                <a:ea typeface="宋体" panose="02010600030101010101" pitchFamily="2" charset="-122"/>
              </a:rPr>
              <a:t>A</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solidFill>
                  <a:srgbClr val="FFFFFF"/>
                </a:solidFill>
                <a:latin typeface="Times New Roman" panose="02020603050405020304" pitchFamily="2" charset="0"/>
                <a:ea typeface="宋体" panose="02010600030101010101" pitchFamily="2" charset="-122"/>
              </a:rPr>
              <a:t>15%</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41" name="文本框 18441"/>
          <p:cNvSpPr txBox="1"/>
          <p:nvPr/>
        </p:nvSpPr>
        <p:spPr>
          <a:xfrm>
            <a:off x="3352800" y="3429000"/>
            <a:ext cx="838200" cy="854075"/>
          </a:xfrm>
          <a:prstGeom prst="rect">
            <a:avLst/>
          </a:prstGeom>
          <a:noFill/>
          <a:ln w="9525">
            <a:noFill/>
          </a:ln>
        </p:spPr>
        <p:txBody>
          <a:bodyPr anchor="t">
            <a:spAutoFit/>
          </a:bodyPr>
          <a:lstStyle/>
          <a:p>
            <a:pPr algn="ctr" eaLnBrk="0" hangingPunct="0"/>
            <a:r>
              <a:rPr lang="en-US" altLang="zh-CN" sz="2400" b="1" dirty="0">
                <a:solidFill>
                  <a:srgbClr val="FFFFFF"/>
                </a:solidFill>
                <a:latin typeface="Times New Roman" panose="02020603050405020304" pitchFamily="2" charset="0"/>
                <a:ea typeface="宋体" panose="02010600030101010101" pitchFamily="2" charset="-122"/>
              </a:rPr>
              <a:t>B</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solidFill>
                  <a:srgbClr val="FFFFFF"/>
                </a:solidFill>
                <a:latin typeface="Times New Roman" panose="02020603050405020304" pitchFamily="2" charset="0"/>
                <a:ea typeface="宋体" panose="02010600030101010101" pitchFamily="2" charset="-122"/>
              </a:rPr>
              <a:t>12%</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42" name="文本框 18442"/>
          <p:cNvSpPr txBox="1"/>
          <p:nvPr/>
        </p:nvSpPr>
        <p:spPr>
          <a:xfrm>
            <a:off x="4191000" y="3886200"/>
            <a:ext cx="838200" cy="854075"/>
          </a:xfrm>
          <a:prstGeom prst="rect">
            <a:avLst/>
          </a:prstGeom>
          <a:noFill/>
          <a:ln w="9525">
            <a:noFill/>
          </a:ln>
        </p:spPr>
        <p:txBody>
          <a:bodyPr anchor="t">
            <a:spAutoFit/>
          </a:bodyPr>
          <a:lstStyle/>
          <a:p>
            <a:pPr algn="ctr" eaLnBrk="0" hangingPunct="0"/>
            <a:r>
              <a:rPr lang="en-US" altLang="zh-CN" sz="2400" b="1" dirty="0">
                <a:latin typeface="Times New Roman" panose="02020603050405020304" pitchFamily="2" charset="0"/>
                <a:ea typeface="宋体" panose="02010600030101010101" pitchFamily="2" charset="-122"/>
              </a:rPr>
              <a:t>C</a:t>
            </a:r>
            <a:endParaRPr lang="en-US" altLang="zh-CN" sz="2400" b="1" dirty="0">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latin typeface="Times New Roman" panose="02020603050405020304" pitchFamily="2" charset="0"/>
                <a:ea typeface="宋体" panose="02010600030101010101" pitchFamily="2" charset="-122"/>
              </a:rPr>
              <a:t>10%</a:t>
            </a:r>
            <a:endParaRPr lang="en-US" altLang="zh-CN" sz="2400" b="1" dirty="0">
              <a:latin typeface="Times New Roman" panose="02020603050405020304" pitchFamily="2" charset="0"/>
              <a:ea typeface="宋体" panose="02010600030101010101" pitchFamily="2" charset="-122"/>
            </a:endParaRPr>
          </a:p>
        </p:txBody>
      </p:sp>
      <p:sp>
        <p:nvSpPr>
          <p:cNvPr id="18443" name="文本框 18443"/>
          <p:cNvSpPr txBox="1"/>
          <p:nvPr/>
        </p:nvSpPr>
        <p:spPr>
          <a:xfrm>
            <a:off x="5029200" y="4343400"/>
            <a:ext cx="838200" cy="854075"/>
          </a:xfrm>
          <a:prstGeom prst="rect">
            <a:avLst/>
          </a:prstGeom>
          <a:noFill/>
          <a:ln w="9525">
            <a:noFill/>
          </a:ln>
        </p:spPr>
        <p:txBody>
          <a:bodyPr anchor="t">
            <a:spAutoFit/>
          </a:bodyPr>
          <a:lstStyle/>
          <a:p>
            <a:pPr algn="ctr" eaLnBrk="0" hangingPunct="0"/>
            <a:r>
              <a:rPr lang="en-US" altLang="zh-CN" sz="2400" b="1" dirty="0">
                <a:latin typeface="Times New Roman" panose="02020603050405020304" pitchFamily="2" charset="0"/>
                <a:ea typeface="宋体" panose="02010600030101010101" pitchFamily="2" charset="-122"/>
              </a:rPr>
              <a:t>D</a:t>
            </a:r>
            <a:endParaRPr lang="en-US" altLang="zh-CN" sz="2400" b="1" dirty="0">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latin typeface="Times New Roman" panose="02020603050405020304" pitchFamily="2" charset="0"/>
                <a:ea typeface="宋体" panose="02010600030101010101" pitchFamily="2" charset="-122"/>
              </a:rPr>
              <a:t>8%</a:t>
            </a:r>
            <a:endParaRPr lang="en-US" altLang="zh-CN" sz="2400" b="1" dirty="0">
              <a:latin typeface="Times New Roman" panose="02020603050405020304" pitchFamily="2" charset="0"/>
              <a:ea typeface="宋体" panose="02010600030101010101" pitchFamily="2" charset="-122"/>
            </a:endParaRPr>
          </a:p>
        </p:txBody>
      </p:sp>
      <p:sp>
        <p:nvSpPr>
          <p:cNvPr id="18444" name="文本框 18444"/>
          <p:cNvSpPr txBox="1"/>
          <p:nvPr/>
        </p:nvSpPr>
        <p:spPr>
          <a:xfrm>
            <a:off x="5867400" y="4572000"/>
            <a:ext cx="838200" cy="854075"/>
          </a:xfrm>
          <a:prstGeom prst="rect">
            <a:avLst/>
          </a:prstGeom>
          <a:noFill/>
          <a:ln w="9525">
            <a:noFill/>
          </a:ln>
        </p:spPr>
        <p:txBody>
          <a:bodyPr anchor="t">
            <a:spAutoFit/>
          </a:bodyPr>
          <a:lstStyle/>
          <a:p>
            <a:pPr algn="ctr" eaLnBrk="0" hangingPunct="0"/>
            <a:r>
              <a:rPr lang="en-US" altLang="zh-CN" sz="2400" b="1" dirty="0">
                <a:latin typeface="Times New Roman" panose="02020603050405020304" pitchFamily="2" charset="0"/>
                <a:ea typeface="宋体" panose="02010600030101010101" pitchFamily="2" charset="-122"/>
              </a:rPr>
              <a:t>E</a:t>
            </a:r>
            <a:endParaRPr lang="en-US" altLang="zh-CN" sz="2400" b="1" dirty="0">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latin typeface="Times New Roman" panose="02020603050405020304" pitchFamily="2" charset="0"/>
                <a:ea typeface="宋体" panose="02010600030101010101" pitchFamily="2" charset="-122"/>
              </a:rPr>
              <a:t>7%</a:t>
            </a:r>
            <a:endParaRPr lang="en-US" altLang="zh-CN" sz="2400" b="1" dirty="0">
              <a:latin typeface="Times New Roman" panose="02020603050405020304" pitchFamily="2" charset="0"/>
              <a:ea typeface="宋体" panose="02010600030101010101" pitchFamily="2" charset="-122"/>
            </a:endParaRPr>
          </a:p>
        </p:txBody>
      </p:sp>
      <p:sp>
        <p:nvSpPr>
          <p:cNvPr id="18445" name="直接连接符 18445"/>
          <p:cNvSpPr/>
          <p:nvPr/>
        </p:nvSpPr>
        <p:spPr>
          <a:xfrm>
            <a:off x="2514600" y="2743200"/>
            <a:ext cx="0" cy="2971800"/>
          </a:xfrm>
          <a:prstGeom prst="line">
            <a:avLst/>
          </a:prstGeom>
          <a:ln w="9525" cap="flat" cmpd="sng">
            <a:solidFill>
              <a:schemeClr val="tx1"/>
            </a:solidFill>
            <a:prstDash val="solid"/>
            <a:round/>
            <a:headEnd type="none" w="med" len="med"/>
            <a:tailEnd type="none" w="med" len="med"/>
          </a:ln>
        </p:spPr>
      </p:sp>
      <p:sp>
        <p:nvSpPr>
          <p:cNvPr id="18446" name="直接连接符 18446"/>
          <p:cNvSpPr/>
          <p:nvPr/>
        </p:nvSpPr>
        <p:spPr>
          <a:xfrm>
            <a:off x="2514600" y="5715000"/>
            <a:ext cx="4572000" cy="0"/>
          </a:xfrm>
          <a:prstGeom prst="line">
            <a:avLst/>
          </a:prstGeom>
          <a:ln w="9525" cap="flat" cmpd="sng">
            <a:solidFill>
              <a:schemeClr val="tx1"/>
            </a:solidFill>
            <a:prstDash val="solid"/>
            <a:round/>
            <a:headEnd type="none" w="med" len="med"/>
            <a:tailEnd type="none" w="med" len="med"/>
          </a:ln>
        </p:spPr>
      </p:sp>
      <p:sp>
        <p:nvSpPr>
          <p:cNvPr id="18447" name="文本框 18447"/>
          <p:cNvSpPr txBox="1"/>
          <p:nvPr/>
        </p:nvSpPr>
        <p:spPr>
          <a:xfrm>
            <a:off x="2514600" y="5791200"/>
            <a:ext cx="4572000" cy="398463"/>
          </a:xfrm>
          <a:prstGeom prst="rect">
            <a:avLst/>
          </a:prstGeom>
          <a:noFill/>
          <a:ln w="9525">
            <a:noFill/>
          </a:ln>
        </p:spPr>
        <p:txBody>
          <a:bodyPr anchor="t">
            <a:spAutoFit/>
          </a:bodyPr>
          <a:lstStyle/>
          <a:p>
            <a:pPr algn="ctr" eaLnBrk="0" hangingPunct="0"/>
            <a:r>
              <a:rPr lang="zh-CN" altLang="en-US" b="1" dirty="0">
                <a:solidFill>
                  <a:srgbClr val="FFFFFF"/>
                </a:solidFill>
                <a:latin typeface="Times New Roman" panose="02020603050405020304" pitchFamily="2" charset="0"/>
                <a:ea typeface="宋体" panose="02010600030101010101" pitchFamily="2" charset="-122"/>
              </a:rPr>
              <a:t>项目投资的资本需求</a:t>
            </a:r>
            <a:endParaRPr lang="en-US" altLang="zh-CN" b="1" dirty="0">
              <a:solidFill>
                <a:srgbClr val="FFFFFF"/>
              </a:solidFill>
              <a:latin typeface="Times New Roman" panose="02020603050405020304" pitchFamily="2" charset="0"/>
              <a:ea typeface="宋体" panose="02010600030101010101" pitchFamily="2" charset="-122"/>
            </a:endParaRPr>
          </a:p>
        </p:txBody>
      </p:sp>
      <p:sp>
        <p:nvSpPr>
          <p:cNvPr id="18448" name="文本框 18448"/>
          <p:cNvSpPr txBox="1"/>
          <p:nvPr/>
        </p:nvSpPr>
        <p:spPr>
          <a:xfrm>
            <a:off x="990600" y="2667000"/>
            <a:ext cx="1463675" cy="614363"/>
          </a:xfrm>
          <a:prstGeom prst="rect">
            <a:avLst/>
          </a:prstGeom>
          <a:noFill/>
          <a:ln w="9525">
            <a:noFill/>
          </a:ln>
        </p:spPr>
        <p:txBody>
          <a:bodyPr anchor="t">
            <a:spAutoFit/>
          </a:bodyPr>
          <a:lstStyle/>
          <a:p>
            <a:pPr algn="ctr" eaLnBrk="0" hangingPunct="0">
              <a:lnSpc>
                <a:spcPct val="85000"/>
              </a:lnSpc>
            </a:pPr>
            <a:r>
              <a:rPr lang="zh-CN" altLang="en-US" b="1" dirty="0">
                <a:solidFill>
                  <a:srgbClr val="FFFFFF"/>
                </a:solidFill>
                <a:latin typeface="Times New Roman" panose="02020603050405020304" pitchFamily="2" charset="0"/>
                <a:ea typeface="宋体" panose="02010600030101010101" pitchFamily="2" charset="-122"/>
              </a:rPr>
              <a:t>预期内部收益率</a:t>
            </a:r>
            <a:endParaRPr lang="en-US" altLang="zh-CN" b="1" dirty="0">
              <a:solidFill>
                <a:srgbClr val="FFFFFF"/>
              </a:solidFill>
              <a:latin typeface="Times New Roman" panose="02020603050405020304" pitchFamily="2" charset="0"/>
              <a:ea typeface="宋体" panose="02010600030101010101" pitchFamily="2" charset="-122"/>
            </a:endParaRPr>
          </a:p>
        </p:txBody>
      </p:sp>
      <p:sp>
        <p:nvSpPr>
          <p:cNvPr id="18449" name="文本框 18449"/>
          <p:cNvSpPr txBox="1"/>
          <p:nvPr/>
        </p:nvSpPr>
        <p:spPr>
          <a:xfrm>
            <a:off x="7086600" y="3733800"/>
            <a:ext cx="990600" cy="1127125"/>
          </a:xfrm>
          <a:prstGeom prst="rect">
            <a:avLst/>
          </a:prstGeom>
          <a:noFill/>
          <a:ln w="9525">
            <a:noFill/>
          </a:ln>
        </p:spPr>
        <p:txBody>
          <a:bodyPr anchor="t">
            <a:spAutoFit/>
          </a:bodyPr>
          <a:lstStyle/>
          <a:p>
            <a:pPr algn="ctr" eaLnBrk="0" hangingPunct="0">
              <a:lnSpc>
                <a:spcPct val="85000"/>
              </a:lnSpc>
            </a:pPr>
            <a:r>
              <a:rPr lang="en-US" altLang="zh-CN" b="1" dirty="0">
                <a:solidFill>
                  <a:srgbClr val="FFFFFF"/>
                </a:solidFill>
                <a:latin typeface="Times New Roman" panose="02020603050405020304" pitchFamily="2" charset="0"/>
                <a:ea typeface="宋体" panose="02010600030101010101" pitchFamily="2" charset="-122"/>
              </a:rPr>
              <a:t>Cost of Capital Funds = 10%</a:t>
            </a:r>
            <a:endParaRPr lang="en-US" altLang="zh-CN" b="1" dirty="0">
              <a:solidFill>
                <a:srgbClr val="FFFFFF"/>
              </a:solidFill>
              <a:latin typeface="Times New Roman" panose="02020603050405020304" pitchFamily="2" charset="0"/>
              <a:ea typeface="宋体" panose="02010600030101010101" pitchFamily="2" charset="-122"/>
            </a:endParaRPr>
          </a:p>
        </p:txBody>
      </p:sp>
      <p:sp>
        <p:nvSpPr>
          <p:cNvPr id="18450" name="未知"/>
          <p:cNvSpPr/>
          <p:nvPr/>
        </p:nvSpPr>
        <p:spPr>
          <a:xfrm>
            <a:off x="2514600" y="4343400"/>
            <a:ext cx="4191000" cy="1371600"/>
          </a:xfrm>
          <a:custGeom>
            <a:avLst/>
            <a:gdLst/>
            <a:ahLst/>
            <a:cxnLst/>
            <a:rect l="0" t="0" r="0" b="0"/>
            <a:pathLst>
              <a:path w="2640" h="864">
                <a:moveTo>
                  <a:pt x="0" y="0"/>
                </a:moveTo>
                <a:lnTo>
                  <a:pt x="1584" y="0"/>
                </a:lnTo>
                <a:lnTo>
                  <a:pt x="1584" y="288"/>
                </a:lnTo>
                <a:lnTo>
                  <a:pt x="2112" y="288"/>
                </a:lnTo>
                <a:lnTo>
                  <a:pt x="2112" y="432"/>
                </a:lnTo>
                <a:lnTo>
                  <a:pt x="2640" y="432"/>
                </a:lnTo>
                <a:lnTo>
                  <a:pt x="2640" y="864"/>
                </a:lnTo>
                <a:lnTo>
                  <a:pt x="0" y="864"/>
                </a:lnTo>
                <a:lnTo>
                  <a:pt x="0" y="0"/>
                </a:lnTo>
                <a:close/>
              </a:path>
            </a:pathLst>
          </a:custGeom>
          <a:solidFill>
            <a:srgbClr val="67BEC5"/>
          </a:solidFill>
          <a:ln w="9525" cap="flat" cmpd="sng">
            <a:solidFill>
              <a:srgbClr val="67BEC5"/>
            </a:solidFill>
            <a:prstDash val="solid"/>
            <a:round/>
            <a:headEnd type="none" w="med" len="med"/>
            <a:tailEnd type="none" w="med" len="med"/>
          </a:ln>
        </p:spPr>
        <p:txBody>
          <a:bodyPr/>
          <a:lstStyle/>
          <a:p>
            <a:endParaRPr lang="zh-CN" altLang="en-US"/>
          </a:p>
        </p:txBody>
      </p:sp>
      <p:sp>
        <p:nvSpPr>
          <p:cNvPr id="18451" name="直接连接符 18451"/>
          <p:cNvSpPr/>
          <p:nvPr/>
        </p:nvSpPr>
        <p:spPr>
          <a:xfrm>
            <a:off x="2514600" y="4343400"/>
            <a:ext cx="4572000" cy="0"/>
          </a:xfrm>
          <a:prstGeom prst="line">
            <a:avLst/>
          </a:prstGeom>
          <a:ln w="38100" cap="flat" cmpd="sng">
            <a:solidFill>
              <a:srgbClr val="FFFFFF"/>
            </a:solidFill>
            <a:prstDash val="sysDot"/>
            <a:round/>
            <a:headEnd type="none" w="med" len="med"/>
            <a:tailEnd type="none" w="med" len="med"/>
          </a:ln>
        </p:spPr>
      </p:sp>
      <p:sp>
        <p:nvSpPr>
          <p:cNvPr id="18452" name="文本框 18452"/>
          <p:cNvSpPr txBox="1"/>
          <p:nvPr/>
        </p:nvSpPr>
        <p:spPr>
          <a:xfrm>
            <a:off x="4191000" y="3886200"/>
            <a:ext cx="838200" cy="854075"/>
          </a:xfrm>
          <a:prstGeom prst="rect">
            <a:avLst/>
          </a:prstGeom>
          <a:noFill/>
          <a:ln w="9525">
            <a:noFill/>
          </a:ln>
        </p:spPr>
        <p:txBody>
          <a:bodyPr anchor="t">
            <a:spAutoFit/>
          </a:bodyPr>
          <a:lstStyle/>
          <a:p>
            <a:pPr algn="ctr" eaLnBrk="0" hangingPunct="0"/>
            <a:r>
              <a:rPr lang="en-US" altLang="zh-CN" sz="2400" b="1" dirty="0">
                <a:solidFill>
                  <a:srgbClr val="FFFFFF"/>
                </a:solidFill>
                <a:latin typeface="Times New Roman" panose="02020603050405020304" pitchFamily="2" charset="0"/>
                <a:ea typeface="宋体" panose="02010600030101010101" pitchFamily="2" charset="-122"/>
              </a:rPr>
              <a:t>C</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solidFill>
                  <a:srgbClr val="FFFFFF"/>
                </a:solidFill>
                <a:latin typeface="Times New Roman" panose="02020603050405020304" pitchFamily="2" charset="0"/>
                <a:ea typeface="宋体" panose="02010600030101010101" pitchFamily="2" charset="-122"/>
              </a:rPr>
              <a:t>10%</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53" name="文本框 18453"/>
          <p:cNvSpPr txBox="1"/>
          <p:nvPr/>
        </p:nvSpPr>
        <p:spPr>
          <a:xfrm>
            <a:off x="5029200" y="4343400"/>
            <a:ext cx="838200" cy="854075"/>
          </a:xfrm>
          <a:prstGeom prst="rect">
            <a:avLst/>
          </a:prstGeom>
          <a:noFill/>
          <a:ln w="9525">
            <a:noFill/>
          </a:ln>
        </p:spPr>
        <p:txBody>
          <a:bodyPr anchor="t">
            <a:spAutoFit/>
          </a:bodyPr>
          <a:lstStyle/>
          <a:p>
            <a:pPr algn="ctr" eaLnBrk="0" hangingPunct="0"/>
            <a:r>
              <a:rPr lang="en-US" altLang="zh-CN" sz="2400" b="1" dirty="0">
                <a:solidFill>
                  <a:srgbClr val="FFFFFF"/>
                </a:solidFill>
                <a:latin typeface="Times New Roman" panose="02020603050405020304" pitchFamily="2" charset="0"/>
                <a:ea typeface="宋体" panose="02010600030101010101" pitchFamily="2" charset="-122"/>
              </a:rPr>
              <a:t>D</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solidFill>
                  <a:srgbClr val="FFFFFF"/>
                </a:solidFill>
                <a:latin typeface="Times New Roman" panose="02020603050405020304" pitchFamily="2" charset="0"/>
                <a:ea typeface="宋体" panose="02010600030101010101" pitchFamily="2" charset="-122"/>
              </a:rPr>
              <a:t>8%</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54" name="文本框 18454"/>
          <p:cNvSpPr txBox="1"/>
          <p:nvPr/>
        </p:nvSpPr>
        <p:spPr>
          <a:xfrm>
            <a:off x="5867400" y="4572000"/>
            <a:ext cx="838200" cy="854075"/>
          </a:xfrm>
          <a:prstGeom prst="rect">
            <a:avLst/>
          </a:prstGeom>
          <a:noFill/>
          <a:ln w="9525">
            <a:noFill/>
          </a:ln>
        </p:spPr>
        <p:txBody>
          <a:bodyPr anchor="t">
            <a:spAutoFit/>
          </a:bodyPr>
          <a:lstStyle/>
          <a:p>
            <a:pPr algn="ctr" eaLnBrk="0" hangingPunct="0"/>
            <a:r>
              <a:rPr lang="en-US" altLang="zh-CN" sz="2400" b="1" dirty="0">
                <a:solidFill>
                  <a:srgbClr val="FFFFFF"/>
                </a:solidFill>
                <a:latin typeface="Times New Roman" panose="02020603050405020304" pitchFamily="2" charset="0"/>
                <a:ea typeface="宋体" panose="02010600030101010101" pitchFamily="2" charset="-122"/>
              </a:rPr>
              <a:t>E</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spcBef>
                <a:spcPct val="30000"/>
              </a:spcBef>
            </a:pPr>
            <a:r>
              <a:rPr lang="en-US" altLang="zh-CN" b="1" dirty="0">
                <a:solidFill>
                  <a:srgbClr val="FFFFFF"/>
                </a:solidFill>
                <a:latin typeface="Times New Roman" panose="02020603050405020304" pitchFamily="2" charset="0"/>
                <a:ea typeface="宋体" panose="02010600030101010101" pitchFamily="2" charset="-122"/>
              </a:rPr>
              <a:t>7%</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55" name="直接连接符 18455"/>
          <p:cNvSpPr/>
          <p:nvPr/>
        </p:nvSpPr>
        <p:spPr>
          <a:xfrm>
            <a:off x="2514600" y="2743200"/>
            <a:ext cx="36513" cy="2971800"/>
          </a:xfrm>
          <a:prstGeom prst="line">
            <a:avLst/>
          </a:prstGeom>
          <a:ln w="9525">
            <a:noFill/>
          </a:ln>
        </p:spPr>
      </p:sp>
      <p:sp>
        <p:nvSpPr>
          <p:cNvPr id="18456" name="直接连接符 18456"/>
          <p:cNvSpPr/>
          <p:nvPr/>
        </p:nvSpPr>
        <p:spPr>
          <a:xfrm>
            <a:off x="2514600" y="5715000"/>
            <a:ext cx="4643438" cy="0"/>
          </a:xfrm>
          <a:prstGeom prst="line">
            <a:avLst/>
          </a:prstGeom>
          <a:ln w="9525">
            <a:noFill/>
          </a:ln>
        </p:spPr>
      </p:sp>
      <p:sp>
        <p:nvSpPr>
          <p:cNvPr id="18457" name="文本框 18457"/>
          <p:cNvSpPr txBox="1"/>
          <p:nvPr/>
        </p:nvSpPr>
        <p:spPr>
          <a:xfrm>
            <a:off x="3048000" y="2743200"/>
            <a:ext cx="1782763" cy="457200"/>
          </a:xfrm>
          <a:prstGeom prst="rect">
            <a:avLst/>
          </a:prstGeom>
          <a:noFill/>
          <a:ln w="9525">
            <a:noFill/>
          </a:ln>
        </p:spPr>
        <p:txBody>
          <a:bodyPr wrap="none" anchor="t">
            <a:spAutoFit/>
          </a:bodyPr>
          <a:lstStyle/>
          <a:p>
            <a:pPr eaLnBrk="0" hangingPunct="0"/>
            <a:r>
              <a:rPr lang="en-US" altLang="zh-CN" sz="2400" b="1" dirty="0">
                <a:solidFill>
                  <a:srgbClr val="FFFFFF"/>
                </a:solidFill>
                <a:latin typeface="Times New Roman" panose="02020603050405020304" pitchFamily="2" charset="0"/>
                <a:ea typeface="宋体" panose="02010600030101010101" pitchFamily="2" charset="-122"/>
              </a:rPr>
              <a:t>– acceptable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58" name="文本框 18458"/>
          <p:cNvSpPr txBox="1"/>
          <p:nvPr/>
        </p:nvSpPr>
        <p:spPr>
          <a:xfrm>
            <a:off x="3886200" y="3429000"/>
            <a:ext cx="1782763" cy="457200"/>
          </a:xfrm>
          <a:prstGeom prst="rect">
            <a:avLst/>
          </a:prstGeom>
          <a:noFill/>
          <a:ln w="9525">
            <a:noFill/>
          </a:ln>
        </p:spPr>
        <p:txBody>
          <a:bodyPr wrap="none" anchor="t">
            <a:spAutoFit/>
          </a:bodyPr>
          <a:lstStyle/>
          <a:p>
            <a:pPr eaLnBrk="0" hangingPunct="0"/>
            <a:r>
              <a:rPr lang="en-US" altLang="zh-CN" sz="2400" b="1" dirty="0">
                <a:solidFill>
                  <a:srgbClr val="FFFFFF"/>
                </a:solidFill>
                <a:latin typeface="Times New Roman" panose="02020603050405020304" pitchFamily="2" charset="0"/>
                <a:ea typeface="宋体" panose="02010600030101010101" pitchFamily="2" charset="-122"/>
              </a:rPr>
              <a:t>– acceptable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59" name="文本框 18459"/>
          <p:cNvSpPr txBox="1"/>
          <p:nvPr/>
        </p:nvSpPr>
        <p:spPr>
          <a:xfrm>
            <a:off x="4724400" y="3886200"/>
            <a:ext cx="1800225" cy="457200"/>
          </a:xfrm>
          <a:prstGeom prst="rect">
            <a:avLst/>
          </a:prstGeom>
          <a:noFill/>
          <a:ln w="9525">
            <a:noFill/>
          </a:ln>
        </p:spPr>
        <p:txBody>
          <a:bodyPr wrap="none" anchor="t">
            <a:spAutoFit/>
          </a:bodyPr>
          <a:lstStyle/>
          <a:p>
            <a:pPr eaLnBrk="0" hangingPunct="0"/>
            <a:r>
              <a:rPr lang="en-US" altLang="zh-CN" sz="2400" b="1" dirty="0">
                <a:solidFill>
                  <a:srgbClr val="FFFFFF"/>
                </a:solidFill>
                <a:latin typeface="Times New Roman" panose="02020603050405020304" pitchFamily="2" charset="0"/>
                <a:ea typeface="宋体" panose="02010600030101010101" pitchFamily="2" charset="-122"/>
              </a:rPr>
              <a:t>– indifferent</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60" name="文本框 18460"/>
          <p:cNvSpPr txBox="1"/>
          <p:nvPr/>
        </p:nvSpPr>
        <p:spPr>
          <a:xfrm>
            <a:off x="3200400" y="4724400"/>
            <a:ext cx="1809750" cy="457200"/>
          </a:xfrm>
          <a:prstGeom prst="rect">
            <a:avLst/>
          </a:prstGeom>
          <a:noFill/>
          <a:ln w="9525">
            <a:noFill/>
          </a:ln>
        </p:spPr>
        <p:txBody>
          <a:bodyPr wrap="none" anchor="t">
            <a:spAutoFit/>
          </a:bodyPr>
          <a:lstStyle/>
          <a:p>
            <a:pPr eaLnBrk="0" hangingPunct="0"/>
            <a:r>
              <a:rPr lang="en-US" altLang="zh-CN" sz="2400" b="1" dirty="0">
                <a:solidFill>
                  <a:srgbClr val="FFFFFF"/>
                </a:solidFill>
                <a:latin typeface="Times New Roman" panose="02020603050405020304" pitchFamily="2" charset="0"/>
                <a:ea typeface="宋体" panose="02010600030101010101" pitchFamily="2" charset="-122"/>
              </a:rPr>
              <a:t>unprofitable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61" name="文本框 18462"/>
          <p:cNvSpPr txBox="1"/>
          <p:nvPr/>
        </p:nvSpPr>
        <p:spPr>
          <a:xfrm>
            <a:off x="4114800" y="5105400"/>
            <a:ext cx="1809750" cy="457200"/>
          </a:xfrm>
          <a:prstGeom prst="rect">
            <a:avLst/>
          </a:prstGeom>
          <a:noFill/>
          <a:ln w="9525">
            <a:noFill/>
          </a:ln>
        </p:spPr>
        <p:txBody>
          <a:bodyPr wrap="none" anchor="t">
            <a:spAutoFit/>
          </a:bodyPr>
          <a:lstStyle/>
          <a:p>
            <a:pPr eaLnBrk="0" hangingPunct="0"/>
            <a:r>
              <a:rPr lang="en-US" altLang="zh-CN" sz="2400" b="1" dirty="0">
                <a:solidFill>
                  <a:srgbClr val="FFFFFF"/>
                </a:solidFill>
                <a:latin typeface="Times New Roman" panose="02020603050405020304" pitchFamily="2" charset="0"/>
                <a:ea typeface="宋体" panose="02010600030101010101" pitchFamily="2" charset="-122"/>
              </a:rPr>
              <a:t>unprofitable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8462" name="文本框 18464"/>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ssolv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dissolve">
                                      <p:cBhvr>
                                        <p:cTn id="12"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19458" name="标题 19457"/>
          <p:cNvSpPr>
            <a:spLocks noGrp="1"/>
          </p:cNvSpPr>
          <p:nvPr>
            <p:ph type="title"/>
          </p:nvPr>
        </p:nvSpPr>
        <p:spPr>
          <a:xfrm>
            <a:off x="457200" y="533400"/>
            <a:ext cx="8229600" cy="896938"/>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19459" name="文本占位符 19458"/>
          <p:cNvSpPr>
            <a:spLocks noGrp="1"/>
          </p:cNvSpPr>
          <p:nvPr>
            <p:ph idx="1"/>
          </p:nvPr>
        </p:nvSpPr>
        <p:spPr>
          <a:xfrm>
            <a:off x="0" y="1981200"/>
            <a:ext cx="9144000" cy="701040"/>
          </a:xfrm>
        </p:spPr>
        <p:txBody>
          <a:bodyPr/>
          <a:lstStyle/>
          <a:p>
            <a:pPr marL="342900" indent="-342900" algn="ctr" fontAlgn="base">
              <a:lnSpc>
                <a:spcPct val="85000"/>
              </a:lnSpc>
              <a:spcBef>
                <a:spcPct val="0"/>
              </a:spcBef>
              <a:buNone/>
            </a:pPr>
            <a:r>
              <a:rPr lang="zh-CN" altLang="en-US">
                <a:ea typeface="宋体" panose="02010600030101010101" pitchFamily="2" charset="-122"/>
                <a:sym typeface="+mn-ea"/>
              </a:rPr>
              <a:t>古典利率理论中的投资需求与利率之间的关系</a:t>
            </a:r>
            <a:endParaRPr lang="en-US" altLang="zh-CN" strike="noStrike" noProof="1">
              <a:ea typeface="宋体" panose="02010600030101010101" pitchFamily="2" charset="-122"/>
            </a:endParaRPr>
          </a:p>
        </p:txBody>
      </p:sp>
      <p:sp>
        <p:nvSpPr>
          <p:cNvPr id="19460" name="直接连接符 19459"/>
          <p:cNvSpPr/>
          <p:nvPr/>
        </p:nvSpPr>
        <p:spPr>
          <a:xfrm>
            <a:off x="3308350" y="4114800"/>
            <a:ext cx="806450" cy="0"/>
          </a:xfrm>
          <a:prstGeom prst="line">
            <a:avLst/>
          </a:prstGeom>
          <a:ln w="12700" cap="flat" cmpd="sng">
            <a:solidFill>
              <a:srgbClr val="FFFFFF"/>
            </a:solidFill>
            <a:prstDash val="dash"/>
            <a:round/>
            <a:headEnd type="none" w="med" len="med"/>
            <a:tailEnd type="none" w="med" len="med"/>
          </a:ln>
        </p:spPr>
      </p:sp>
      <p:sp>
        <p:nvSpPr>
          <p:cNvPr id="19461" name="文本框 19460"/>
          <p:cNvSpPr txBox="1"/>
          <p:nvPr/>
        </p:nvSpPr>
        <p:spPr>
          <a:xfrm>
            <a:off x="3962400" y="3835400"/>
            <a:ext cx="325438" cy="457200"/>
          </a:xfrm>
          <a:prstGeom prst="rect">
            <a:avLst/>
          </a:prstGeom>
          <a:noFill/>
          <a:ln w="9525">
            <a:noFill/>
          </a:ln>
        </p:spPr>
        <p:txBody>
          <a:bodyPr anchor="t">
            <a:spAutoFit/>
          </a:bodyPr>
          <a:lstStyle/>
          <a:p>
            <a:pPr eaLnBrk="0" hangingPunct="0"/>
            <a:r>
              <a:rPr lang="zh-CN" altLang="en-US" sz="2400" b="1" dirty="0">
                <a:solidFill>
                  <a:srgbClr val="FFFFFF"/>
                </a:solidFill>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solidFill>
                <a:srgbClr val="FFFFFF"/>
              </a:solidFill>
              <a:latin typeface="Times New Roman" panose="02020603050405020304" pitchFamily="2" charset="0"/>
              <a:ea typeface="宋体" panose="02010600030101010101" pitchFamily="2" charset="-122"/>
            </a:endParaRPr>
          </a:p>
        </p:txBody>
      </p:sp>
      <p:sp>
        <p:nvSpPr>
          <p:cNvPr id="19462" name="文本框 19461"/>
          <p:cNvSpPr txBox="1"/>
          <p:nvPr/>
        </p:nvSpPr>
        <p:spPr>
          <a:xfrm>
            <a:off x="2927350" y="3810000"/>
            <a:ext cx="4048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r</a:t>
            </a:r>
            <a:r>
              <a:rPr lang="en-US" altLang="zh-CN" sz="2400" b="1" baseline="-25000" dirty="0">
                <a:solidFill>
                  <a:srgbClr val="FFFFFF"/>
                </a:solidFill>
                <a:latin typeface="Times New Roman" panose="02020603050405020304" pitchFamily="2" charset="0"/>
                <a:ea typeface="宋体" panose="02010600030101010101" pitchFamily="2" charset="-122"/>
              </a:rPr>
              <a:t>2</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9463" name="直接连接符 19462"/>
          <p:cNvSpPr/>
          <p:nvPr/>
        </p:nvSpPr>
        <p:spPr>
          <a:xfrm flipV="1">
            <a:off x="3130550" y="4276725"/>
            <a:ext cx="0" cy="304800"/>
          </a:xfrm>
          <a:prstGeom prst="line">
            <a:avLst/>
          </a:prstGeom>
          <a:ln w="12700" cap="flat" cmpd="sng">
            <a:solidFill>
              <a:srgbClr val="FFFFFF"/>
            </a:solidFill>
            <a:prstDash val="solid"/>
            <a:round/>
            <a:headEnd type="none" w="med" len="med"/>
            <a:tailEnd type="triangle" w="med" len="med"/>
          </a:ln>
        </p:spPr>
      </p:sp>
      <p:sp>
        <p:nvSpPr>
          <p:cNvPr id="19464" name="直接连接符 19463"/>
          <p:cNvSpPr/>
          <p:nvPr/>
        </p:nvSpPr>
        <p:spPr>
          <a:xfrm>
            <a:off x="3308350" y="3352800"/>
            <a:ext cx="0" cy="2286000"/>
          </a:xfrm>
          <a:prstGeom prst="line">
            <a:avLst/>
          </a:prstGeom>
          <a:ln w="9525" cap="flat" cmpd="sng">
            <a:solidFill>
              <a:srgbClr val="FFFFFF"/>
            </a:solidFill>
            <a:prstDash val="solid"/>
            <a:round/>
            <a:headEnd type="none" w="med" len="med"/>
            <a:tailEnd type="none" w="med" len="med"/>
          </a:ln>
        </p:spPr>
      </p:sp>
      <p:sp>
        <p:nvSpPr>
          <p:cNvPr id="19465" name="直接连接符 19464"/>
          <p:cNvSpPr/>
          <p:nvPr/>
        </p:nvSpPr>
        <p:spPr>
          <a:xfrm>
            <a:off x="3308350" y="5638800"/>
            <a:ext cx="2286000" cy="0"/>
          </a:xfrm>
          <a:prstGeom prst="line">
            <a:avLst/>
          </a:prstGeom>
          <a:ln w="9525" cap="flat" cmpd="sng">
            <a:solidFill>
              <a:srgbClr val="FFFFFF"/>
            </a:solidFill>
            <a:prstDash val="solid"/>
            <a:round/>
            <a:headEnd type="none" w="med" len="med"/>
            <a:tailEnd type="none" w="med" len="med"/>
          </a:ln>
        </p:spPr>
      </p:sp>
      <p:sp>
        <p:nvSpPr>
          <p:cNvPr id="19466" name="直接连接符 19465"/>
          <p:cNvSpPr/>
          <p:nvPr/>
        </p:nvSpPr>
        <p:spPr>
          <a:xfrm flipH="1" flipV="1">
            <a:off x="3613150" y="3581400"/>
            <a:ext cx="1752600" cy="1752600"/>
          </a:xfrm>
          <a:prstGeom prst="line">
            <a:avLst/>
          </a:prstGeom>
          <a:ln w="38100" cap="flat" cmpd="sng">
            <a:solidFill>
              <a:srgbClr val="FFFFFF"/>
            </a:solidFill>
            <a:prstDash val="solid"/>
            <a:round/>
            <a:headEnd type="none" w="med" len="med"/>
            <a:tailEnd type="none" w="med" len="med"/>
          </a:ln>
        </p:spPr>
      </p:sp>
      <p:sp>
        <p:nvSpPr>
          <p:cNvPr id="19467" name="文本框 19466"/>
          <p:cNvSpPr txBox="1"/>
          <p:nvPr/>
        </p:nvSpPr>
        <p:spPr>
          <a:xfrm>
            <a:off x="2089150" y="2971800"/>
            <a:ext cx="1200150"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Interest</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Rate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9468" name="文本框 19467"/>
          <p:cNvSpPr txBox="1"/>
          <p:nvPr/>
        </p:nvSpPr>
        <p:spPr>
          <a:xfrm>
            <a:off x="5638800" y="5410200"/>
            <a:ext cx="1641475"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Investment</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Spending</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9469" name="文本框 19468"/>
          <p:cNvSpPr txBox="1"/>
          <p:nvPr/>
        </p:nvSpPr>
        <p:spPr>
          <a:xfrm>
            <a:off x="4572000" y="4495800"/>
            <a:ext cx="325438" cy="457200"/>
          </a:xfrm>
          <a:prstGeom prst="rect">
            <a:avLst/>
          </a:prstGeom>
          <a:noFill/>
          <a:ln w="9525">
            <a:noFill/>
          </a:ln>
        </p:spPr>
        <p:txBody>
          <a:bodyPr wrap="none" anchor="t">
            <a:spAutoFit/>
          </a:bodyPr>
          <a:lstStyle/>
          <a:p>
            <a:pPr eaLnBrk="0" hangingPunct="0"/>
            <a:r>
              <a:rPr lang="zh-CN" altLang="en-US" sz="2400" b="1" dirty="0">
                <a:solidFill>
                  <a:srgbClr val="FFFFFF"/>
                </a:solidFill>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solidFill>
                <a:srgbClr val="FFFFFF"/>
              </a:solidFill>
              <a:latin typeface="Times New Roman" panose="02020603050405020304" pitchFamily="2" charset="0"/>
              <a:ea typeface="宋体" panose="02010600030101010101" pitchFamily="2" charset="-122"/>
            </a:endParaRPr>
          </a:p>
        </p:txBody>
      </p:sp>
      <p:sp>
        <p:nvSpPr>
          <p:cNvPr id="19470" name="直接连接符 19469"/>
          <p:cNvSpPr/>
          <p:nvPr/>
        </p:nvSpPr>
        <p:spPr>
          <a:xfrm>
            <a:off x="3308350" y="4724400"/>
            <a:ext cx="1416050" cy="0"/>
          </a:xfrm>
          <a:prstGeom prst="line">
            <a:avLst/>
          </a:prstGeom>
          <a:ln w="12700" cap="flat" cmpd="sng">
            <a:solidFill>
              <a:srgbClr val="FFFFFF"/>
            </a:solidFill>
            <a:prstDash val="dash"/>
            <a:round/>
            <a:headEnd type="none" w="med" len="med"/>
            <a:tailEnd type="none" w="med" len="med"/>
          </a:ln>
        </p:spPr>
      </p:sp>
      <p:sp>
        <p:nvSpPr>
          <p:cNvPr id="19471" name="文本框 19470"/>
          <p:cNvSpPr txBox="1"/>
          <p:nvPr/>
        </p:nvSpPr>
        <p:spPr>
          <a:xfrm>
            <a:off x="2927350" y="4419600"/>
            <a:ext cx="4048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r</a:t>
            </a:r>
            <a:r>
              <a:rPr lang="en-US" altLang="zh-CN" sz="2400" b="1" baseline="-25000" dirty="0">
                <a:solidFill>
                  <a:srgbClr val="FFFFFF"/>
                </a:solidFill>
                <a:latin typeface="Times New Roman" panose="02020603050405020304" pitchFamily="2" charset="0"/>
                <a:ea typeface="宋体" panose="02010600030101010101" pitchFamily="2" charset="-122"/>
              </a:rPr>
              <a:t>1</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9472" name="直接连接符 19471"/>
          <p:cNvSpPr/>
          <p:nvPr/>
        </p:nvSpPr>
        <p:spPr>
          <a:xfrm flipH="1">
            <a:off x="4724400" y="4724400"/>
            <a:ext cx="12700" cy="914400"/>
          </a:xfrm>
          <a:prstGeom prst="line">
            <a:avLst/>
          </a:prstGeom>
          <a:ln w="12700" cap="flat" cmpd="sng">
            <a:solidFill>
              <a:srgbClr val="FFFFFF"/>
            </a:solidFill>
            <a:prstDash val="dash"/>
            <a:round/>
            <a:headEnd type="none" w="med" len="med"/>
            <a:tailEnd type="none" w="med" len="med"/>
          </a:ln>
        </p:spPr>
      </p:sp>
      <p:sp>
        <p:nvSpPr>
          <p:cNvPr id="19473" name="文本框 19472"/>
          <p:cNvSpPr txBox="1"/>
          <p:nvPr/>
        </p:nvSpPr>
        <p:spPr>
          <a:xfrm>
            <a:off x="4603750" y="5638800"/>
            <a:ext cx="4048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I</a:t>
            </a:r>
            <a:r>
              <a:rPr lang="en-US" altLang="zh-CN" sz="2400" b="1" baseline="-25000" dirty="0">
                <a:solidFill>
                  <a:srgbClr val="FFFFFF"/>
                </a:solidFill>
                <a:latin typeface="Times New Roman" panose="02020603050405020304" pitchFamily="2" charset="0"/>
                <a:ea typeface="宋体" panose="02010600030101010101" pitchFamily="2" charset="-122"/>
              </a:rPr>
              <a:t>1</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9474" name="直接连接符 19473"/>
          <p:cNvSpPr/>
          <p:nvPr/>
        </p:nvSpPr>
        <p:spPr>
          <a:xfrm>
            <a:off x="4114800" y="4114800"/>
            <a:ext cx="0" cy="1524000"/>
          </a:xfrm>
          <a:prstGeom prst="line">
            <a:avLst/>
          </a:prstGeom>
          <a:ln w="12700" cap="flat" cmpd="sng">
            <a:solidFill>
              <a:srgbClr val="FFFFFF"/>
            </a:solidFill>
            <a:prstDash val="dash"/>
            <a:round/>
            <a:headEnd type="none" w="med" len="med"/>
            <a:tailEnd type="none" w="med" len="med"/>
          </a:ln>
        </p:spPr>
      </p:sp>
      <p:sp>
        <p:nvSpPr>
          <p:cNvPr id="19475" name="文本框 19474"/>
          <p:cNvSpPr txBox="1"/>
          <p:nvPr/>
        </p:nvSpPr>
        <p:spPr>
          <a:xfrm>
            <a:off x="3962400" y="5638800"/>
            <a:ext cx="404813" cy="457200"/>
          </a:xfrm>
          <a:prstGeom prst="rect">
            <a:avLst/>
          </a:prstGeom>
          <a:noFill/>
          <a:ln w="9525">
            <a:noFill/>
          </a:ln>
        </p:spPr>
        <p:txBody>
          <a:bodyPr wrap="none" anchor="t">
            <a:spAutoFit/>
          </a:bodyPr>
          <a:lstStyle/>
          <a:p>
            <a:pPr eaLnBrk="0" hangingPunct="0"/>
            <a:r>
              <a:rPr lang="en-US" altLang="zh-CN" sz="2400" b="1" i="1" dirty="0">
                <a:solidFill>
                  <a:srgbClr val="FFFFFF"/>
                </a:solidFill>
                <a:latin typeface="Times New Roman" panose="02020603050405020304" pitchFamily="2" charset="0"/>
                <a:ea typeface="宋体" panose="02010600030101010101" pitchFamily="2" charset="-122"/>
              </a:rPr>
              <a:t>I</a:t>
            </a:r>
            <a:r>
              <a:rPr lang="en-US" altLang="zh-CN" sz="2400" b="1" baseline="-25000" dirty="0">
                <a:solidFill>
                  <a:srgbClr val="FFFFFF"/>
                </a:solidFill>
                <a:latin typeface="Times New Roman" panose="02020603050405020304" pitchFamily="2" charset="0"/>
                <a:ea typeface="宋体" panose="02010600030101010101" pitchFamily="2" charset="-122"/>
              </a:rPr>
              <a:t>2</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19476" name="直接连接符 19475"/>
          <p:cNvSpPr/>
          <p:nvPr/>
        </p:nvSpPr>
        <p:spPr>
          <a:xfrm rot="5400000" flipV="1">
            <a:off x="4495800" y="5718175"/>
            <a:ext cx="0" cy="304800"/>
          </a:xfrm>
          <a:prstGeom prst="line">
            <a:avLst/>
          </a:prstGeom>
          <a:ln w="12700" cap="flat" cmpd="sng">
            <a:solidFill>
              <a:srgbClr val="FFFFFF"/>
            </a:solidFill>
            <a:prstDash val="solid"/>
            <a:round/>
            <a:headEnd type="triangle" w="med" len="med"/>
            <a:tailEnd type="none" w="med" len="med"/>
          </a:ln>
        </p:spPr>
      </p:sp>
      <p:sp>
        <p:nvSpPr>
          <p:cNvPr id="19477" name="文本框 1947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dissolve">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dissolve">
                                      <p:cBhvr>
                                        <p:cTn id="12" dur="500"/>
                                        <p:tgtEl>
                                          <p:spTgt spid="194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9457"/>
          <p:cNvSpPr>
            <a:spLocks noGrp="1"/>
          </p:cNvSpPr>
          <p:nvPr>
            <p:ph type="ctrTitle"/>
          </p:nvPr>
        </p:nvSpPr>
        <p:spPr>
          <a:xfrm>
            <a:off x="457200" y="533400"/>
            <a:ext cx="8229600" cy="896938"/>
          </a:xfrm>
        </p:spPr>
        <p:txBody>
          <a:bodyPr anchor="ctr"/>
          <a:lstStyle/>
          <a:p>
            <a:pPr fontAlgn="base"/>
            <a:r>
              <a:rPr lang="zh-CN" altLang="en-US" sz="3200" strike="noStrike" noProof="1">
                <a:ea typeface="宋体" panose="02010600030101010101" pitchFamily="2" charset="-122"/>
              </a:rPr>
              <a:t>古典利率理论中的利率决定</a:t>
            </a:r>
            <a:endParaRPr lang="zh-CN" altLang="en-US" sz="3200" strike="noStrike" noProof="1">
              <a:ea typeface="宋体" panose="02010600030101010101" pitchFamily="2" charset="-122"/>
            </a:endParaRPr>
          </a:p>
        </p:txBody>
      </p:sp>
      <p:pic>
        <p:nvPicPr>
          <p:cNvPr id="20482" name="图片 3"/>
          <p:cNvPicPr>
            <a:picLocks noChangeAspect="1"/>
          </p:cNvPicPr>
          <p:nvPr/>
        </p:nvPicPr>
        <p:blipFill>
          <a:blip r:embed="rId1"/>
          <a:stretch>
            <a:fillRect/>
          </a:stretch>
        </p:blipFill>
        <p:spPr>
          <a:xfrm>
            <a:off x="1014413" y="1909763"/>
            <a:ext cx="7115175" cy="4503737"/>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dissolve">
                                      <p:cBhvr>
                                        <p:cTn id="7"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1505"/>
          <p:cNvSpPr>
            <a:spLocks noGrp="1"/>
          </p:cNvSpPr>
          <p:nvPr>
            <p:ph type="title"/>
          </p:nvPr>
        </p:nvSpPr>
        <p:spPr>
          <a:xfrm>
            <a:off x="457200" y="533400"/>
            <a:ext cx="8229600" cy="887413"/>
          </a:xfrm>
        </p:spPr>
        <p:txBody>
          <a:bodyPr anchor="ctr"/>
          <a:lstStyle/>
          <a:p>
            <a:pPr fontAlgn="base"/>
            <a:r>
              <a:rPr lang="zh-CN" altLang="en-US" sz="3200" strike="noStrike" noProof="1">
                <a:ea typeface="宋体" panose="02010600030101010101" pitchFamily="2" charset="-122"/>
              </a:rPr>
              <a:t>利率的古典理论</a:t>
            </a:r>
            <a:endParaRPr lang="zh-CN" altLang="en-US" sz="3200" strike="noStrike" noProof="1">
              <a:ea typeface="宋体" panose="02010600030101010101" pitchFamily="2" charset="-122"/>
            </a:endParaRPr>
          </a:p>
        </p:txBody>
      </p:sp>
      <p:sp>
        <p:nvSpPr>
          <p:cNvPr id="21507" name="文本占位符 21506"/>
          <p:cNvSpPr>
            <a:spLocks noGrp="1"/>
          </p:cNvSpPr>
          <p:nvPr>
            <p:ph idx="1"/>
          </p:nvPr>
        </p:nvSpPr>
        <p:spPr>
          <a:xfrm>
            <a:off x="601663" y="1749425"/>
            <a:ext cx="8229600" cy="4945063"/>
          </a:xfrm>
        </p:spPr>
        <p:txBody>
          <a:bodyPr/>
          <a:lstStyle/>
          <a:p>
            <a:pPr marL="342900" indent="-342900" fontAlgn="base">
              <a:lnSpc>
                <a:spcPct val="90000"/>
              </a:lnSpc>
            </a:pPr>
            <a:r>
              <a:rPr lang="zh-CN" altLang="en-US" strike="noStrike" noProof="1" smtClean="0">
                <a:sym typeface="+mn-ea"/>
              </a:rPr>
              <a:t>主要贡献</a:t>
            </a:r>
            <a:endParaRPr lang="zh-CN" altLang="en-US" strike="noStrike" noProof="1" smtClean="0">
              <a:sym typeface="+mn-ea"/>
            </a:endParaRPr>
          </a:p>
          <a:p>
            <a:pPr marL="742950" lvl="1" indent="-285750" algn="l" fontAlgn="base">
              <a:lnSpc>
                <a:spcPct val="90000"/>
              </a:lnSpc>
            </a:pPr>
            <a:r>
              <a:rPr lang="zh-CN" altLang="en-US" strike="noStrike" noProof="1">
                <a:sym typeface="+mn-ea"/>
              </a:rPr>
              <a:t>揭示了推动利率长期变化的因素：如受人口结构变化影响的储蓄倾向、受技术和产业变化影响的投资等。</a:t>
            </a:r>
            <a:endParaRPr lang="zh-CN" altLang="en-US" strike="noStrike" noProof="1">
              <a:ea typeface="宋体" panose="02010600030101010101" pitchFamily="2" charset="-122"/>
            </a:endParaRPr>
          </a:p>
          <a:p>
            <a:pPr marL="342900" indent="-342900" fontAlgn="base">
              <a:lnSpc>
                <a:spcPct val="90000"/>
              </a:lnSpc>
            </a:pPr>
            <a:r>
              <a:rPr lang="zh-CN" altLang="en-US" strike="noStrike" noProof="1">
                <a:ea typeface="宋体" panose="02010600030101010101" pitchFamily="2" charset="-122"/>
              </a:rPr>
              <a:t>局限性</a:t>
            </a:r>
            <a:endParaRPr lang="zh-CN" altLang="en-US" strike="noStrike" noProof="1">
              <a:ea typeface="宋体" panose="02010600030101010101" pitchFamily="2" charset="-122"/>
            </a:endParaRPr>
          </a:p>
          <a:p>
            <a:pPr marL="742950" lvl="1" indent="-285750" fontAlgn="base">
              <a:lnSpc>
                <a:spcPct val="90000"/>
              </a:lnSpc>
            </a:pPr>
            <a:r>
              <a:rPr lang="zh-CN" altLang="en-US" strike="noStrike" noProof="1">
                <a:sym typeface="+mn-ea"/>
              </a:rPr>
              <a:t>古典利率理论忽视了储蓄和投资之外影响利率的因素。比如金融部门的货币创造与消灭。</a:t>
            </a:r>
            <a:endParaRPr lang="zh-CN" altLang="en-US" sz="2400" strike="noStrike" noProof="1">
              <a:ea typeface="宋体" panose="02010600030101010101" pitchFamily="2" charset="-122"/>
            </a:endParaRPr>
          </a:p>
          <a:p>
            <a:pPr marL="742950" lvl="1" indent="-285750" fontAlgn="base">
              <a:lnSpc>
                <a:spcPct val="90000"/>
              </a:lnSpc>
            </a:pPr>
            <a:r>
              <a:rPr lang="zh-CN" altLang="en-US" strike="noStrike" noProof="1" smtClean="0">
                <a:sym typeface="+mn-ea"/>
              </a:rPr>
              <a:t>古典</a:t>
            </a:r>
            <a:r>
              <a:rPr lang="zh-CN" altLang="en-US" strike="noStrike" noProof="1">
                <a:sym typeface="+mn-ea"/>
              </a:rPr>
              <a:t>利率理论认为利率是决定储蓄供给的主要因素。而今天的经济学家认为收入是决定储蓄水平更重要的因素。</a:t>
            </a:r>
            <a:endParaRPr lang="zh-CN" altLang="en-US" sz="2400" strike="noStrike" noProof="1">
              <a:ea typeface="宋体" panose="02010600030101010101" pitchFamily="2" charset="-122"/>
            </a:endParaRPr>
          </a:p>
          <a:p>
            <a:pPr marL="742950" lvl="1" indent="-285750" fontAlgn="base">
              <a:lnSpc>
                <a:spcPct val="90000"/>
              </a:lnSpc>
            </a:pPr>
            <a:r>
              <a:rPr lang="zh-CN" altLang="en-US" strike="noStrike" noProof="1" smtClean="0">
                <a:sym typeface="+mn-ea"/>
              </a:rPr>
              <a:t>古典</a:t>
            </a:r>
            <a:r>
              <a:rPr lang="zh-CN" altLang="en-US" strike="noStrike" noProof="1">
                <a:sym typeface="+mn-ea"/>
              </a:rPr>
              <a:t>利率理论认为投资资金需求主要来自企业部门，实际上，今天的消费者和政府部门也是金融市场重要的借款者。</a:t>
            </a:r>
            <a:endParaRPr lang="zh-CN" altLang="en-US" sz="2400" strike="noStrike" noProof="1">
              <a:ea typeface="宋体" panose="02010600030101010101" pitchFamily="2" charset="-122"/>
            </a:endParaRPr>
          </a:p>
        </p:txBody>
      </p:sp>
      <p:sp>
        <p:nvSpPr>
          <p:cNvPr id="2" name="文本框 2150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dissolve">
                                      <p:cBhvr>
                                        <p:cTn id="7" dur="5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7">
                                            <p:txEl>
                                              <p:pRg st="0" end="0"/>
                                            </p:txEl>
                                          </p:spTgt>
                                        </p:tgtEl>
                                        <p:attrNameLst>
                                          <p:attrName>style.visibility</p:attrName>
                                        </p:attrNameLst>
                                      </p:cBhvr>
                                      <p:to>
                                        <p:strVal val="visible"/>
                                      </p:to>
                                    </p:set>
                                    <p:animEffect transition="in" filter="dissolve">
                                      <p:cBhvr>
                                        <p:cTn id="12" dur="500"/>
                                        <p:tgtEl>
                                          <p:spTgt spid="21507">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1507">
                                            <p:txEl>
                                              <p:pRg st="1" end="1"/>
                                            </p:txEl>
                                          </p:spTgt>
                                        </p:tgtEl>
                                        <p:attrNameLst>
                                          <p:attrName>style.visibility</p:attrName>
                                        </p:attrNameLst>
                                      </p:cBhvr>
                                      <p:to>
                                        <p:strVal val="visible"/>
                                      </p:to>
                                    </p:set>
                                    <p:animEffect transition="in" filter="dissolve">
                                      <p:cBhvr>
                                        <p:cTn id="15" dur="500"/>
                                        <p:tgtEl>
                                          <p:spTgt spid="2150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1507">
                                            <p:txEl>
                                              <p:pRg st="2" end="2"/>
                                            </p:txEl>
                                          </p:spTgt>
                                        </p:tgtEl>
                                        <p:attrNameLst>
                                          <p:attrName>style.visibility</p:attrName>
                                        </p:attrNameLst>
                                      </p:cBhvr>
                                      <p:to>
                                        <p:strVal val="visible"/>
                                      </p:to>
                                    </p:set>
                                    <p:animEffect transition="in" filter="dissolve">
                                      <p:cBhvr>
                                        <p:cTn id="20" dur="500"/>
                                        <p:tgtEl>
                                          <p:spTgt spid="21507">
                                            <p:txEl>
                                              <p:pRg st="2" end="2"/>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1507">
                                            <p:txEl>
                                              <p:pRg st="3" end="3"/>
                                            </p:txEl>
                                          </p:spTgt>
                                        </p:tgtEl>
                                        <p:attrNameLst>
                                          <p:attrName>style.visibility</p:attrName>
                                        </p:attrNameLst>
                                      </p:cBhvr>
                                      <p:to>
                                        <p:strVal val="visible"/>
                                      </p:to>
                                    </p:set>
                                    <p:animEffect transition="in" filter="dissolve">
                                      <p:cBhvr>
                                        <p:cTn id="23" dur="500"/>
                                        <p:tgtEl>
                                          <p:spTgt spid="21507">
                                            <p:txEl>
                                              <p:pRg st="3" end="3"/>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1507">
                                            <p:txEl>
                                              <p:pRg st="4" end="4"/>
                                            </p:txEl>
                                          </p:spTgt>
                                        </p:tgtEl>
                                        <p:attrNameLst>
                                          <p:attrName>style.visibility</p:attrName>
                                        </p:attrNameLst>
                                      </p:cBhvr>
                                      <p:to>
                                        <p:strVal val="visible"/>
                                      </p:to>
                                    </p:set>
                                    <p:animEffect transition="in" filter="dissolve">
                                      <p:cBhvr>
                                        <p:cTn id="26" dur="500"/>
                                        <p:tgtEl>
                                          <p:spTgt spid="21507">
                                            <p:txEl>
                                              <p:pRg st="4" end="4"/>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1507">
                                            <p:txEl>
                                              <p:pRg st="5" end="5"/>
                                            </p:txEl>
                                          </p:spTgt>
                                        </p:tgtEl>
                                        <p:attrNameLst>
                                          <p:attrName>style.visibility</p:attrName>
                                        </p:attrNameLst>
                                      </p:cBhvr>
                                      <p:to>
                                        <p:strVal val="visible"/>
                                      </p:to>
                                    </p:set>
                                    <p:animEffect transition="in" filter="dissolve">
                                      <p:cBhvr>
                                        <p:cTn id="29" dur="500"/>
                                        <p:tgtEl>
                                          <p:spTgt spid="215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22529"/>
          <p:cNvSpPr>
            <a:spLocks noGrp="1"/>
          </p:cNvSpPr>
          <p:nvPr>
            <p:ph type="title"/>
          </p:nvPr>
        </p:nvSpPr>
        <p:spPr>
          <a:xfrm>
            <a:off x="457200" y="254000"/>
            <a:ext cx="8229600" cy="1108075"/>
          </a:xfrm>
        </p:spPr>
        <p:txBody>
          <a:bodyPr anchor="ctr"/>
          <a:lstStyle/>
          <a:p>
            <a:pPr fontAlgn="base"/>
            <a:r>
              <a:rPr lang="zh-CN" altLang="en-US" sz="3200" strike="noStrike" noProof="1">
                <a:ea typeface="宋体" panose="02010600030101010101" pitchFamily="2" charset="-122"/>
              </a:rPr>
              <a:t>利率的流动性偏好（现金余额）理论</a:t>
            </a:r>
            <a:endParaRPr lang="zh-CN" altLang="en-US" sz="3200" strike="noStrike" noProof="1">
              <a:ea typeface="宋体" panose="02010600030101010101" pitchFamily="2" charset="-122"/>
            </a:endParaRPr>
          </a:p>
        </p:txBody>
      </p:sp>
      <p:sp>
        <p:nvSpPr>
          <p:cNvPr id="22531" name="文本占位符 22530"/>
          <p:cNvSpPr>
            <a:spLocks noGrp="1"/>
          </p:cNvSpPr>
          <p:nvPr>
            <p:ph idx="1"/>
          </p:nvPr>
        </p:nvSpPr>
        <p:spPr>
          <a:xfrm>
            <a:off x="546100" y="1677988"/>
            <a:ext cx="8229600" cy="4754563"/>
          </a:xfrm>
        </p:spPr>
        <p:txBody>
          <a:bodyPr/>
          <a:lstStyle/>
          <a:p>
            <a:pPr marL="342900" indent="-342900" fontAlgn="base"/>
            <a:r>
              <a:rPr lang="zh-CN" altLang="en-US" sz="2800" strike="noStrike" noProof="1">
                <a:sym typeface="+mn-ea"/>
              </a:rPr>
              <a:t>古典利率理论被认为揭示了利率变化的长期趋势。</a:t>
            </a:r>
            <a:endParaRPr lang="zh-CN" altLang="en-US" sz="2800" strike="noStrike" noProof="1">
              <a:sym typeface="+mn-ea"/>
            </a:endParaRPr>
          </a:p>
          <a:p>
            <a:pPr marL="342900" indent="-342900" fontAlgn="base"/>
            <a:r>
              <a:rPr lang="zh-CN" altLang="en-US" sz="2800" strike="noStrike" noProof="1" smtClean="0">
                <a:sym typeface="+mn-ea"/>
              </a:rPr>
              <a:t>流动性偏好利率理论则关注利率的短期变化，因而更受政策制定者所重视。</a:t>
            </a:r>
            <a:endParaRPr lang="zh-CN" altLang="en-US" sz="2800" strike="noStrike" noProof="1" smtClean="0">
              <a:sym typeface="+mn-ea"/>
            </a:endParaRPr>
          </a:p>
          <a:p>
            <a:pPr marL="342900" indent="-342900" fontAlgn="base"/>
            <a:r>
              <a:rPr lang="zh-CN" altLang="en-US" strike="noStrike" noProof="1" smtClean="0">
                <a:sym typeface="+mn-ea"/>
              </a:rPr>
              <a:t>基于</a:t>
            </a:r>
            <a:r>
              <a:rPr lang="en-US" altLang="zh-CN" strike="noStrike" noProof="1">
                <a:sym typeface="+mn-ea"/>
              </a:rPr>
              <a:t>Keynes</a:t>
            </a:r>
            <a:r>
              <a:rPr lang="zh-CN" altLang="en-US" strike="noStrike" noProof="1">
                <a:sym typeface="+mn-ea"/>
              </a:rPr>
              <a:t>（</a:t>
            </a:r>
            <a:r>
              <a:rPr lang="en-US" altLang="zh-CN" strike="noStrike" noProof="1">
                <a:sym typeface="+mn-ea"/>
              </a:rPr>
              <a:t>1936</a:t>
            </a:r>
            <a:r>
              <a:rPr lang="zh-CN" altLang="en-US" strike="noStrike" noProof="1">
                <a:sym typeface="+mn-ea"/>
              </a:rPr>
              <a:t>）流动性偏好理论所创立。</a:t>
            </a:r>
            <a:endParaRPr lang="zh-CN" altLang="en-US" strike="noStrike" noProof="1">
              <a:sym typeface="+mn-ea"/>
            </a:endParaRPr>
          </a:p>
          <a:p>
            <a:pPr marL="342900" indent="-342900" fontAlgn="base"/>
            <a:r>
              <a:rPr lang="zh-CN" altLang="en-US" strike="noStrike" noProof="1">
                <a:sym typeface="+mn-ea"/>
              </a:rPr>
              <a:t>认为利率是一种货币现象，被称为流动性偏好的货币利率理论。</a:t>
            </a:r>
            <a:endParaRPr lang="zh-CN" altLang="en-US" sz="2800" strike="noStrike" noProof="1">
              <a:ea typeface="宋体" panose="02010600030101010101" pitchFamily="2" charset="-122"/>
            </a:endParaRPr>
          </a:p>
        </p:txBody>
      </p:sp>
      <p:sp>
        <p:nvSpPr>
          <p:cNvPr id="2" name="文本框 2253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dissolve">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dissolve">
                                      <p:cBhvr>
                                        <p:cTn id="12" dur="500"/>
                                        <p:tgtEl>
                                          <p:spTgt spid="22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531">
                                            <p:txEl>
                                              <p:pRg st="1" end="1"/>
                                            </p:txEl>
                                          </p:spTgt>
                                        </p:tgtEl>
                                        <p:attrNameLst>
                                          <p:attrName>style.visibility</p:attrName>
                                        </p:attrNameLst>
                                      </p:cBhvr>
                                      <p:to>
                                        <p:strVal val="visible"/>
                                      </p:to>
                                    </p:set>
                                    <p:animEffect transition="in" filter="dissolve">
                                      <p:cBhvr>
                                        <p:cTn id="17" dur="500"/>
                                        <p:tgtEl>
                                          <p:spTgt spid="22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531">
                                            <p:txEl>
                                              <p:pRg st="2" end="2"/>
                                            </p:txEl>
                                          </p:spTgt>
                                        </p:tgtEl>
                                        <p:attrNameLst>
                                          <p:attrName>style.visibility</p:attrName>
                                        </p:attrNameLst>
                                      </p:cBhvr>
                                      <p:to>
                                        <p:strVal val="visible"/>
                                      </p:to>
                                    </p:set>
                                    <p:animEffect transition="in" filter="dissolve">
                                      <p:cBhvr>
                                        <p:cTn id="22" dur="500"/>
                                        <p:tgtEl>
                                          <p:spTgt spid="225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531">
                                            <p:txEl>
                                              <p:pRg st="3" end="3"/>
                                            </p:txEl>
                                          </p:spTgt>
                                        </p:tgtEl>
                                        <p:attrNameLst>
                                          <p:attrName>style.visibility</p:attrName>
                                        </p:attrNameLst>
                                      </p:cBhvr>
                                      <p:to>
                                        <p:strVal val="visible"/>
                                      </p:to>
                                    </p:set>
                                    <p:animEffect transition="in" filter="dissolve">
                                      <p:cBhvr>
                                        <p:cTn id="27" dur="500"/>
                                        <p:tgtEl>
                                          <p:spTgt spid="225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23553"/>
          <p:cNvSpPr>
            <a:spLocks noGrp="1"/>
          </p:cNvSpPr>
          <p:nvPr>
            <p:ph type="title"/>
          </p:nvPr>
        </p:nvSpPr>
        <p:spPr/>
        <p:txBody>
          <a:bodyPr anchor="ctr"/>
          <a:lstStyle/>
          <a:p>
            <a:pPr fontAlgn="base"/>
            <a:r>
              <a:rPr lang="zh-CN" altLang="en-US" sz="3200" strike="noStrike" noProof="1">
                <a:ea typeface="宋体" panose="02010600030101010101" pitchFamily="2" charset="-122"/>
              </a:rPr>
              <a:t>利率的流动性偏好(现金余额)理论</a:t>
            </a:r>
            <a:endParaRPr lang="zh-CN" altLang="en-US" sz="3200" strike="noStrike" noProof="1">
              <a:ea typeface="宋体" panose="02010600030101010101" pitchFamily="2" charset="-122"/>
            </a:endParaRPr>
          </a:p>
        </p:txBody>
      </p:sp>
      <p:sp>
        <p:nvSpPr>
          <p:cNvPr id="23555" name="文本占位符 23554"/>
          <p:cNvSpPr>
            <a:spLocks noGrp="1"/>
          </p:cNvSpPr>
          <p:nvPr>
            <p:ph idx="1"/>
          </p:nvPr>
        </p:nvSpPr>
        <p:spPr>
          <a:xfrm>
            <a:off x="346075" y="1663700"/>
            <a:ext cx="8375650" cy="4756150"/>
          </a:xfrm>
        </p:spPr>
        <p:txBody>
          <a:bodyPr/>
          <a:lstStyle/>
          <a:p>
            <a:pPr lvl="1" fontAlgn="base"/>
            <a:r>
              <a:rPr lang="zh-CN" altLang="en-US" sz="2800" strike="noStrike" noProof="1" smtClean="0">
                <a:sym typeface="+mn-ea"/>
              </a:rPr>
              <a:t>该</a:t>
            </a:r>
            <a:r>
              <a:rPr lang="zh-CN" altLang="en-US" sz="2800" strike="noStrike" noProof="1">
                <a:sym typeface="+mn-ea"/>
              </a:rPr>
              <a:t>理论认为，货币是一种稀缺资源，具有完全的流动性，能够满足人们的流动性需要</a:t>
            </a:r>
            <a:r>
              <a:rPr lang="zh-CN" altLang="en-US" sz="2800" strike="noStrike" noProof="1" smtClean="0">
                <a:sym typeface="+mn-ea"/>
              </a:rPr>
              <a:t>。</a:t>
            </a:r>
            <a:endParaRPr lang="zh-CN" altLang="en-US" sz="2800" strike="noStrike" noProof="1" smtClean="0">
              <a:sym typeface="+mn-ea"/>
            </a:endParaRPr>
          </a:p>
          <a:p>
            <a:pPr lvl="1" fontAlgn="base"/>
            <a:r>
              <a:rPr lang="zh-CN" altLang="en-US" sz="2800" strike="noStrike" noProof="1" smtClean="0">
                <a:sym typeface="+mn-ea"/>
              </a:rPr>
              <a:t>利率是对货币流动性的支付，是人们放弃货币流动性的代价。</a:t>
            </a:r>
            <a:endParaRPr lang="zh-CN" altLang="en-US" sz="2800" strike="noStrike" noProof="1" smtClean="0">
              <a:sym typeface="+mn-ea"/>
            </a:endParaRPr>
          </a:p>
          <a:p>
            <a:pPr lvl="1" fontAlgn="base"/>
            <a:r>
              <a:rPr lang="zh-CN" altLang="en-US" sz="2800" strike="noStrike" noProof="1" smtClean="0">
                <a:sym typeface="+mn-ea"/>
              </a:rPr>
              <a:t>人们对货币流动性的需要构成货币需求；央行则是货币流动性的提供者，决定了货币供给；二者在均衡条件下决定了利率水平</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流动性偏好理论设定的分析对象：</a:t>
            </a:r>
            <a:endParaRPr lang="zh-CN" altLang="en-US"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债务证券</a:t>
            </a:r>
            <a:endParaRPr lang="zh-CN" altLang="en-US"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现金余额（货币）</a:t>
            </a:r>
            <a:endParaRPr lang="zh-CN" altLang="en-US" sz="2800" strike="noStrike" noProof="1">
              <a:ea typeface="宋体" panose="02010600030101010101" pitchFamily="2" charset="-122"/>
            </a:endParaRPr>
          </a:p>
        </p:txBody>
      </p:sp>
      <p:sp>
        <p:nvSpPr>
          <p:cNvPr id="2" name="文本框 2355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24577"/>
          <p:cNvSpPr>
            <a:spLocks noGrp="1"/>
          </p:cNvSpPr>
          <p:nvPr>
            <p:ph type="title"/>
          </p:nvPr>
        </p:nvSpPr>
        <p:spPr>
          <a:xfrm>
            <a:off x="457200" y="381000"/>
            <a:ext cx="8229600" cy="1143000"/>
          </a:xfrm>
        </p:spPr>
        <p:txBody>
          <a:bodyPr anchor="ctr"/>
          <a:lstStyle/>
          <a:p>
            <a:pPr fontAlgn="base"/>
            <a:r>
              <a:rPr lang="zh-CN" altLang="en-US" sz="3200" strike="noStrike" noProof="1">
                <a:ea typeface="宋体" panose="02010600030101010101" pitchFamily="2" charset="-122"/>
              </a:rPr>
              <a:t>货币需求的三大动机</a:t>
            </a:r>
            <a:endParaRPr lang="zh-CN" altLang="en-US" sz="3200" strike="noStrike" noProof="1">
              <a:ea typeface="宋体" panose="02010600030101010101" pitchFamily="2" charset="-122"/>
            </a:endParaRPr>
          </a:p>
        </p:txBody>
      </p:sp>
      <p:sp>
        <p:nvSpPr>
          <p:cNvPr id="24579" name="文本占位符 24578"/>
          <p:cNvSpPr>
            <a:spLocks noGrp="1"/>
          </p:cNvSpPr>
          <p:nvPr>
            <p:ph idx="1"/>
          </p:nvPr>
        </p:nvSpPr>
        <p:spPr>
          <a:xfrm>
            <a:off x="457200" y="1485900"/>
            <a:ext cx="8229600" cy="5160963"/>
          </a:xfrm>
        </p:spPr>
        <p:txBody>
          <a:bodyPr/>
          <a:lstStyle/>
          <a:p>
            <a:pPr marL="342900" indent="-342900" fontAlgn="base"/>
            <a:r>
              <a:rPr lang="zh-CN" altLang="en-US" sz="2800" i="1" strike="noStrike" noProof="1">
                <a:ea typeface="宋体" panose="02010600030101010101" pitchFamily="2" charset="-122"/>
              </a:rPr>
              <a:t>交易动机</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经济单位的货币流入和流出不完全平衡</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需要持有流动性来购买商品和服务</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交易性需求通常对利率不敏感</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在早期理论中，交易动机依赖于：</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一国的收入水平</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企业的规模</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商品价格</a:t>
            </a:r>
            <a:endParaRPr lang="zh-CN" altLang="en-US" sz="2800" strike="noStrike" noProof="1">
              <a:ea typeface="宋体" panose="02010600030101010101" pitchFamily="2" charset="-122"/>
            </a:endParaRPr>
          </a:p>
        </p:txBody>
      </p:sp>
      <p:sp>
        <p:nvSpPr>
          <p:cNvPr id="2" name="文本框 2457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dissolve">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0" end="0"/>
                                            </p:txEl>
                                          </p:spTgt>
                                        </p:tgtEl>
                                        <p:attrNameLst>
                                          <p:attrName>style.visibility</p:attrName>
                                        </p:attrNameLst>
                                      </p:cBhvr>
                                      <p:to>
                                        <p:strVal val="visible"/>
                                      </p:to>
                                    </p:set>
                                    <p:animEffect transition="in" filter="dissolve">
                                      <p:cBhvr>
                                        <p:cTn id="12" dur="500"/>
                                        <p:tgtEl>
                                          <p:spTgt spid="24579">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4579">
                                            <p:txEl>
                                              <p:pRg st="1" end="1"/>
                                            </p:txEl>
                                          </p:spTgt>
                                        </p:tgtEl>
                                        <p:attrNameLst>
                                          <p:attrName>style.visibility</p:attrName>
                                        </p:attrNameLst>
                                      </p:cBhvr>
                                      <p:to>
                                        <p:strVal val="visible"/>
                                      </p:to>
                                    </p:set>
                                    <p:animEffect transition="in" filter="dissolve">
                                      <p:cBhvr>
                                        <p:cTn id="15" dur="500"/>
                                        <p:tgtEl>
                                          <p:spTgt spid="24579">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579">
                                            <p:txEl>
                                              <p:pRg st="2" end="2"/>
                                            </p:txEl>
                                          </p:spTgt>
                                        </p:tgtEl>
                                        <p:attrNameLst>
                                          <p:attrName>style.visibility</p:attrName>
                                        </p:attrNameLst>
                                      </p:cBhvr>
                                      <p:to>
                                        <p:strVal val="visible"/>
                                      </p:to>
                                    </p:set>
                                    <p:animEffect transition="in" filter="dissolve">
                                      <p:cBhvr>
                                        <p:cTn id="18" dur="500"/>
                                        <p:tgtEl>
                                          <p:spTgt spid="24579">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4579">
                                            <p:txEl>
                                              <p:pRg st="3" end="3"/>
                                            </p:txEl>
                                          </p:spTgt>
                                        </p:tgtEl>
                                        <p:attrNameLst>
                                          <p:attrName>style.visibility</p:attrName>
                                        </p:attrNameLst>
                                      </p:cBhvr>
                                      <p:to>
                                        <p:strVal val="visible"/>
                                      </p:to>
                                    </p:set>
                                    <p:animEffect transition="in" filter="dissolve">
                                      <p:cBhvr>
                                        <p:cTn id="21" dur="500"/>
                                        <p:tgtEl>
                                          <p:spTgt spid="24579">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4579">
                                            <p:txEl>
                                              <p:pRg st="4" end="4"/>
                                            </p:txEl>
                                          </p:spTgt>
                                        </p:tgtEl>
                                        <p:attrNameLst>
                                          <p:attrName>style.visibility</p:attrName>
                                        </p:attrNameLst>
                                      </p:cBhvr>
                                      <p:to>
                                        <p:strVal val="visible"/>
                                      </p:to>
                                    </p:set>
                                    <p:animEffect transition="in" filter="dissolve">
                                      <p:cBhvr>
                                        <p:cTn id="26" dur="500"/>
                                        <p:tgtEl>
                                          <p:spTgt spid="24579">
                                            <p:txEl>
                                              <p:pRg st="4" end="4"/>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4579">
                                            <p:txEl>
                                              <p:pRg st="5" end="5"/>
                                            </p:txEl>
                                          </p:spTgt>
                                        </p:tgtEl>
                                        <p:attrNameLst>
                                          <p:attrName>style.visibility</p:attrName>
                                        </p:attrNameLst>
                                      </p:cBhvr>
                                      <p:to>
                                        <p:strVal val="visible"/>
                                      </p:to>
                                    </p:set>
                                    <p:animEffect transition="in" filter="dissolve">
                                      <p:cBhvr>
                                        <p:cTn id="29" dur="500"/>
                                        <p:tgtEl>
                                          <p:spTgt spid="24579">
                                            <p:txEl>
                                              <p:pRg st="5" end="5"/>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4579">
                                            <p:txEl>
                                              <p:pRg st="6" end="6"/>
                                            </p:txEl>
                                          </p:spTgt>
                                        </p:tgtEl>
                                        <p:attrNameLst>
                                          <p:attrName>style.visibility</p:attrName>
                                        </p:attrNameLst>
                                      </p:cBhvr>
                                      <p:to>
                                        <p:strVal val="visible"/>
                                      </p:to>
                                    </p:set>
                                    <p:animEffect transition="in" filter="dissolve">
                                      <p:cBhvr>
                                        <p:cTn id="32" dur="500"/>
                                        <p:tgtEl>
                                          <p:spTgt spid="24579">
                                            <p:txEl>
                                              <p:pRg st="6" end="6"/>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4579">
                                            <p:txEl>
                                              <p:pRg st="7" end="7"/>
                                            </p:txEl>
                                          </p:spTgt>
                                        </p:tgtEl>
                                        <p:attrNameLst>
                                          <p:attrName>style.visibility</p:attrName>
                                        </p:attrNameLst>
                                      </p:cBhvr>
                                      <p:to>
                                        <p:strVal val="visible"/>
                                      </p:to>
                                    </p:set>
                                    <p:animEffect transition="in" filter="dissolve">
                                      <p:cBhvr>
                                        <p:cTn id="35"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25601"/>
          <p:cNvSpPr>
            <a:spLocks noGrp="1"/>
          </p:cNvSpPr>
          <p:nvPr>
            <p:ph type="title"/>
          </p:nvPr>
        </p:nvSpPr>
        <p:spPr/>
        <p:txBody>
          <a:bodyPr anchor="ctr"/>
          <a:lstStyle/>
          <a:p>
            <a:pPr fontAlgn="base"/>
            <a:r>
              <a:rPr lang="zh-CN" altLang="en-US" strike="noStrike" noProof="1">
                <a:ea typeface="宋体" panose="02010600030101010101" pitchFamily="2" charset="-122"/>
              </a:rPr>
              <a:t>货币需求的三大动机</a:t>
            </a:r>
            <a:endParaRPr lang="zh-CN" altLang="en-US" strike="noStrike" noProof="1">
              <a:ea typeface="宋体" panose="02010600030101010101" pitchFamily="2" charset="-122"/>
            </a:endParaRPr>
          </a:p>
        </p:txBody>
      </p:sp>
      <p:sp>
        <p:nvSpPr>
          <p:cNvPr id="25603" name="文本占位符 25602"/>
          <p:cNvSpPr>
            <a:spLocks noGrp="1"/>
          </p:cNvSpPr>
          <p:nvPr>
            <p:ph idx="1"/>
          </p:nvPr>
        </p:nvSpPr>
        <p:spPr>
          <a:xfrm>
            <a:off x="685800" y="1663700"/>
            <a:ext cx="7772400" cy="5194300"/>
          </a:xfrm>
        </p:spPr>
        <p:txBody>
          <a:bodyPr/>
          <a:lstStyle/>
          <a:p>
            <a:pPr fontAlgn="base"/>
            <a:r>
              <a:rPr lang="zh-CN" altLang="en-US" sz="2800" i="1" strike="noStrike" noProof="1">
                <a:ea typeface="宋体" panose="02010600030101010101" pitchFamily="2" charset="-122"/>
              </a:rPr>
              <a:t>预防动机</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为应对未来不可预测的支出，预防性需求。</a:t>
            </a:r>
            <a:endParaRPr lang="zh-CN" altLang="en-US"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因未来的突发事件产生的支出</a:t>
            </a:r>
            <a:endParaRPr lang="zh-CN" altLang="en-US"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包含潜在的非常支出</a:t>
            </a:r>
            <a:endParaRPr lang="zh-CN" altLang="en-US"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例如：意料之外的医疗费用、设备维修等</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通常随经济不确定性增加而增加</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对利率的变化不敏感</a:t>
            </a:r>
            <a:endParaRPr lang="zh-CN" altLang="en-US" sz="2800" strike="noStrike" noProof="1">
              <a:ea typeface="宋体" panose="02010600030101010101" pitchFamily="2" charset="-122"/>
            </a:endParaRPr>
          </a:p>
        </p:txBody>
      </p:sp>
      <p:sp>
        <p:nvSpPr>
          <p:cNvPr id="2" name="文本框 2560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ssolv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3">
                                            <p:txEl>
                                              <p:pRg st="0" end="0"/>
                                            </p:txEl>
                                          </p:spTgt>
                                        </p:tgtEl>
                                        <p:attrNameLst>
                                          <p:attrName>style.visibility</p:attrName>
                                        </p:attrNameLst>
                                      </p:cBhvr>
                                      <p:to>
                                        <p:strVal val="visible"/>
                                      </p:to>
                                    </p:set>
                                    <p:animEffect transition="in" filter="dissolve">
                                      <p:cBhvr>
                                        <p:cTn id="12" dur="500"/>
                                        <p:tgtEl>
                                          <p:spTgt spid="2560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5603">
                                            <p:txEl>
                                              <p:pRg st="1" end="1"/>
                                            </p:txEl>
                                          </p:spTgt>
                                        </p:tgtEl>
                                        <p:attrNameLst>
                                          <p:attrName>style.visibility</p:attrName>
                                        </p:attrNameLst>
                                      </p:cBhvr>
                                      <p:to>
                                        <p:strVal val="visible"/>
                                      </p:to>
                                    </p:set>
                                    <p:animEffect transition="in" filter="dissolve">
                                      <p:cBhvr>
                                        <p:cTn id="15" dur="500"/>
                                        <p:tgtEl>
                                          <p:spTgt spid="2560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5603">
                                            <p:txEl>
                                              <p:pRg st="2" end="2"/>
                                            </p:txEl>
                                          </p:spTgt>
                                        </p:tgtEl>
                                        <p:attrNameLst>
                                          <p:attrName>style.visibility</p:attrName>
                                        </p:attrNameLst>
                                      </p:cBhvr>
                                      <p:to>
                                        <p:strVal val="visible"/>
                                      </p:to>
                                    </p:set>
                                    <p:animEffect transition="in" filter="dissolve">
                                      <p:cBhvr>
                                        <p:cTn id="18" dur="500"/>
                                        <p:tgtEl>
                                          <p:spTgt spid="25603">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5603">
                                            <p:txEl>
                                              <p:pRg st="3" end="3"/>
                                            </p:txEl>
                                          </p:spTgt>
                                        </p:tgtEl>
                                        <p:attrNameLst>
                                          <p:attrName>style.visibility</p:attrName>
                                        </p:attrNameLst>
                                      </p:cBhvr>
                                      <p:to>
                                        <p:strVal val="visible"/>
                                      </p:to>
                                    </p:set>
                                    <p:animEffect transition="in" filter="dissolve">
                                      <p:cBhvr>
                                        <p:cTn id="21" dur="500"/>
                                        <p:tgtEl>
                                          <p:spTgt spid="25603">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5603">
                                            <p:txEl>
                                              <p:pRg st="4" end="4"/>
                                            </p:txEl>
                                          </p:spTgt>
                                        </p:tgtEl>
                                        <p:attrNameLst>
                                          <p:attrName>style.visibility</p:attrName>
                                        </p:attrNameLst>
                                      </p:cBhvr>
                                      <p:to>
                                        <p:strVal val="visible"/>
                                      </p:to>
                                    </p:set>
                                    <p:animEffect transition="in" filter="dissolve">
                                      <p:cBhvr>
                                        <p:cTn id="24" dur="500"/>
                                        <p:tgtEl>
                                          <p:spTgt spid="25603">
                                            <p:txEl>
                                              <p:pRg st="4" end="4"/>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animEffect transition="in" filter="dissolve">
                                      <p:cBhvr>
                                        <p:cTn id="27" dur="500"/>
                                        <p:tgtEl>
                                          <p:spTgt spid="25603">
                                            <p:txEl>
                                              <p:pRg st="5" end="5"/>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5603">
                                            <p:txEl>
                                              <p:pRg st="6" end="6"/>
                                            </p:txEl>
                                          </p:spTgt>
                                        </p:tgtEl>
                                        <p:attrNameLst>
                                          <p:attrName>style.visibility</p:attrName>
                                        </p:attrNameLst>
                                      </p:cBhvr>
                                      <p:to>
                                        <p:strVal val="visible"/>
                                      </p:to>
                                    </p:set>
                                    <p:animEffect transition="in" filter="dissolve">
                                      <p:cBhvr>
                                        <p:cTn id="30" dur="500"/>
                                        <p:tgtEl>
                                          <p:spTgt spid="25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26625"/>
          <p:cNvSpPr>
            <a:spLocks noGrp="1"/>
          </p:cNvSpPr>
          <p:nvPr>
            <p:ph type="title"/>
          </p:nvPr>
        </p:nvSpPr>
        <p:spPr/>
        <p:txBody>
          <a:bodyPr anchor="ctr"/>
          <a:lstStyle/>
          <a:p>
            <a:pPr fontAlgn="base"/>
            <a:r>
              <a:rPr lang="zh-CN" altLang="en-US" sz="3200" strike="noStrike" noProof="1">
                <a:ea typeface="宋体" panose="02010600030101010101" pitchFamily="2" charset="-122"/>
              </a:rPr>
              <a:t>货币需求的三大动机</a:t>
            </a:r>
            <a:endParaRPr lang="zh-CN" altLang="en-US" sz="3200" strike="noStrike" noProof="1">
              <a:ea typeface="宋体" panose="02010600030101010101" pitchFamily="2" charset="-122"/>
            </a:endParaRPr>
          </a:p>
        </p:txBody>
      </p:sp>
      <p:sp>
        <p:nvSpPr>
          <p:cNvPr id="26627" name="文本占位符 26626"/>
          <p:cNvSpPr>
            <a:spLocks noGrp="1"/>
          </p:cNvSpPr>
          <p:nvPr>
            <p:ph idx="1"/>
          </p:nvPr>
        </p:nvSpPr>
        <p:spPr/>
        <p:txBody>
          <a:bodyPr/>
          <a:lstStyle/>
          <a:p>
            <a:pPr fontAlgn="base"/>
            <a:r>
              <a:rPr lang="zh-CN" altLang="en-US" sz="2800" i="1" strike="noStrike" noProof="1">
                <a:ea typeface="宋体" panose="02010600030101010101" pitchFamily="2" charset="-122"/>
              </a:rPr>
              <a:t>投机动机</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源于未来债务证券价格的不确定性，产生投机性需求</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利率的变化会导致价格不确定性</a:t>
            </a:r>
            <a:endParaRPr lang="zh-CN" altLang="en-US"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债券价格变化提供了投机机会</a:t>
            </a:r>
            <a:endParaRPr lang="en-US" altLang="zh-CN"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低利率会使人们对现金余额的需求取代债券的需求</a:t>
            </a:r>
            <a:endParaRPr lang="zh-CN" altLang="en-US" sz="2800" strike="noStrike" noProof="1">
              <a:ea typeface="宋体" panose="02010600030101010101" pitchFamily="2" charset="-122"/>
            </a:endParaRPr>
          </a:p>
          <a:p>
            <a:pPr lvl="2" fontAlgn="base"/>
            <a:r>
              <a:rPr lang="zh-CN" altLang="en-US" sz="2800" strike="noStrike" noProof="1">
                <a:ea typeface="宋体" panose="02010600030101010101" pitchFamily="2" charset="-122"/>
              </a:rPr>
              <a:t>高利率会提高持有货币的机会成本</a:t>
            </a:r>
            <a:endParaRPr lang="zh-CN" altLang="en-US" sz="2800" strike="noStrike" noProof="1">
              <a:ea typeface="宋体" panose="02010600030101010101" pitchFamily="2" charset="-122"/>
            </a:endParaRPr>
          </a:p>
        </p:txBody>
      </p:sp>
      <p:sp>
        <p:nvSpPr>
          <p:cNvPr id="2" name="文本框 2662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dissolve">
                                      <p:cBhvr>
                                        <p:cTn id="7" dur="5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dissolve">
                                      <p:cBhvr>
                                        <p:cTn id="12" dur="500"/>
                                        <p:tgtEl>
                                          <p:spTgt spid="26627">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6627">
                                            <p:txEl>
                                              <p:pRg st="1" end="1"/>
                                            </p:txEl>
                                          </p:spTgt>
                                        </p:tgtEl>
                                        <p:attrNameLst>
                                          <p:attrName>style.visibility</p:attrName>
                                        </p:attrNameLst>
                                      </p:cBhvr>
                                      <p:to>
                                        <p:strVal val="visible"/>
                                      </p:to>
                                    </p:set>
                                    <p:animEffect transition="in" filter="dissolve">
                                      <p:cBhvr>
                                        <p:cTn id="15" dur="500"/>
                                        <p:tgtEl>
                                          <p:spTgt spid="26627">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6627">
                                            <p:txEl>
                                              <p:pRg st="2" end="2"/>
                                            </p:txEl>
                                          </p:spTgt>
                                        </p:tgtEl>
                                        <p:attrNameLst>
                                          <p:attrName>style.visibility</p:attrName>
                                        </p:attrNameLst>
                                      </p:cBhvr>
                                      <p:to>
                                        <p:strVal val="visible"/>
                                      </p:to>
                                    </p:set>
                                    <p:animEffect transition="in" filter="dissolve">
                                      <p:cBhvr>
                                        <p:cTn id="18" dur="500"/>
                                        <p:tgtEl>
                                          <p:spTgt spid="26627">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6627">
                                            <p:txEl>
                                              <p:pRg st="3" end="3"/>
                                            </p:txEl>
                                          </p:spTgt>
                                        </p:tgtEl>
                                        <p:attrNameLst>
                                          <p:attrName>style.visibility</p:attrName>
                                        </p:attrNameLst>
                                      </p:cBhvr>
                                      <p:to>
                                        <p:strVal val="visible"/>
                                      </p:to>
                                    </p:set>
                                    <p:animEffect transition="in" filter="dissolve">
                                      <p:cBhvr>
                                        <p:cTn id="21" dur="500"/>
                                        <p:tgtEl>
                                          <p:spTgt spid="26627">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6627">
                                            <p:txEl>
                                              <p:pRg st="4" end="4"/>
                                            </p:txEl>
                                          </p:spTgt>
                                        </p:tgtEl>
                                        <p:attrNameLst>
                                          <p:attrName>style.visibility</p:attrName>
                                        </p:attrNameLst>
                                      </p:cBhvr>
                                      <p:to>
                                        <p:strVal val="visible"/>
                                      </p:to>
                                    </p:set>
                                    <p:animEffect transition="in" filter="dissolve">
                                      <p:cBhvr>
                                        <p:cTn id="24" dur="500"/>
                                        <p:tgtEl>
                                          <p:spTgt spid="26627">
                                            <p:txEl>
                                              <p:pRg st="4" end="4"/>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6627">
                                            <p:txEl>
                                              <p:pRg st="5" end="5"/>
                                            </p:txEl>
                                          </p:spTgt>
                                        </p:tgtEl>
                                        <p:attrNameLst>
                                          <p:attrName>style.visibility</p:attrName>
                                        </p:attrNameLst>
                                      </p:cBhvr>
                                      <p:to>
                                        <p:strVal val="visible"/>
                                      </p:to>
                                    </p:set>
                                    <p:animEffect transition="in" filter="dissolve">
                                      <p:cBhvr>
                                        <p:cTn id="27" dur="500"/>
                                        <p:tgtEl>
                                          <p:spTgt spid="26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27649"/>
          <p:cNvSpPr>
            <a:spLocks noGrp="1"/>
          </p:cNvSpPr>
          <p:nvPr>
            <p:ph type="title"/>
          </p:nvPr>
        </p:nvSpPr>
        <p:spPr>
          <a:xfrm>
            <a:off x="457200" y="196850"/>
            <a:ext cx="8229600" cy="1031875"/>
          </a:xfrm>
        </p:spPr>
        <p:txBody>
          <a:bodyPr anchor="ctr"/>
          <a:lstStyle/>
          <a:p>
            <a:pPr fontAlgn="base"/>
            <a:r>
              <a:rPr lang="zh-CN" altLang="en-US" sz="3200" strike="noStrike" noProof="1">
                <a:ea typeface="宋体" panose="02010600030101010101" pitchFamily="2" charset="-122"/>
              </a:rPr>
              <a:t>货币或现金余额的投机性需求</a:t>
            </a:r>
            <a:endParaRPr lang="zh-CN" altLang="en-US" sz="3200" strike="noStrike" noProof="1">
              <a:ea typeface="宋体" panose="02010600030101010101" pitchFamily="2" charset="-122"/>
            </a:endParaRPr>
          </a:p>
        </p:txBody>
      </p:sp>
      <p:pic>
        <p:nvPicPr>
          <p:cNvPr id="2" name="图片 27650"/>
          <p:cNvPicPr>
            <a:picLocks noChangeAspect="1"/>
          </p:cNvPicPr>
          <p:nvPr/>
        </p:nvPicPr>
        <p:blipFill>
          <a:blip r:embed="rId1"/>
          <a:stretch>
            <a:fillRect/>
          </a:stretch>
        </p:blipFill>
        <p:spPr>
          <a:xfrm>
            <a:off x="1574800" y="1543050"/>
            <a:ext cx="6045200" cy="5030788"/>
          </a:xfrm>
          <a:prstGeom prst="rect">
            <a:avLst/>
          </a:prstGeom>
          <a:noFill/>
          <a:ln w="9525">
            <a:noFill/>
          </a:ln>
        </p:spPr>
      </p:pic>
      <p:sp>
        <p:nvSpPr>
          <p:cNvPr id="27651" name="文本框 2765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ssolve">
                                      <p:cBhvr>
                                        <p:cTn id="7" dur="5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76288" y="1754188"/>
            <a:ext cx="7453313" cy="3503613"/>
          </a:xfrm>
        </p:spPr>
        <p:txBody>
          <a:bodyPr/>
          <a:lstStyle/>
          <a:p>
            <a:pPr marL="228600" indent="-228600" algn="l" fontAlgn="base">
              <a:buChar char="ù"/>
            </a:pPr>
            <a:r>
              <a:rPr lang="zh-CN" altLang="en-US" sz="2800" strike="noStrike" noProof="1">
                <a:ea typeface="宋体" panose="02010600030101010101" pitchFamily="2" charset="-122"/>
                <a:sym typeface="+mn-ea"/>
              </a:rPr>
              <a:t>货币总需求</a:t>
            </a:r>
            <a:endParaRPr lang="zh-CN" altLang="en-US" sz="2800" strike="noStrike" noProof="1">
              <a:ea typeface="宋体" panose="02010600030101010101" pitchFamily="2" charset="-122"/>
            </a:endParaRPr>
          </a:p>
          <a:p>
            <a:pPr marL="571500" lvl="1" indent="-228600" algn="l" fontAlgn="base">
              <a:buChar char="ù"/>
            </a:pPr>
            <a:r>
              <a:rPr lang="zh-CN" altLang="en-US" sz="2800" strike="noStrike" noProof="1">
                <a:ea typeface="宋体" panose="02010600030101010101" pitchFamily="2" charset="-122"/>
                <a:sym typeface="+mn-ea"/>
              </a:rPr>
              <a:t>经济体系中总的货币需求是交易需求、预防需求和投机需求之和</a:t>
            </a:r>
            <a:endParaRPr lang="zh-CN" altLang="en-US" sz="2800" strike="noStrike" noProof="1">
              <a:ea typeface="宋体" panose="02010600030101010101" pitchFamily="2" charset="-122"/>
            </a:endParaRPr>
          </a:p>
          <a:p>
            <a:pPr marL="571500" lvl="1" indent="-228600" algn="l" fontAlgn="base">
              <a:buChar char="ù"/>
            </a:pPr>
            <a:r>
              <a:rPr lang="zh-CN" altLang="en-US" sz="2800" strike="noStrike" noProof="1">
                <a:ea typeface="宋体" panose="02010600030101010101" pitchFamily="2" charset="-122"/>
                <a:sym typeface="+mn-ea"/>
              </a:rPr>
              <a:t>其中交易需求、预防需求在短期内保持不变</a:t>
            </a:r>
            <a:endParaRPr lang="zh-CN" altLang="en-US" sz="2800" strike="noStrike" noProof="1">
              <a:ea typeface="宋体" panose="02010600030101010101" pitchFamily="2" charset="-122"/>
              <a:sym typeface="+mn-ea"/>
            </a:endParaRPr>
          </a:p>
          <a:p>
            <a:pPr marL="571500" lvl="1" indent="-228600" algn="l" fontAlgn="base">
              <a:buChar char="ù"/>
            </a:pPr>
            <a:r>
              <a:rPr lang="zh-CN" altLang="en-US" sz="2800" strike="noStrike" noProof="1">
                <a:ea typeface="宋体" panose="02010600030101010101" pitchFamily="2" charset="-122"/>
                <a:sym typeface="+mn-ea"/>
              </a:rPr>
              <a:t>货币总需求在交易需求和预防需求之上，并与利率水平负相关</a:t>
            </a:r>
            <a:endParaRPr lang="zh-CN" altLang="en-US" strike="noStrike" noProof="1"/>
          </a:p>
        </p:txBody>
      </p:sp>
      <p:sp>
        <p:nvSpPr>
          <p:cNvPr id="23554" name="标题 23553"/>
          <p:cNvSpPr>
            <a:spLocks noGrp="1"/>
          </p:cNvSpPr>
          <p:nvPr>
            <p:ph type="ctrTitle"/>
          </p:nvPr>
        </p:nvSpPr>
        <p:spPr>
          <a:xfrm>
            <a:off x="1219200" y="552450"/>
            <a:ext cx="6858000" cy="717550"/>
          </a:xfrm>
        </p:spPr>
        <p:txBody>
          <a:bodyPr anchor="ctr"/>
          <a:lstStyle/>
          <a:p>
            <a:pPr fontAlgn="base"/>
            <a:r>
              <a:rPr lang="zh-CN" altLang="en-US" sz="3200" strike="noStrike" noProof="1">
                <a:ea typeface="宋体" panose="02010600030101010101" pitchFamily="2" charset="-122"/>
              </a:rPr>
              <a:t>利率的流动性偏好(现金余额)理论</a:t>
            </a:r>
            <a:endParaRPr lang="zh-CN" altLang="en-US" sz="3200" strike="noStrike" noProof="1">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8673"/>
          <p:cNvSpPr>
            <a:spLocks noGrp="1"/>
          </p:cNvSpPr>
          <p:nvPr>
            <p:ph type="title"/>
          </p:nvPr>
        </p:nvSpPr>
        <p:spPr>
          <a:xfrm>
            <a:off x="457200" y="246063"/>
            <a:ext cx="8229600" cy="1133475"/>
          </a:xfrm>
        </p:spPr>
        <p:txBody>
          <a:bodyPr anchor="ctr"/>
          <a:lstStyle/>
          <a:p>
            <a:pPr fontAlgn="base"/>
            <a:r>
              <a:rPr lang="zh-CN" altLang="en-US" sz="3200" strike="noStrike" noProof="1">
                <a:ea typeface="宋体" panose="02010600030101010101" pitchFamily="2" charset="-122"/>
              </a:rPr>
              <a:t>利率的流动性偏好 (现金余额)理论</a:t>
            </a:r>
            <a:endParaRPr lang="zh-CN" altLang="en-US" sz="3200" strike="noStrike" noProof="1">
              <a:ea typeface="宋体" panose="02010600030101010101" pitchFamily="2" charset="-122"/>
            </a:endParaRPr>
          </a:p>
        </p:txBody>
      </p:sp>
      <p:sp>
        <p:nvSpPr>
          <p:cNvPr id="28675" name="文本占位符 28674"/>
          <p:cNvSpPr>
            <a:spLocks noGrp="1"/>
          </p:cNvSpPr>
          <p:nvPr>
            <p:ph idx="1"/>
          </p:nvPr>
        </p:nvSpPr>
        <p:spPr>
          <a:xfrm>
            <a:off x="469900" y="1739900"/>
            <a:ext cx="8229600" cy="4868863"/>
          </a:xfrm>
        </p:spPr>
        <p:txBody>
          <a:bodyPr/>
          <a:lstStyle/>
          <a:p>
            <a:pPr marL="342900" indent="-342900" fontAlgn="base"/>
            <a:r>
              <a:rPr lang="zh-CN" altLang="en-US" sz="2800" strike="noStrike" noProof="1">
                <a:ea typeface="宋体" panose="02010600030101010101" pitchFamily="2" charset="-122"/>
              </a:rPr>
              <a:t>货币供给</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由政府货币当局严格管理或控制</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货币当局在决定货币供给的规模时，主要考虑的是经济或社会福利的状况，而非利率水平</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可以假定货币供给(现金余额)对利率无弹性</a:t>
            </a:r>
            <a:endParaRPr lang="zh-CN" altLang="en-US" sz="2800" strike="noStrike" noProof="1">
              <a:ea typeface="宋体" panose="02010600030101010101" pitchFamily="2" charset="-122"/>
            </a:endParaRPr>
          </a:p>
          <a:p>
            <a:pPr marL="742950" lvl="1" indent="-285750" fontAlgn="base"/>
            <a:endParaRPr lang="zh-CN" altLang="en-US" sz="2800" strike="noStrike" noProof="1">
              <a:ea typeface="宋体" panose="02010600030101010101" pitchFamily="2" charset="-122"/>
            </a:endParaRPr>
          </a:p>
        </p:txBody>
      </p:sp>
      <p:sp>
        <p:nvSpPr>
          <p:cNvPr id="29699" name="文本框 2867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dissolve">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675">
                                            <p:txEl>
                                              <p:pRg st="0" end="0"/>
                                            </p:txEl>
                                          </p:spTgt>
                                        </p:tgtEl>
                                        <p:attrNameLst>
                                          <p:attrName>style.visibility</p:attrName>
                                        </p:attrNameLst>
                                      </p:cBhvr>
                                      <p:to>
                                        <p:strVal val="visible"/>
                                      </p:to>
                                    </p:set>
                                    <p:animEffect transition="in" filter="dissolve">
                                      <p:cBhvr>
                                        <p:cTn id="12" dur="500"/>
                                        <p:tgtEl>
                                          <p:spTgt spid="28675">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8675">
                                            <p:txEl>
                                              <p:pRg st="1" end="1"/>
                                            </p:txEl>
                                          </p:spTgt>
                                        </p:tgtEl>
                                        <p:attrNameLst>
                                          <p:attrName>style.visibility</p:attrName>
                                        </p:attrNameLst>
                                      </p:cBhvr>
                                      <p:to>
                                        <p:strVal val="visible"/>
                                      </p:to>
                                    </p:set>
                                    <p:animEffect transition="in" filter="dissolve">
                                      <p:cBhvr>
                                        <p:cTn id="15" dur="500"/>
                                        <p:tgtEl>
                                          <p:spTgt spid="28675">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8675">
                                            <p:txEl>
                                              <p:pRg st="2" end="2"/>
                                            </p:txEl>
                                          </p:spTgt>
                                        </p:tgtEl>
                                        <p:attrNameLst>
                                          <p:attrName>style.visibility</p:attrName>
                                        </p:attrNameLst>
                                      </p:cBhvr>
                                      <p:to>
                                        <p:strVal val="visible"/>
                                      </p:to>
                                    </p:set>
                                    <p:animEffect transition="in" filter="dissolve">
                                      <p:cBhvr>
                                        <p:cTn id="18" dur="500"/>
                                        <p:tgtEl>
                                          <p:spTgt spid="28675">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8675">
                                            <p:txEl>
                                              <p:pRg st="3" end="3"/>
                                            </p:txEl>
                                          </p:spTgt>
                                        </p:tgtEl>
                                        <p:attrNameLst>
                                          <p:attrName>style.visibility</p:attrName>
                                        </p:attrNameLst>
                                      </p:cBhvr>
                                      <p:to>
                                        <p:strVal val="visible"/>
                                      </p:to>
                                    </p:set>
                                    <p:animEffect transition="in" filter="dissolve">
                                      <p:cBhvr>
                                        <p:cTn id="21"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29697"/>
          <p:cNvSpPr>
            <a:spLocks noGrp="1"/>
          </p:cNvSpPr>
          <p:nvPr>
            <p:ph type="title"/>
          </p:nvPr>
        </p:nvSpPr>
        <p:spPr>
          <a:xfrm>
            <a:off x="457200" y="215900"/>
            <a:ext cx="8229600" cy="1065213"/>
          </a:xfrm>
        </p:spPr>
        <p:txBody>
          <a:bodyPr anchor="ctr"/>
          <a:lstStyle/>
          <a:p>
            <a:pPr fontAlgn="base"/>
            <a:r>
              <a:rPr lang="zh-CN" altLang="en-US" sz="3200" strike="noStrike" noProof="1">
                <a:ea typeface="宋体" panose="02010600030101010101" pitchFamily="2" charset="-122"/>
              </a:rPr>
              <a:t>流动性偏好利率理论中的利率决定</a:t>
            </a:r>
            <a:endParaRPr lang="zh-CN" altLang="en-US" sz="3200" strike="noStrike" noProof="1">
              <a:ea typeface="宋体" panose="02010600030101010101" pitchFamily="2" charset="-122"/>
            </a:endParaRPr>
          </a:p>
        </p:txBody>
      </p:sp>
      <p:pic>
        <p:nvPicPr>
          <p:cNvPr id="30722" name="图片 29698"/>
          <p:cNvPicPr>
            <a:picLocks noChangeAspect="1"/>
          </p:cNvPicPr>
          <p:nvPr/>
        </p:nvPicPr>
        <p:blipFill>
          <a:blip r:embed="rId1"/>
          <a:stretch>
            <a:fillRect/>
          </a:stretch>
        </p:blipFill>
        <p:spPr>
          <a:xfrm>
            <a:off x="152400" y="1493838"/>
            <a:ext cx="8763000" cy="5245100"/>
          </a:xfrm>
          <a:prstGeom prst="rect">
            <a:avLst/>
          </a:prstGeom>
          <a:noFill/>
          <a:ln w="9525">
            <a:noFill/>
          </a:ln>
        </p:spPr>
      </p:pic>
      <p:sp>
        <p:nvSpPr>
          <p:cNvPr id="30723" name="文本框 29699"/>
          <p:cNvSpPr txBox="1"/>
          <p:nvPr/>
        </p:nvSpPr>
        <p:spPr>
          <a:xfrm>
            <a:off x="8229600" y="6507163"/>
            <a:ext cx="809625" cy="304800"/>
          </a:xfrm>
          <a:prstGeom prst="rect">
            <a:avLst/>
          </a:prstGeom>
          <a:noFill/>
          <a:ln w="9525">
            <a:noFill/>
          </a:ln>
        </p:spPr>
        <p:txBody>
          <a:bodyPr anchor="t">
            <a:spAutoFit/>
          </a:bodyPr>
          <a:lstStyle/>
          <a:p>
            <a:pPr algn="r"/>
            <a:r>
              <a:rPr lang="en-US" altLang="zh-CN" sz="1400" dirty="0">
                <a:latin typeface="Times New Roman" panose="02020603050405020304" pitchFamily="2" charset="0"/>
                <a:ea typeface="宋体" panose="02010600030101010101" pitchFamily="2" charset="-122"/>
              </a:rPr>
              <a:t>5-</a:t>
            </a:r>
            <a:fld id="{9A0DB2DC-4C9A-4742-B13C-FB6460FD3503}" type="slidenum">
              <a:rPr lang="en-US" altLang="zh-CN" sz="1400" dirty="0">
                <a:latin typeface="Times New Roman" panose="02020603050405020304" pitchFamily="2" charset="0"/>
                <a:ea typeface="宋体" panose="02010600030101010101" pitchFamily="2" charset="-122"/>
              </a:rPr>
            </a:fld>
            <a:endParaRPr lang="en-US" altLang="zh-CN" sz="1400" dirty="0">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5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30721"/>
          <p:cNvSpPr>
            <a:spLocks noGrp="1"/>
          </p:cNvSpPr>
          <p:nvPr>
            <p:ph type="title"/>
          </p:nvPr>
        </p:nvSpPr>
        <p:spPr/>
        <p:txBody>
          <a:bodyPr anchor="ctr"/>
          <a:lstStyle/>
          <a:p>
            <a:pPr fontAlgn="base"/>
            <a:r>
              <a:rPr lang="zh-CN" altLang="en-US" sz="3200" strike="noStrike" noProof="1">
                <a:ea typeface="宋体" panose="02010600030101010101" pitchFamily="2" charset="-122"/>
              </a:rPr>
              <a:t>流动性偏好(现金余额)利率理论的贡献</a:t>
            </a:r>
            <a:endParaRPr lang="zh-CN" altLang="en-US" sz="3200" strike="noStrike" noProof="1">
              <a:ea typeface="宋体" panose="02010600030101010101" pitchFamily="2" charset="-122"/>
            </a:endParaRPr>
          </a:p>
        </p:txBody>
      </p:sp>
      <p:sp>
        <p:nvSpPr>
          <p:cNvPr id="30723" name="文本占位符 30722"/>
          <p:cNvSpPr>
            <a:spLocks noGrp="1"/>
          </p:cNvSpPr>
          <p:nvPr>
            <p:ph idx="1"/>
          </p:nvPr>
        </p:nvSpPr>
        <p:spPr>
          <a:xfrm>
            <a:off x="450850" y="1620838"/>
            <a:ext cx="8356600" cy="5030788"/>
          </a:xfrm>
        </p:spPr>
        <p:txBody>
          <a:bodyPr/>
          <a:lstStyle/>
          <a:p>
            <a:pPr fontAlgn="base"/>
            <a:r>
              <a:rPr lang="zh-CN" altLang="en-US" sz="2800" strike="noStrike" noProof="1">
                <a:ea typeface="宋体" panose="02010600030101010101" pitchFamily="2" charset="-122"/>
              </a:rPr>
              <a:t>揭示了利率短期变化的重要原因</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如果当前利率水平下，货币供给超过需求</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刺激债券需求、现金余额减少</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债券价格上升、利率下降</a:t>
            </a:r>
            <a:endParaRPr lang="zh-CN" altLang="en-US" sz="2800" strike="noStrike" noProof="1">
              <a:ea typeface="宋体" panose="02010600030101010101" pitchFamily="2" charset="-122"/>
            </a:endParaRPr>
          </a:p>
          <a:p>
            <a:pPr fontAlgn="base"/>
            <a:r>
              <a:rPr lang="zh-CN" altLang="en-US" sz="2800" strike="noStrike" noProof="1">
                <a:ea typeface="宋体" panose="02010600030101010101" pitchFamily="2" charset="-122"/>
              </a:rPr>
              <a:t>可以帮助解释货币储藏</a:t>
            </a:r>
            <a:r>
              <a:rPr lang="zh-CN" altLang="en-US" sz="2800" strike="noStrike" noProof="1" smtClean="0">
                <a:ea typeface="宋体" panose="02010600030101010101" pitchFamily="2" charset="-122"/>
              </a:rPr>
              <a:t>和 债券抛售</a:t>
            </a:r>
            <a:r>
              <a:rPr lang="zh-CN" altLang="en-US" sz="2800" strike="noStrike" noProof="1">
                <a:ea typeface="宋体" panose="02010600030101010101" pitchFamily="2" charset="-122"/>
              </a:rPr>
              <a:t>行为</a:t>
            </a:r>
            <a:endParaRPr lang="zh-CN" altLang="en-US" sz="2800" strike="noStrike" noProof="1">
              <a:ea typeface="宋体" panose="02010600030101010101" pitchFamily="2" charset="-122"/>
            </a:endParaRPr>
          </a:p>
          <a:p>
            <a:pPr fontAlgn="base"/>
            <a:r>
              <a:rPr lang="zh-CN" altLang="en-US" sz="2800" strike="noStrike" noProof="1">
                <a:sym typeface="+mn-ea"/>
              </a:rPr>
              <a:t>为中央银行如何至少在短期内影响利率变化提供了依据</a:t>
            </a:r>
            <a:endParaRPr lang="zh-CN" altLang="en-US" sz="2800" strike="noStrike" noProof="1">
              <a:ea typeface="宋体" panose="02010600030101010101" pitchFamily="2" charset="-122"/>
            </a:endParaRPr>
          </a:p>
        </p:txBody>
      </p:sp>
      <p:sp>
        <p:nvSpPr>
          <p:cNvPr id="31747" name="文本框 3072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dissolve">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dissolve">
                                      <p:cBhvr>
                                        <p:cTn id="12" dur="500"/>
                                        <p:tgtEl>
                                          <p:spTgt spid="3072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0723">
                                            <p:txEl>
                                              <p:pRg st="1" end="1"/>
                                            </p:txEl>
                                          </p:spTgt>
                                        </p:tgtEl>
                                        <p:attrNameLst>
                                          <p:attrName>style.visibility</p:attrName>
                                        </p:attrNameLst>
                                      </p:cBhvr>
                                      <p:to>
                                        <p:strVal val="visible"/>
                                      </p:to>
                                    </p:set>
                                    <p:animEffect transition="in" filter="dissolve">
                                      <p:cBhvr>
                                        <p:cTn id="15" dur="500"/>
                                        <p:tgtEl>
                                          <p:spTgt spid="3072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0723">
                                            <p:txEl>
                                              <p:pRg st="2" end="2"/>
                                            </p:txEl>
                                          </p:spTgt>
                                        </p:tgtEl>
                                        <p:attrNameLst>
                                          <p:attrName>style.visibility</p:attrName>
                                        </p:attrNameLst>
                                      </p:cBhvr>
                                      <p:to>
                                        <p:strVal val="visible"/>
                                      </p:to>
                                    </p:set>
                                    <p:animEffect transition="in" filter="dissolve">
                                      <p:cBhvr>
                                        <p:cTn id="18" dur="500"/>
                                        <p:tgtEl>
                                          <p:spTgt spid="30723">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0723">
                                            <p:txEl>
                                              <p:pRg st="3" end="3"/>
                                            </p:txEl>
                                          </p:spTgt>
                                        </p:tgtEl>
                                        <p:attrNameLst>
                                          <p:attrName>style.visibility</p:attrName>
                                        </p:attrNameLst>
                                      </p:cBhvr>
                                      <p:to>
                                        <p:strVal val="visible"/>
                                      </p:to>
                                    </p:set>
                                    <p:animEffect transition="in" filter="dissolve">
                                      <p:cBhvr>
                                        <p:cTn id="21" dur="500"/>
                                        <p:tgtEl>
                                          <p:spTgt spid="3072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0723">
                                            <p:txEl>
                                              <p:pRg st="4" end="4"/>
                                            </p:txEl>
                                          </p:spTgt>
                                        </p:tgtEl>
                                        <p:attrNameLst>
                                          <p:attrName>style.visibility</p:attrName>
                                        </p:attrNameLst>
                                      </p:cBhvr>
                                      <p:to>
                                        <p:strVal val="visible"/>
                                      </p:to>
                                    </p:set>
                                    <p:animEffect transition="in" filter="dissolve">
                                      <p:cBhvr>
                                        <p:cTn id="26" dur="500"/>
                                        <p:tgtEl>
                                          <p:spTgt spid="3072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0723">
                                            <p:txEl>
                                              <p:pRg st="5" end="5"/>
                                            </p:txEl>
                                          </p:spTgt>
                                        </p:tgtEl>
                                        <p:attrNameLst>
                                          <p:attrName>style.visibility</p:attrName>
                                        </p:attrNameLst>
                                      </p:cBhvr>
                                      <p:to>
                                        <p:strVal val="visible"/>
                                      </p:to>
                                    </p:set>
                                    <p:animEffect transition="in" filter="dissolve">
                                      <p:cBhvr>
                                        <p:cTn id="31" dur="5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31745"/>
          <p:cNvSpPr>
            <a:spLocks noGrp="1"/>
          </p:cNvSpPr>
          <p:nvPr>
            <p:ph type="title"/>
          </p:nvPr>
        </p:nvSpPr>
        <p:spPr>
          <a:xfrm>
            <a:off x="457200" y="368300"/>
            <a:ext cx="8229600" cy="1231900"/>
          </a:xfrm>
        </p:spPr>
        <p:txBody>
          <a:bodyPr anchor="ctr"/>
          <a:lstStyle/>
          <a:p>
            <a:pPr fontAlgn="base"/>
            <a:r>
              <a:rPr lang="zh-CN" altLang="en-US" sz="3200" strike="noStrike" noProof="1">
                <a:ea typeface="宋体" panose="02010600030101010101" pitchFamily="2" charset="-122"/>
              </a:rPr>
              <a:t>流动性偏好(现金余额)利率理论的局限性</a:t>
            </a:r>
            <a:endParaRPr lang="zh-CN" altLang="en-US" sz="3200" strike="noStrike" noProof="1">
              <a:ea typeface="宋体" panose="02010600030101010101" pitchFamily="2" charset="-122"/>
            </a:endParaRPr>
          </a:p>
        </p:txBody>
      </p:sp>
      <p:sp>
        <p:nvSpPr>
          <p:cNvPr id="31747" name="文本占位符 31746"/>
          <p:cNvSpPr>
            <a:spLocks noGrp="1"/>
          </p:cNvSpPr>
          <p:nvPr>
            <p:ph idx="1"/>
          </p:nvPr>
        </p:nvSpPr>
        <p:spPr>
          <a:xfrm>
            <a:off x="520700" y="1600200"/>
            <a:ext cx="8229600" cy="5072063"/>
          </a:xfrm>
        </p:spPr>
        <p:txBody>
          <a:bodyPr/>
          <a:lstStyle/>
          <a:p>
            <a:pPr marL="342900" indent="-342900" fontAlgn="base"/>
            <a:r>
              <a:rPr lang="zh-CN" altLang="en-US" strike="noStrike" noProof="1">
                <a:sym typeface="+mn-ea"/>
              </a:rPr>
              <a:t>流动性偏好理论假设收入保持不变，只解释了利率的短期变化</a:t>
            </a:r>
            <a:r>
              <a:rPr lang="zh-CN" altLang="en-US" strike="noStrike" noProof="1" smtClean="0">
                <a:sym typeface="+mn-ea"/>
              </a:rPr>
              <a:t>。</a:t>
            </a:r>
            <a:endParaRPr lang="zh-CN" altLang="en-US" strike="noStrike" noProof="1" smtClean="0">
              <a:sym typeface="+mn-ea"/>
            </a:endParaRPr>
          </a:p>
          <a:p>
            <a:pPr marL="342900" indent="-342900" fontAlgn="base"/>
            <a:r>
              <a:rPr lang="zh-CN" altLang="en-US" strike="noStrike" noProof="1" smtClean="0">
                <a:sym typeface="+mn-ea"/>
              </a:rPr>
              <a:t>实际上，</a:t>
            </a:r>
            <a:r>
              <a:rPr lang="zh-CN" altLang="en-US" strike="noStrike" noProof="1">
                <a:sym typeface="+mn-ea"/>
              </a:rPr>
              <a:t>经济体系中收入、储蓄和投资均对利率水平有重要影响</a:t>
            </a:r>
            <a:r>
              <a:rPr lang="zh-CN" altLang="en-US" strike="noStrike" noProof="1" smtClean="0">
                <a:sym typeface="+mn-ea"/>
              </a:rPr>
              <a:t>。</a:t>
            </a:r>
            <a:endParaRPr lang="zh-CN" altLang="en-US" strike="noStrike" noProof="1" smtClean="0">
              <a:sym typeface="+mn-ea"/>
            </a:endParaRPr>
          </a:p>
          <a:p>
            <a:pPr marL="342900" indent="-342900" fontAlgn="base"/>
            <a:r>
              <a:rPr lang="zh-CN" altLang="en-US" strike="noStrike" noProof="1">
                <a:sym typeface="+mn-ea"/>
              </a:rPr>
              <a:t>只考虑了货币的供给和需求，而企业、消费者和政府的信贷需求也会影响金融市场利率。</a:t>
            </a:r>
            <a:endParaRPr lang="zh-CN" altLang="en-US" sz="2800" strike="noStrike" noProof="1">
              <a:ea typeface="宋体" panose="02010600030101010101" pitchFamily="2" charset="-122"/>
            </a:endParaRPr>
          </a:p>
        </p:txBody>
      </p:sp>
      <p:sp>
        <p:nvSpPr>
          <p:cNvPr id="32771" name="文本框 3174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dissolve">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dissolve">
                                      <p:cBhvr>
                                        <p:cTn id="12" dur="500"/>
                                        <p:tgtEl>
                                          <p:spTgt spid="317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747">
                                            <p:txEl>
                                              <p:pRg st="1" end="1"/>
                                            </p:txEl>
                                          </p:spTgt>
                                        </p:tgtEl>
                                        <p:attrNameLst>
                                          <p:attrName>style.visibility</p:attrName>
                                        </p:attrNameLst>
                                      </p:cBhvr>
                                      <p:to>
                                        <p:strVal val="visible"/>
                                      </p:to>
                                    </p:set>
                                    <p:animEffect transition="in" filter="dissolve">
                                      <p:cBhvr>
                                        <p:cTn id="17" dur="500"/>
                                        <p:tgtEl>
                                          <p:spTgt spid="317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747">
                                            <p:txEl>
                                              <p:pRg st="2" end="2"/>
                                            </p:txEl>
                                          </p:spTgt>
                                        </p:tgtEl>
                                        <p:attrNameLst>
                                          <p:attrName>style.visibility</p:attrName>
                                        </p:attrNameLst>
                                      </p:cBhvr>
                                      <p:to>
                                        <p:strVal val="visible"/>
                                      </p:to>
                                    </p:set>
                                    <p:animEffect transition="in" filter="dissolve">
                                      <p:cBhvr>
                                        <p:cTn id="22" dur="500"/>
                                        <p:tgtEl>
                                          <p:spTgt spid="31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文本占位符 5"/>
          <p:cNvSpPr>
            <a:spLocks noGrp="1"/>
          </p:cNvSpPr>
          <p:nvPr/>
        </p:nvSpPr>
        <p:spPr>
          <a:xfrm>
            <a:off x="649288" y="793750"/>
            <a:ext cx="6767512" cy="574675"/>
          </a:xfrm>
          <a:prstGeom prst="rect">
            <a:avLst/>
          </a:prstGeom>
          <a:noFill/>
          <a:ln w="9525">
            <a:noFill/>
          </a:ln>
        </p:spPr>
        <p:txBody>
          <a:bodyPr wrap="square" lIns="91440" tIns="45720" rIns="91440" bIns="45720" anchor="t"/>
          <a:lstStyle/>
          <a:p>
            <a:pPr marL="342900" indent="-342900" algn="ctr" eaLnBrk="0" hangingPunct="0">
              <a:spcBef>
                <a:spcPct val="20000"/>
              </a:spcBef>
            </a:pPr>
            <a:r>
              <a:rPr lang="zh-CN" altLang="en-US" sz="3200" dirty="0">
                <a:solidFill>
                  <a:srgbClr val="FFFF00"/>
                </a:solidFill>
                <a:latin typeface="黑体" panose="02010609060101010101" pitchFamily="2" charset="-122"/>
                <a:ea typeface="黑体" panose="02010609060101010101" pitchFamily="2" charset="-122"/>
              </a:rPr>
              <a:t>流动性陷阱</a:t>
            </a:r>
            <a:endParaRPr lang="zh-CN" altLang="en-US" sz="3200" dirty="0">
              <a:solidFill>
                <a:srgbClr val="FFFF00"/>
              </a:solidFill>
              <a:latin typeface="黑体" panose="02010609060101010101" pitchFamily="2" charset="-122"/>
              <a:ea typeface="黑体" panose="02010609060101010101" pitchFamily="2" charset="-122"/>
            </a:endParaRPr>
          </a:p>
        </p:txBody>
      </p:sp>
      <p:sp>
        <p:nvSpPr>
          <p:cNvPr id="9219" name="文本占位符 6"/>
          <p:cNvSpPr>
            <a:spLocks noGrp="1"/>
          </p:cNvSpPr>
          <p:nvPr/>
        </p:nvSpPr>
        <p:spPr bwMode="auto">
          <a:xfrm>
            <a:off x="647700" y="1512888"/>
            <a:ext cx="8140700" cy="35988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0" marR="0" indent="0" algn="just" defTabSz="914400" rtl="0" eaLnBrk="1" fontAlgn="base" latinLnBrk="1" hangingPunct="1">
              <a:lnSpc>
                <a:spcPts val="3400"/>
              </a:lnSpc>
              <a:spcBef>
                <a:spcPts val="500"/>
              </a:spcBef>
              <a:spcAft>
                <a:spcPts val="500"/>
              </a:spcAft>
              <a:buClrTx/>
              <a:buSzTx/>
              <a:buFont typeface="Arial" panose="020B0604020202020204" pitchFamily="34" charset="0"/>
              <a:buNone/>
              <a:defRPr sz="2400" kern="1200">
                <a:solidFill>
                  <a:sysClr val="window" lastClr="FFFFFF"/>
                </a:solidFill>
                <a:latin typeface="黑体" panose="02010609060101010101" pitchFamily="2" charset="-122"/>
                <a:ea typeface="黑体" panose="02010609060101010101" pitchFamily="2" charset="-122"/>
                <a:cs typeface="+mn-ea"/>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ysClr val="window" lastClr="FFFFFF"/>
                </a:solidFill>
                <a:latin typeface="黑体" panose="02010609060101010101" pitchFamily="2" charset="-122"/>
                <a:ea typeface="黑体" panose="02010609060101010101" pitchFamily="2" charset="-122"/>
                <a:cs typeface="+mn-ea"/>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ysClr val="window" lastClr="FFFFFF"/>
                </a:solidFill>
                <a:latin typeface="黑体" panose="02010609060101010101" pitchFamily="2" charset="-122"/>
                <a:ea typeface="黑体" panose="02010609060101010101" pitchFamily="2" charset="-122"/>
                <a:cs typeface="+mn-ea"/>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ysClr val="window" lastClr="FFFFFF"/>
                </a:solidFill>
                <a:latin typeface="黑体" panose="02010609060101010101" pitchFamily="2" charset="-122"/>
                <a:ea typeface="黑体" panose="02010609060101010101" pitchFamily="2" charset="-122"/>
                <a:cs typeface="+mn-ea"/>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ysClr val="window" lastClr="FFFFFF"/>
                </a:solidFill>
                <a:latin typeface="黑体" panose="02010609060101010101" pitchFamily="2" charset="-122"/>
                <a:ea typeface="黑体" panose="02010609060101010101" pitchFamily="2" charset="-122"/>
                <a:cs typeface="+mn-ea"/>
              </a:defRPr>
            </a:lvl5pPr>
            <a:lvl6pPr marL="25146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Calibri" panose="020F0502020204030204" charset="0"/>
                <a:ea typeface="+mn-ea"/>
                <a:cs typeface="+mn-ea"/>
              </a:defRPr>
            </a:lvl6pPr>
            <a:lvl7pPr marL="29718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Calibri" panose="020F0502020204030204" charset="0"/>
                <a:ea typeface="+mn-ea"/>
                <a:cs typeface="+mn-ea"/>
              </a:defRPr>
            </a:lvl7pPr>
            <a:lvl8pPr marL="34290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Calibri" panose="020F0502020204030204" charset="0"/>
                <a:ea typeface="+mn-ea"/>
                <a:cs typeface="+mn-ea"/>
              </a:defRPr>
            </a:lvl8pPr>
            <a:lvl9pPr marL="38862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Calibri" panose="020F0502020204030204" charset="0"/>
                <a:ea typeface="+mn-ea"/>
                <a:cs typeface="+mn-ea"/>
              </a:defRPr>
            </a:lvl9pPr>
          </a:lstStyle>
          <a:p>
            <a:pPr marL="342900" indent="-342900" algn="l" fontAlgn="base" latinLnBrk="0">
              <a:lnSpc>
                <a:spcPct val="10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mn-ea"/>
                <a:cs typeface="+mn-cs"/>
              </a:rPr>
              <a:t>由于投机性货币需求与利率水平负相关，当利率水平足够低时，投机性货币需求可能会无限膨胀。</a:t>
            </a:r>
            <a:endParaRPr lang="zh-CN" altLang="en-US" sz="2800" b="1" strike="noStrike" noProof="1">
              <a:solidFill>
                <a:srgbClr val="FFFFFF"/>
              </a:solidFill>
              <a:effectLst>
                <a:outerShdw blurRad="38100" dist="38100" dir="2700000">
                  <a:srgbClr val="C0C0C0"/>
                </a:outerShdw>
              </a:effectLst>
              <a:latin typeface="+mn-lt"/>
              <a:ea typeface="+mn-ea"/>
              <a:cs typeface="+mn-cs"/>
            </a:endParaRPr>
          </a:p>
          <a:p>
            <a:pPr marL="342900" indent="-342900" algn="l" fontAlgn="base" latinLnBrk="0">
              <a:lnSpc>
                <a:spcPct val="10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mn-ea"/>
                <a:cs typeface="+mn-cs"/>
              </a:rPr>
              <a:t>导致货币供给影响经济的作用减弱，迫使政府采用其他政策干预经济。</a:t>
            </a:r>
            <a:endParaRPr lang="zh-CN" altLang="en-US" sz="2800" b="1" strike="noStrike" noProof="1">
              <a:solidFill>
                <a:srgbClr val="FFFFFF"/>
              </a:solidFill>
              <a:effectLst>
                <a:outerShdw blurRad="38100" dist="38100" dir="2700000">
                  <a:srgbClr val="C0C0C0"/>
                </a:outerShdw>
              </a:effectLst>
              <a:latin typeface="+mn-lt"/>
              <a:ea typeface="+mn-ea"/>
              <a:cs typeface="+mn-cs"/>
            </a:endParaRPr>
          </a:p>
          <a:p>
            <a:pPr marL="342900" indent="-342900" fontAlgn="base">
              <a:buFont typeface="Arial" panose="020B0604020202020204" pitchFamily="34" charset="0"/>
              <a:buChar char="•"/>
            </a:pPr>
            <a:endParaRPr lang="zh-CN" altLang="en-US" sz="2800" strike="noStrike" noProof="1"/>
          </a:p>
        </p:txBody>
      </p:sp>
      <p:pic>
        <p:nvPicPr>
          <p:cNvPr id="33795" name="Picture 2"/>
          <p:cNvPicPr>
            <a:picLocks noChangeAspect="1"/>
          </p:cNvPicPr>
          <p:nvPr/>
        </p:nvPicPr>
        <p:blipFill>
          <a:blip r:embed="rId1"/>
          <a:stretch>
            <a:fillRect/>
          </a:stretch>
        </p:blipFill>
        <p:spPr>
          <a:xfrm>
            <a:off x="1898650" y="3671888"/>
            <a:ext cx="4854575" cy="2295525"/>
          </a:xfrm>
          <a:prstGeom prst="rect">
            <a:avLst/>
          </a:prstGeom>
          <a:noFill/>
          <a:ln w="9525">
            <a:noFill/>
          </a:ln>
        </p:spPr>
      </p:pic>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32769"/>
          <p:cNvSpPr>
            <a:spLocks noGrp="1"/>
          </p:cNvSpPr>
          <p:nvPr>
            <p:ph type="title"/>
          </p:nvPr>
        </p:nvSpPr>
        <p:spPr>
          <a:xfrm>
            <a:off x="457200" y="457200"/>
            <a:ext cx="8229600" cy="922338"/>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32771" name="文本占位符 32770"/>
          <p:cNvSpPr>
            <a:spLocks noGrp="1"/>
          </p:cNvSpPr>
          <p:nvPr>
            <p:ph idx="1"/>
          </p:nvPr>
        </p:nvSpPr>
        <p:spPr>
          <a:xfrm>
            <a:off x="546100" y="1498600"/>
            <a:ext cx="8229600" cy="4889500"/>
          </a:xfrm>
        </p:spPr>
        <p:txBody>
          <a:bodyPr/>
          <a:lstStyle/>
          <a:p>
            <a:pPr marL="342900" indent="-342900" fontAlgn="base"/>
            <a:r>
              <a:rPr lang="zh-CN" altLang="en-US" strike="noStrike" noProof="1">
                <a:sym typeface="+mn-ea"/>
              </a:rPr>
              <a:t>这种理论认为，无风险利率由两方面力量决定：即信贷资金（可贷资金）的需求与信贷资金（可贷资金）的供给</a:t>
            </a:r>
            <a:r>
              <a:rPr lang="zh-CN" altLang="en-US" strike="noStrike" noProof="1" smtClean="0">
                <a:sym typeface="+mn-ea"/>
              </a:rPr>
              <a:t>。</a:t>
            </a:r>
            <a:endParaRPr lang="zh-CN" altLang="en-US" strike="noStrike" noProof="1" smtClean="0">
              <a:sym typeface="+mn-ea"/>
            </a:endParaRPr>
          </a:p>
          <a:p>
            <a:pPr marL="342900" indent="-342900" fontAlgn="base"/>
            <a:r>
              <a:rPr lang="zh-CN" altLang="en-US" strike="noStrike" noProof="1" smtClean="0">
                <a:sym typeface="+mn-ea"/>
              </a:rPr>
              <a:t>其中，可</a:t>
            </a:r>
            <a:r>
              <a:rPr lang="zh-CN" altLang="en-US" strike="noStrike" noProof="1">
                <a:sym typeface="+mn-ea"/>
              </a:rPr>
              <a:t>贷资金的需求来自国内企业、消费者、政府和国外需求者</a:t>
            </a:r>
            <a:r>
              <a:rPr lang="zh-CN" altLang="en-US" strike="noStrike" noProof="1" smtClean="0">
                <a:sym typeface="+mn-ea"/>
              </a:rPr>
              <a:t>。</a:t>
            </a:r>
            <a:endParaRPr lang="zh-CN" altLang="en-US" strike="noStrike" noProof="1" smtClean="0">
              <a:sym typeface="+mn-ea"/>
            </a:endParaRPr>
          </a:p>
          <a:p>
            <a:pPr marL="342900" indent="-342900" fontAlgn="base"/>
            <a:r>
              <a:rPr lang="zh-CN" altLang="en-US" strike="noStrike" noProof="1" smtClean="0">
                <a:sym typeface="+mn-ea"/>
              </a:rPr>
              <a:t>可</a:t>
            </a:r>
            <a:r>
              <a:rPr lang="zh-CN" altLang="en-US" strike="noStrike" noProof="1">
                <a:sym typeface="+mn-ea"/>
              </a:rPr>
              <a:t>贷资金的供给主要来自国内储蓄、货币反窖藏、银行体系的货币创造、国外贷款者。</a:t>
            </a:r>
            <a:endParaRPr lang="zh-CN" altLang="en-US" strike="noStrike" noProof="1">
              <a:sym typeface="+mn-ea"/>
            </a:endParaRPr>
          </a:p>
          <a:p>
            <a:pPr marL="342900" indent="-342900" fontAlgn="base"/>
            <a:endParaRPr lang="zh-CN" altLang="en-US" sz="2400" strike="noStrike" noProof="1">
              <a:ea typeface="宋体" panose="02010600030101010101" pitchFamily="2" charset="-122"/>
            </a:endParaRPr>
          </a:p>
        </p:txBody>
      </p:sp>
      <p:sp>
        <p:nvSpPr>
          <p:cNvPr id="34819" name="文本框 3277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dissolve">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1">
                                            <p:txEl>
                                              <p:pRg st="0" end="0"/>
                                            </p:txEl>
                                          </p:spTgt>
                                        </p:tgtEl>
                                        <p:attrNameLst>
                                          <p:attrName>style.visibility</p:attrName>
                                        </p:attrNameLst>
                                      </p:cBhvr>
                                      <p:to>
                                        <p:strVal val="visible"/>
                                      </p:to>
                                    </p:set>
                                    <p:animEffect transition="in" filter="dissolve">
                                      <p:cBhvr>
                                        <p:cTn id="12" dur="500"/>
                                        <p:tgtEl>
                                          <p:spTgt spid="327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71">
                                            <p:txEl>
                                              <p:pRg st="1" end="1"/>
                                            </p:txEl>
                                          </p:spTgt>
                                        </p:tgtEl>
                                        <p:attrNameLst>
                                          <p:attrName>style.visibility</p:attrName>
                                        </p:attrNameLst>
                                      </p:cBhvr>
                                      <p:to>
                                        <p:strVal val="visible"/>
                                      </p:to>
                                    </p:set>
                                    <p:animEffect transition="in" filter="dissolve">
                                      <p:cBhvr>
                                        <p:cTn id="17" dur="500"/>
                                        <p:tgtEl>
                                          <p:spTgt spid="327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771">
                                            <p:txEl>
                                              <p:pRg st="2" end="2"/>
                                            </p:txEl>
                                          </p:spTgt>
                                        </p:tgtEl>
                                        <p:attrNameLst>
                                          <p:attrName>style.visibility</p:attrName>
                                        </p:attrNameLst>
                                      </p:cBhvr>
                                      <p:to>
                                        <p:strVal val="visible"/>
                                      </p:to>
                                    </p:set>
                                    <p:animEffect transition="in" filter="dissolve">
                                      <p:cBhvr>
                                        <p:cTn id="22"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33793"/>
          <p:cNvSpPr>
            <a:spLocks noGrp="1"/>
          </p:cNvSpPr>
          <p:nvPr>
            <p:ph type="title"/>
          </p:nvPr>
        </p:nvSpPr>
        <p:spPr>
          <a:xfrm>
            <a:off x="457200" y="533400"/>
            <a:ext cx="8229600" cy="819150"/>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33795" name="文本占位符 33794"/>
          <p:cNvSpPr>
            <a:spLocks noGrp="1"/>
          </p:cNvSpPr>
          <p:nvPr>
            <p:ph idx="1"/>
          </p:nvPr>
        </p:nvSpPr>
        <p:spPr>
          <a:xfrm>
            <a:off x="444500" y="1651000"/>
            <a:ext cx="8699500" cy="4843463"/>
          </a:xfrm>
        </p:spPr>
        <p:txBody>
          <a:bodyPr/>
          <a:lstStyle/>
          <a:p>
            <a:pPr marL="342900" indent="-342900" fontAlgn="base">
              <a:spcBef>
                <a:spcPct val="25000"/>
              </a:spcBef>
            </a:pPr>
            <a:r>
              <a:rPr lang="zh-CN" altLang="en-US" sz="2800" strike="noStrike" noProof="1">
                <a:ea typeface="宋体" panose="02010600030101010101" pitchFamily="2" charset="-122"/>
              </a:rPr>
              <a:t>可贷资金的需求</a:t>
            </a:r>
            <a:endParaRPr lang="zh-CN" altLang="en-US" sz="2800" strike="noStrike" noProof="1">
              <a:ea typeface="宋体" panose="02010600030101010101" pitchFamily="2" charset="-122"/>
            </a:endParaRPr>
          </a:p>
          <a:p>
            <a:pPr marL="742950" lvl="1" indent="-285750" fontAlgn="base">
              <a:spcBef>
                <a:spcPct val="25000"/>
              </a:spcBef>
            </a:pPr>
            <a:r>
              <a:rPr lang="zh-CN" altLang="en-US" sz="2800" strike="noStrike" noProof="1">
                <a:ea typeface="宋体" panose="02010600030101010101" pitchFamily="2" charset="-122"/>
              </a:rPr>
              <a:t>消费者：对利率相对不敏感，主要关注首付、期限、分期付款额等 </a:t>
            </a:r>
            <a:endParaRPr lang="zh-CN" altLang="en-US" sz="2800" strike="noStrike" noProof="1">
              <a:ea typeface="宋体" panose="02010600030101010101" pitchFamily="2" charset="-122"/>
            </a:endParaRPr>
          </a:p>
          <a:p>
            <a:pPr marL="742950" lvl="1" indent="-285750" fontAlgn="base">
              <a:spcBef>
                <a:spcPct val="25000"/>
              </a:spcBef>
            </a:pPr>
            <a:r>
              <a:rPr lang="zh-CN" altLang="en-US" sz="2800" strike="noStrike" noProof="1">
                <a:ea typeface="宋体" panose="02010600030101010101" pitchFamily="2" charset="-122"/>
              </a:rPr>
              <a:t>国内企业：对利率非常敏感</a:t>
            </a:r>
            <a:endParaRPr lang="zh-CN" altLang="en-US" sz="2800" strike="noStrike" noProof="1">
              <a:ea typeface="宋体" panose="02010600030101010101" pitchFamily="2" charset="-122"/>
            </a:endParaRPr>
          </a:p>
          <a:p>
            <a:pPr marL="742950" lvl="1" indent="-285750" fontAlgn="base">
              <a:spcBef>
                <a:spcPct val="25000"/>
              </a:spcBef>
            </a:pPr>
            <a:r>
              <a:rPr lang="zh-CN" altLang="en-US" sz="2800" strike="noStrike" noProof="1">
                <a:ea typeface="宋体" panose="02010600030101010101" pitchFamily="2" charset="-122"/>
              </a:rPr>
              <a:t>政府：区分中央政府和地方政府</a:t>
            </a:r>
            <a:endParaRPr lang="zh-CN" altLang="en-US" sz="2800" strike="noStrike" noProof="1">
              <a:ea typeface="宋体" panose="02010600030101010101" pitchFamily="2" charset="-122"/>
            </a:endParaRPr>
          </a:p>
          <a:p>
            <a:pPr marL="742950" lvl="1" indent="-285750" fontAlgn="base">
              <a:spcBef>
                <a:spcPct val="25000"/>
              </a:spcBef>
            </a:pPr>
            <a:r>
              <a:rPr lang="zh-CN" altLang="en-US" sz="2800" strike="noStrike" noProof="1">
                <a:ea typeface="宋体" panose="02010600030101010101" pitchFamily="2" charset="-122"/>
              </a:rPr>
              <a:t>国外借款者：对国内外利差非常敏感</a:t>
            </a:r>
            <a:endParaRPr lang="zh-CN" altLang="en-US" sz="2800" strike="noStrike" noProof="1">
              <a:ea typeface="宋体" panose="02010600030101010101" pitchFamily="2" charset="-122"/>
            </a:endParaRPr>
          </a:p>
          <a:p>
            <a:pPr marL="742950" lvl="1" indent="-285750" fontAlgn="base">
              <a:spcBef>
                <a:spcPct val="25000"/>
              </a:spcBef>
            </a:pPr>
            <a:r>
              <a:rPr lang="zh-CN" altLang="en-US" sz="2800" strike="noStrike" noProof="1" smtClean="0">
                <a:sym typeface="+mn-ea"/>
              </a:rPr>
              <a:t>可</a:t>
            </a:r>
            <a:r>
              <a:rPr lang="zh-CN" altLang="en-US" sz="2800" strike="noStrike" noProof="1">
                <a:sym typeface="+mn-ea"/>
              </a:rPr>
              <a:t>贷资金的总需求：国内企业、消费者、政府和外国借款者需求之和。</a:t>
            </a:r>
            <a:endParaRPr lang="zh-CN" altLang="en-US" sz="2800" strike="noStrike" noProof="1">
              <a:sym typeface="+mn-ea"/>
            </a:endParaRPr>
          </a:p>
          <a:p>
            <a:pPr marL="742950" lvl="1" indent="-285750" fontAlgn="base">
              <a:spcBef>
                <a:spcPct val="25000"/>
              </a:spcBef>
            </a:pPr>
            <a:r>
              <a:rPr lang="zh-CN" altLang="en-US" sz="2800" strike="noStrike" noProof="1">
                <a:sym typeface="+mn-ea"/>
              </a:rPr>
              <a:t>可贷资金总需求与利率负相关。 </a:t>
            </a:r>
            <a:endParaRPr lang="zh-CN" altLang="en-US" sz="2800" strike="noStrike" noProof="1">
              <a:ea typeface="宋体" panose="02010600030101010101" pitchFamily="2" charset="-122"/>
            </a:endParaRPr>
          </a:p>
        </p:txBody>
      </p:sp>
      <p:sp>
        <p:nvSpPr>
          <p:cNvPr id="35843" name="文本框 3379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dissolve">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dissolve">
                                      <p:cBhvr>
                                        <p:cTn id="12" dur="500"/>
                                        <p:tgtEl>
                                          <p:spTgt spid="33795">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3795">
                                            <p:txEl>
                                              <p:pRg st="1" end="1"/>
                                            </p:txEl>
                                          </p:spTgt>
                                        </p:tgtEl>
                                        <p:attrNameLst>
                                          <p:attrName>style.visibility</p:attrName>
                                        </p:attrNameLst>
                                      </p:cBhvr>
                                      <p:to>
                                        <p:strVal val="visible"/>
                                      </p:to>
                                    </p:set>
                                    <p:animEffect transition="in" filter="dissolve">
                                      <p:cBhvr>
                                        <p:cTn id="15" dur="500"/>
                                        <p:tgtEl>
                                          <p:spTgt spid="33795">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3795">
                                            <p:txEl>
                                              <p:pRg st="2" end="2"/>
                                            </p:txEl>
                                          </p:spTgt>
                                        </p:tgtEl>
                                        <p:attrNameLst>
                                          <p:attrName>style.visibility</p:attrName>
                                        </p:attrNameLst>
                                      </p:cBhvr>
                                      <p:to>
                                        <p:strVal val="visible"/>
                                      </p:to>
                                    </p:set>
                                    <p:animEffect transition="in" filter="dissolve">
                                      <p:cBhvr>
                                        <p:cTn id="18" dur="500"/>
                                        <p:tgtEl>
                                          <p:spTgt spid="33795">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3795">
                                            <p:txEl>
                                              <p:pRg st="3" end="3"/>
                                            </p:txEl>
                                          </p:spTgt>
                                        </p:tgtEl>
                                        <p:attrNameLst>
                                          <p:attrName>style.visibility</p:attrName>
                                        </p:attrNameLst>
                                      </p:cBhvr>
                                      <p:to>
                                        <p:strVal val="visible"/>
                                      </p:to>
                                    </p:set>
                                    <p:animEffect transition="in" filter="dissolve">
                                      <p:cBhvr>
                                        <p:cTn id="21" dur="500"/>
                                        <p:tgtEl>
                                          <p:spTgt spid="33795">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3795">
                                            <p:txEl>
                                              <p:pRg st="4" end="4"/>
                                            </p:txEl>
                                          </p:spTgt>
                                        </p:tgtEl>
                                        <p:attrNameLst>
                                          <p:attrName>style.visibility</p:attrName>
                                        </p:attrNameLst>
                                      </p:cBhvr>
                                      <p:to>
                                        <p:strVal val="visible"/>
                                      </p:to>
                                    </p:set>
                                    <p:animEffect transition="in" filter="dissolve">
                                      <p:cBhvr>
                                        <p:cTn id="24" dur="500"/>
                                        <p:tgtEl>
                                          <p:spTgt spid="33795">
                                            <p:txEl>
                                              <p:pRg st="4" end="4"/>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3795">
                                            <p:txEl>
                                              <p:pRg st="5" end="5"/>
                                            </p:txEl>
                                          </p:spTgt>
                                        </p:tgtEl>
                                        <p:attrNameLst>
                                          <p:attrName>style.visibility</p:attrName>
                                        </p:attrNameLst>
                                      </p:cBhvr>
                                      <p:to>
                                        <p:strVal val="visible"/>
                                      </p:to>
                                    </p:set>
                                    <p:animEffect transition="in" filter="dissolve">
                                      <p:cBhvr>
                                        <p:cTn id="27" dur="500"/>
                                        <p:tgtEl>
                                          <p:spTgt spid="33795">
                                            <p:txEl>
                                              <p:pRg st="5" end="5"/>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3795">
                                            <p:txEl>
                                              <p:pRg st="6" end="6"/>
                                            </p:txEl>
                                          </p:spTgt>
                                        </p:tgtEl>
                                        <p:attrNameLst>
                                          <p:attrName>style.visibility</p:attrName>
                                        </p:attrNameLst>
                                      </p:cBhvr>
                                      <p:to>
                                        <p:strVal val="visible"/>
                                      </p:to>
                                    </p:set>
                                    <p:animEffect transition="in" filter="dissolve">
                                      <p:cBhvr>
                                        <p:cTn id="30" dur="500"/>
                                        <p:tgtEl>
                                          <p:spTgt spid="337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34818" name="标题 34817"/>
          <p:cNvSpPr>
            <a:spLocks noGrp="1"/>
          </p:cNvSpPr>
          <p:nvPr>
            <p:ph type="title"/>
          </p:nvPr>
        </p:nvSpPr>
        <p:spPr>
          <a:xfrm>
            <a:off x="457200" y="457200"/>
            <a:ext cx="8229600" cy="863600"/>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34819" name="文本占位符 34818"/>
          <p:cNvSpPr>
            <a:spLocks noGrp="1"/>
          </p:cNvSpPr>
          <p:nvPr>
            <p:ph idx="1"/>
          </p:nvPr>
        </p:nvSpPr>
        <p:spPr>
          <a:xfrm>
            <a:off x="381000" y="2057400"/>
            <a:ext cx="8229600" cy="511175"/>
          </a:xfrm>
        </p:spPr>
        <p:txBody>
          <a:bodyPr/>
          <a:lstStyle/>
          <a:p>
            <a:pPr marL="342900" indent="-342900" algn="ctr" fontAlgn="base">
              <a:buNone/>
            </a:pPr>
            <a:r>
              <a:rPr lang="zh-CN" altLang="en-US" strike="noStrike" noProof="1">
                <a:ea typeface="宋体" panose="02010600030101010101" pitchFamily="2" charset="-122"/>
              </a:rPr>
              <a:t>可贷资金总需求与利率的关系</a:t>
            </a:r>
            <a:endParaRPr lang="zh-CN" altLang="en-US" strike="noStrike" noProof="1">
              <a:ea typeface="宋体" panose="02010600030101010101" pitchFamily="2" charset="-122"/>
            </a:endParaRPr>
          </a:p>
        </p:txBody>
      </p:sp>
      <p:sp>
        <p:nvSpPr>
          <p:cNvPr id="36868" name="直接连接符 34819"/>
          <p:cNvSpPr/>
          <p:nvPr/>
        </p:nvSpPr>
        <p:spPr>
          <a:xfrm>
            <a:off x="2863850" y="3124200"/>
            <a:ext cx="0" cy="2362200"/>
          </a:xfrm>
          <a:prstGeom prst="line">
            <a:avLst/>
          </a:prstGeom>
          <a:ln w="9525" cap="flat" cmpd="sng">
            <a:solidFill>
              <a:srgbClr val="FFFFFF"/>
            </a:solidFill>
            <a:prstDash val="solid"/>
            <a:round/>
            <a:headEnd type="none" w="med" len="med"/>
            <a:tailEnd type="none" w="med" len="med"/>
          </a:ln>
        </p:spPr>
      </p:sp>
      <p:sp>
        <p:nvSpPr>
          <p:cNvPr id="36869" name="直接连接符 34820"/>
          <p:cNvSpPr/>
          <p:nvPr/>
        </p:nvSpPr>
        <p:spPr>
          <a:xfrm>
            <a:off x="2863850" y="5486400"/>
            <a:ext cx="2438400" cy="0"/>
          </a:xfrm>
          <a:prstGeom prst="line">
            <a:avLst/>
          </a:prstGeom>
          <a:ln w="9525" cap="flat" cmpd="sng">
            <a:solidFill>
              <a:srgbClr val="FFFFFF"/>
            </a:solidFill>
            <a:prstDash val="solid"/>
            <a:round/>
            <a:headEnd type="none" w="med" len="med"/>
            <a:tailEnd type="none" w="med" len="med"/>
          </a:ln>
        </p:spPr>
      </p:sp>
      <p:sp>
        <p:nvSpPr>
          <p:cNvPr id="36870" name="直接连接符 34821"/>
          <p:cNvSpPr/>
          <p:nvPr/>
        </p:nvSpPr>
        <p:spPr>
          <a:xfrm flipH="1" flipV="1">
            <a:off x="3200400" y="3429000"/>
            <a:ext cx="1752600" cy="1752600"/>
          </a:xfrm>
          <a:prstGeom prst="line">
            <a:avLst/>
          </a:prstGeom>
          <a:ln w="38100" cap="flat" cmpd="sng">
            <a:solidFill>
              <a:srgbClr val="FFFFFF"/>
            </a:solidFill>
            <a:prstDash val="solid"/>
            <a:round/>
            <a:headEnd type="none" w="med" len="med"/>
            <a:tailEnd type="none" w="med" len="med"/>
          </a:ln>
        </p:spPr>
      </p:sp>
      <p:sp>
        <p:nvSpPr>
          <p:cNvPr id="36871" name="文本框 34822"/>
          <p:cNvSpPr txBox="1"/>
          <p:nvPr/>
        </p:nvSpPr>
        <p:spPr>
          <a:xfrm>
            <a:off x="1676400" y="2819400"/>
            <a:ext cx="1200150"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Interest</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Rate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36872" name="文本框 34823"/>
          <p:cNvSpPr txBox="1"/>
          <p:nvPr/>
        </p:nvSpPr>
        <p:spPr>
          <a:xfrm>
            <a:off x="4979988" y="5257800"/>
            <a:ext cx="2293937"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Amount of</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Loanable Funds</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36873" name="文本框 34824"/>
          <p:cNvSpPr txBox="1"/>
          <p:nvPr/>
        </p:nvSpPr>
        <p:spPr>
          <a:xfrm>
            <a:off x="3549650" y="3352800"/>
            <a:ext cx="3941763" cy="1336675"/>
          </a:xfrm>
          <a:prstGeom prst="rect">
            <a:avLst/>
          </a:prstGeom>
          <a:noFill/>
          <a:ln w="9525">
            <a:noFill/>
          </a:ln>
        </p:spPr>
        <p:txBody>
          <a:bodyPr wrap="none" anchor="t">
            <a:spAutoFit/>
          </a:bodyPr>
          <a:lstStyle/>
          <a:p>
            <a:pPr defTabSz="0" eaLnBrk="0" hangingPunct="0">
              <a:lnSpc>
                <a:spcPct val="85000"/>
              </a:lnSpc>
              <a:tabLst>
                <a:tab pos="2171700" algn="l"/>
              </a:tabLst>
            </a:pPr>
            <a:r>
              <a:rPr lang="en-US" altLang="zh-CN" sz="2400" b="1" dirty="0">
                <a:solidFill>
                  <a:srgbClr val="FFFFFF"/>
                </a:solidFill>
                <a:latin typeface="Times New Roman" panose="02020603050405020304" pitchFamily="2" charset="0"/>
                <a:ea typeface="宋体" panose="02010600030101010101" pitchFamily="2" charset="-122"/>
              </a:rPr>
              <a:t>Total Demand =	D</a:t>
            </a:r>
            <a:r>
              <a:rPr lang="en-US" altLang="zh-CN" sz="2400" b="1" baseline="-25000" dirty="0">
                <a:solidFill>
                  <a:srgbClr val="FFFFFF"/>
                </a:solidFill>
                <a:latin typeface="Times New Roman" panose="02020603050405020304" pitchFamily="2" charset="0"/>
                <a:ea typeface="宋体" panose="02010600030101010101" pitchFamily="2" charset="-122"/>
              </a:rPr>
              <a:t>consumer</a:t>
            </a:r>
            <a:r>
              <a:rPr lang="en-US" altLang="zh-CN" sz="2400" b="1" dirty="0">
                <a:solidFill>
                  <a:srgbClr val="FFFFFF"/>
                </a:solidFill>
                <a:latin typeface="Times New Roman" panose="02020603050405020304" pitchFamily="2" charset="0"/>
                <a:ea typeface="宋体" panose="02010600030101010101" pitchFamily="2" charset="-122"/>
              </a:rPr>
              <a:t> + </a:t>
            </a:r>
            <a:endParaRPr lang="en-US" altLang="zh-CN" sz="2400" b="1" dirty="0">
              <a:solidFill>
                <a:srgbClr val="FFFFFF"/>
              </a:solidFill>
              <a:latin typeface="Times New Roman" panose="02020603050405020304" pitchFamily="2" charset="0"/>
              <a:ea typeface="宋体" panose="02010600030101010101" pitchFamily="2" charset="-122"/>
            </a:endParaRPr>
          </a:p>
          <a:p>
            <a:pPr defTabSz="0" eaLnBrk="0" hangingPunct="0">
              <a:lnSpc>
                <a:spcPct val="85000"/>
              </a:lnSpc>
              <a:tabLst>
                <a:tab pos="2171700" algn="l"/>
              </a:tabLst>
            </a:pPr>
            <a:r>
              <a:rPr lang="en-US" altLang="zh-CN" sz="2400" b="1" dirty="0">
                <a:solidFill>
                  <a:srgbClr val="FFFFFF"/>
                </a:solidFill>
                <a:latin typeface="Times New Roman" panose="02020603050405020304" pitchFamily="2" charset="0"/>
                <a:ea typeface="宋体" panose="02010600030101010101" pitchFamily="2" charset="-122"/>
              </a:rPr>
              <a:t>	D</a:t>
            </a:r>
            <a:r>
              <a:rPr lang="en-US" altLang="zh-CN" sz="2400" b="1" baseline="-25000" dirty="0">
                <a:solidFill>
                  <a:srgbClr val="FFFFFF"/>
                </a:solidFill>
                <a:latin typeface="Times New Roman" panose="02020603050405020304" pitchFamily="2" charset="0"/>
                <a:ea typeface="宋体" panose="02010600030101010101" pitchFamily="2" charset="-122"/>
              </a:rPr>
              <a:t>business</a:t>
            </a:r>
            <a:r>
              <a:rPr lang="en-US" altLang="zh-CN" sz="2400" b="1" dirty="0">
                <a:solidFill>
                  <a:srgbClr val="FFFFFF"/>
                </a:solidFill>
                <a:latin typeface="Times New Roman" panose="02020603050405020304" pitchFamily="2" charset="0"/>
                <a:ea typeface="宋体" panose="02010600030101010101" pitchFamily="2" charset="-122"/>
              </a:rPr>
              <a:t> + </a:t>
            </a:r>
            <a:endParaRPr lang="en-US" altLang="zh-CN" sz="2400" b="1" dirty="0">
              <a:solidFill>
                <a:srgbClr val="FFFFFF"/>
              </a:solidFill>
              <a:latin typeface="Times New Roman" panose="02020603050405020304" pitchFamily="2" charset="0"/>
              <a:ea typeface="宋体" panose="02010600030101010101" pitchFamily="2" charset="-122"/>
            </a:endParaRPr>
          </a:p>
          <a:p>
            <a:pPr defTabSz="0" eaLnBrk="0" hangingPunct="0">
              <a:lnSpc>
                <a:spcPct val="85000"/>
              </a:lnSpc>
              <a:tabLst>
                <a:tab pos="2171700" algn="l"/>
              </a:tabLst>
            </a:pPr>
            <a:r>
              <a:rPr lang="en-US" altLang="zh-CN" sz="2400" b="1" dirty="0">
                <a:solidFill>
                  <a:srgbClr val="FFFFFF"/>
                </a:solidFill>
                <a:latin typeface="Times New Roman" panose="02020603050405020304" pitchFamily="2" charset="0"/>
                <a:ea typeface="宋体" panose="02010600030101010101" pitchFamily="2" charset="-122"/>
              </a:rPr>
              <a:t>	D</a:t>
            </a:r>
            <a:r>
              <a:rPr lang="en-US" altLang="zh-CN" sz="2400" b="1" baseline="-25000" dirty="0">
                <a:solidFill>
                  <a:srgbClr val="FFFFFF"/>
                </a:solidFill>
                <a:latin typeface="Times New Roman" panose="02020603050405020304" pitchFamily="2" charset="0"/>
                <a:ea typeface="宋体" panose="02010600030101010101" pitchFamily="2" charset="-122"/>
              </a:rPr>
              <a:t>government</a:t>
            </a:r>
            <a:r>
              <a:rPr lang="en-US" altLang="zh-CN" sz="2400" b="1" dirty="0">
                <a:solidFill>
                  <a:srgbClr val="FFFFFF"/>
                </a:solidFill>
                <a:latin typeface="Times New Roman" panose="02020603050405020304" pitchFamily="2" charset="0"/>
                <a:ea typeface="宋体" panose="02010600030101010101" pitchFamily="2" charset="-122"/>
              </a:rPr>
              <a:t> + </a:t>
            </a:r>
            <a:endParaRPr lang="en-US" altLang="zh-CN" sz="2400" b="1" dirty="0">
              <a:solidFill>
                <a:srgbClr val="FFFFFF"/>
              </a:solidFill>
              <a:latin typeface="Times New Roman" panose="02020603050405020304" pitchFamily="2" charset="0"/>
              <a:ea typeface="宋体" panose="02010600030101010101" pitchFamily="2" charset="-122"/>
            </a:endParaRPr>
          </a:p>
          <a:p>
            <a:pPr defTabSz="0" eaLnBrk="0" hangingPunct="0">
              <a:lnSpc>
                <a:spcPct val="85000"/>
              </a:lnSpc>
              <a:tabLst>
                <a:tab pos="2171700" algn="l"/>
              </a:tabLst>
            </a:pPr>
            <a:r>
              <a:rPr lang="en-US" altLang="zh-CN" sz="2400" b="1" dirty="0">
                <a:solidFill>
                  <a:srgbClr val="FFFFFF"/>
                </a:solidFill>
                <a:latin typeface="Times New Roman" panose="02020603050405020304" pitchFamily="2" charset="0"/>
                <a:ea typeface="宋体" panose="02010600030101010101" pitchFamily="2" charset="-122"/>
              </a:rPr>
              <a:t>	D</a:t>
            </a:r>
            <a:r>
              <a:rPr lang="en-US" altLang="zh-CN" sz="2400" b="1" baseline="-25000" dirty="0">
                <a:solidFill>
                  <a:srgbClr val="FFFFFF"/>
                </a:solidFill>
                <a:latin typeface="Times New Roman" panose="02020603050405020304" pitchFamily="2" charset="0"/>
                <a:ea typeface="宋体" panose="02010600030101010101" pitchFamily="2" charset="-122"/>
              </a:rPr>
              <a:t>foreign</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36874" name="文本框 3482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dissolve">
                                      <p:cBhvr>
                                        <p:cTn id="7" dur="500"/>
                                        <p:tgtEl>
                                          <p:spTgt spid="348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dissolve">
                                      <p:cBhvr>
                                        <p:cTn id="12" dur="500"/>
                                        <p:tgtEl>
                                          <p:spTgt spid="348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35841"/>
          <p:cNvSpPr>
            <a:spLocks noGrp="1"/>
          </p:cNvSpPr>
          <p:nvPr>
            <p:ph type="title"/>
          </p:nvPr>
        </p:nvSpPr>
        <p:spPr>
          <a:xfrm>
            <a:off x="457200" y="381000"/>
            <a:ext cx="8229600" cy="1006475"/>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35843" name="文本占位符 35842"/>
          <p:cNvSpPr>
            <a:spLocks noGrp="1"/>
          </p:cNvSpPr>
          <p:nvPr>
            <p:ph idx="1"/>
          </p:nvPr>
        </p:nvSpPr>
        <p:spPr>
          <a:xfrm>
            <a:off x="457200" y="1651000"/>
            <a:ext cx="8229600" cy="4475163"/>
          </a:xfrm>
        </p:spPr>
        <p:txBody>
          <a:bodyPr/>
          <a:lstStyle/>
          <a:p>
            <a:pPr marL="342900" indent="-342900" fontAlgn="base"/>
            <a:r>
              <a:rPr lang="zh-CN" altLang="en-US" sz="2800" strike="noStrike" noProof="1">
                <a:ea typeface="宋体" panose="02010600030101010101" pitchFamily="2" charset="-122"/>
              </a:rPr>
              <a:t>可贷资金的供给</a:t>
            </a:r>
            <a:endParaRPr lang="zh-CN" altLang="en-US" sz="2800" i="1"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国内储蓄：来自家庭、企业和政府储蓄</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货币反储藏</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银行体系的货币创造</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国外贷款者</a:t>
            </a:r>
            <a:endParaRPr lang="zh-CN" altLang="en-US" sz="2800" strike="noStrike" noProof="1">
              <a:ea typeface="宋体" panose="02010600030101010101" pitchFamily="2" charset="-122"/>
            </a:endParaRPr>
          </a:p>
        </p:txBody>
      </p:sp>
      <p:sp>
        <p:nvSpPr>
          <p:cNvPr id="37891" name="文本框 3584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dissolve">
                                      <p:cBhvr>
                                        <p:cTn id="7" dur="500"/>
                                        <p:tgtEl>
                                          <p:spTgt spid="358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Effect transition="in" filter="dissolve">
                                      <p:cBhvr>
                                        <p:cTn id="12" dur="500"/>
                                        <p:tgtEl>
                                          <p:spTgt spid="3584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5843">
                                            <p:txEl>
                                              <p:pRg st="1" end="1"/>
                                            </p:txEl>
                                          </p:spTgt>
                                        </p:tgtEl>
                                        <p:attrNameLst>
                                          <p:attrName>style.visibility</p:attrName>
                                        </p:attrNameLst>
                                      </p:cBhvr>
                                      <p:to>
                                        <p:strVal val="visible"/>
                                      </p:to>
                                    </p:set>
                                    <p:animEffect transition="in" filter="dissolve">
                                      <p:cBhvr>
                                        <p:cTn id="15" dur="500"/>
                                        <p:tgtEl>
                                          <p:spTgt spid="3584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5843">
                                            <p:txEl>
                                              <p:pRg st="2" end="2"/>
                                            </p:txEl>
                                          </p:spTgt>
                                        </p:tgtEl>
                                        <p:attrNameLst>
                                          <p:attrName>style.visibility</p:attrName>
                                        </p:attrNameLst>
                                      </p:cBhvr>
                                      <p:to>
                                        <p:strVal val="visible"/>
                                      </p:to>
                                    </p:set>
                                    <p:animEffect transition="in" filter="dissolve">
                                      <p:cBhvr>
                                        <p:cTn id="18" dur="500"/>
                                        <p:tgtEl>
                                          <p:spTgt spid="35843">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5843">
                                            <p:txEl>
                                              <p:pRg st="3" end="3"/>
                                            </p:txEl>
                                          </p:spTgt>
                                        </p:tgtEl>
                                        <p:attrNameLst>
                                          <p:attrName>style.visibility</p:attrName>
                                        </p:attrNameLst>
                                      </p:cBhvr>
                                      <p:to>
                                        <p:strVal val="visible"/>
                                      </p:to>
                                    </p:set>
                                    <p:animEffect transition="in" filter="dissolve">
                                      <p:cBhvr>
                                        <p:cTn id="21" dur="500"/>
                                        <p:tgtEl>
                                          <p:spTgt spid="35843">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5843">
                                            <p:txEl>
                                              <p:pRg st="4" end="4"/>
                                            </p:txEl>
                                          </p:spTgt>
                                        </p:tgtEl>
                                        <p:attrNameLst>
                                          <p:attrName>style.visibility</p:attrName>
                                        </p:attrNameLst>
                                      </p:cBhvr>
                                      <p:to>
                                        <p:strVal val="visible"/>
                                      </p:to>
                                    </p:set>
                                    <p:animEffect transition="in" filter="dissolve">
                                      <p:cBhvr>
                                        <p:cTn id="24"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35841"/>
          <p:cNvSpPr>
            <a:spLocks noGrp="1"/>
          </p:cNvSpPr>
          <p:nvPr>
            <p:ph type="ctrTitle"/>
          </p:nvPr>
        </p:nvSpPr>
        <p:spPr>
          <a:xfrm>
            <a:off x="457200" y="381000"/>
            <a:ext cx="8229600" cy="1006475"/>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38914" name="文本框 3584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4" name="文本占位符 35842"/>
          <p:cNvSpPr>
            <a:spLocks noGrp="1"/>
          </p:cNvSpPr>
          <p:nvPr/>
        </p:nvSpPr>
        <p:spPr>
          <a:xfrm>
            <a:off x="457200" y="1709738"/>
            <a:ext cx="8229600" cy="44751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4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0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800" b="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1600" b="0" u="none" kern="1200" baseline="0">
                <a:solidFill>
                  <a:srgbClr val="FFFFFF"/>
                </a:solidFill>
                <a:latin typeface="+mn-lt"/>
                <a:ea typeface="+mn-ea"/>
                <a:cs typeface="+mn-cs"/>
              </a:defRPr>
            </a:lvl9pPr>
          </a:lstStyle>
          <a:p>
            <a:pPr marL="342900" indent="-342900" fontAlgn="base"/>
            <a:r>
              <a:rPr lang="zh-CN" altLang="en-US" sz="2800" strike="noStrike" noProof="1">
                <a:latin typeface="+mn-lt"/>
                <a:ea typeface="宋体" panose="02010600030101010101" pitchFamily="2" charset="-122"/>
                <a:cs typeface="+mn-cs"/>
              </a:rPr>
              <a:t>可贷资金的主要供给</a:t>
            </a:r>
            <a:r>
              <a:rPr lang="en-US" altLang="zh-CN" sz="2800" strike="noStrike" noProof="1">
                <a:latin typeface="+mn-lt"/>
                <a:ea typeface="宋体" panose="02010600030101010101" pitchFamily="2" charset="-122"/>
                <a:cs typeface="+mn-cs"/>
              </a:rPr>
              <a:t>:  </a:t>
            </a:r>
            <a:r>
              <a:rPr lang="zh-CN" altLang="en-US" sz="2800" strike="noStrike" noProof="1">
                <a:latin typeface="+mn-lt"/>
                <a:ea typeface="宋体" panose="02010600030101010101" pitchFamily="2" charset="-122"/>
                <a:cs typeface="+mn-cs"/>
              </a:rPr>
              <a:t>国内储蓄</a:t>
            </a:r>
            <a:endParaRPr lang="zh-CN" altLang="en-US" sz="2800" i="1" strike="noStrike" noProof="1">
              <a:ea typeface="宋体" panose="02010600030101010101" pitchFamily="2" charset="-122"/>
            </a:endParaRPr>
          </a:p>
          <a:p>
            <a:pPr marL="742950" lvl="1" indent="-285750" fontAlgn="base"/>
            <a:r>
              <a:rPr lang="zh-CN" altLang="en-US" sz="2800" strike="noStrike" noProof="1" smtClean="0">
                <a:latin typeface="+mn-lt"/>
                <a:ea typeface="+mn-ea"/>
                <a:cs typeface="+mn-cs"/>
                <a:sym typeface="+mn-ea"/>
              </a:rPr>
              <a:t>收入</a:t>
            </a:r>
            <a:r>
              <a:rPr lang="zh-CN" altLang="en-US" sz="2800" strike="noStrike" noProof="1">
                <a:latin typeface="+mn-lt"/>
                <a:ea typeface="+mn-ea"/>
                <a:cs typeface="+mn-cs"/>
                <a:sym typeface="+mn-ea"/>
              </a:rPr>
              <a:t>效应：如利率上升引起收入增加</a:t>
            </a:r>
            <a:r>
              <a:rPr lang="en-US" altLang="zh-CN" sz="2800" strike="noStrike" noProof="1">
                <a:latin typeface="+mn-lt"/>
                <a:ea typeface="+mn-ea"/>
                <a:cs typeface="+mn-cs"/>
                <a:sym typeface="+mn-ea"/>
              </a:rPr>
              <a:t>,</a:t>
            </a:r>
            <a:r>
              <a:rPr lang="zh-CN" altLang="en-US" sz="2800" strike="noStrike" noProof="1">
                <a:latin typeface="+mn-lt"/>
                <a:ea typeface="宋体" panose="02010600030101010101" pitchFamily="2" charset="-122"/>
                <a:cs typeface="+mn-cs"/>
                <a:sym typeface="+mn-ea"/>
              </a:rPr>
              <a:t>则</a:t>
            </a:r>
            <a:r>
              <a:rPr lang="zh-CN" altLang="en-US" sz="2800" strike="noStrike" noProof="1">
                <a:latin typeface="+mn-lt"/>
                <a:ea typeface="+mn-ea"/>
                <a:cs typeface="+mn-cs"/>
                <a:sym typeface="+mn-ea"/>
              </a:rPr>
              <a:t>储蓄会减少</a:t>
            </a:r>
            <a:endParaRPr lang="zh-CN" altLang="en-US" sz="2800" strike="noStrike" noProof="1">
              <a:sym typeface="+mn-ea"/>
            </a:endParaRPr>
          </a:p>
          <a:p>
            <a:pPr marL="742950" lvl="1" indent="-285750" fontAlgn="base"/>
            <a:r>
              <a:rPr lang="zh-CN" altLang="en-US" sz="2800" strike="noStrike" noProof="1" smtClean="0">
                <a:latin typeface="+mn-lt"/>
                <a:ea typeface="+mn-ea"/>
                <a:cs typeface="+mn-cs"/>
                <a:sym typeface="+mn-ea"/>
              </a:rPr>
              <a:t>替代</a:t>
            </a:r>
            <a:r>
              <a:rPr lang="zh-CN" altLang="en-US" sz="2800" strike="noStrike" noProof="1">
                <a:latin typeface="+mn-lt"/>
                <a:ea typeface="+mn-ea"/>
                <a:cs typeface="+mn-cs"/>
                <a:sym typeface="+mn-ea"/>
              </a:rPr>
              <a:t>效应：利率上升使当期储蓄（未来消费）增加，当期消费减少</a:t>
            </a:r>
            <a:endParaRPr lang="zh-CN" altLang="en-US" sz="2800" strike="noStrike" noProof="1">
              <a:sym typeface="+mn-ea"/>
            </a:endParaRPr>
          </a:p>
          <a:p>
            <a:pPr marL="742950" lvl="1" indent="-285750" fontAlgn="base"/>
            <a:r>
              <a:rPr lang="zh-CN" altLang="en-US" sz="2800" strike="noStrike" noProof="1" smtClean="0">
                <a:latin typeface="+mn-lt"/>
                <a:ea typeface="+mn-ea"/>
                <a:cs typeface="+mn-cs"/>
                <a:sym typeface="+mn-ea"/>
              </a:rPr>
              <a:t>财富</a:t>
            </a:r>
            <a:r>
              <a:rPr lang="zh-CN" altLang="en-US" sz="2800" strike="noStrike" noProof="1">
                <a:latin typeface="+mn-lt"/>
                <a:ea typeface="+mn-ea"/>
                <a:cs typeface="+mn-cs"/>
                <a:sym typeface="+mn-ea"/>
              </a:rPr>
              <a:t>效应：利率上升引起居民金融资产价值下降，财富减少迫使储蓄增加</a:t>
            </a:r>
            <a:endParaRPr lang="zh-CN" altLang="en-US" sz="2800" strike="noStrike" noProof="1">
              <a:sym typeface="+mn-ea"/>
            </a:endParaRPr>
          </a:p>
          <a:p>
            <a:pPr marL="742950" lvl="1" indent="-285750" fontAlgn="base"/>
            <a:r>
              <a:rPr lang="zh-CN" altLang="en-US" sz="2800" strike="noStrike" noProof="1" smtClean="0">
                <a:latin typeface="+mn-lt"/>
                <a:ea typeface="+mn-ea"/>
                <a:cs typeface="+mn-cs"/>
                <a:sym typeface="+mn-ea"/>
              </a:rPr>
              <a:t>收入</a:t>
            </a:r>
            <a:r>
              <a:rPr lang="zh-CN" altLang="en-US" sz="2800" strike="noStrike" noProof="1">
                <a:latin typeface="+mn-lt"/>
                <a:ea typeface="+mn-ea"/>
                <a:cs typeface="+mn-cs"/>
                <a:sym typeface="+mn-ea"/>
              </a:rPr>
              <a:t>效应、替代效应、财富效应的综合效果降低了储蓄对</a:t>
            </a:r>
            <a:r>
              <a:rPr lang="zh-CN" altLang="en-US" sz="2800" strike="noStrike" noProof="1" smtClean="0">
                <a:latin typeface="+mn-lt"/>
                <a:ea typeface="+mn-ea"/>
                <a:cs typeface="+mn-cs"/>
                <a:sym typeface="+mn-ea"/>
              </a:rPr>
              <a:t>利率</a:t>
            </a:r>
            <a:r>
              <a:rPr lang="zh-CN" altLang="en-US" sz="2800" strike="noStrike" noProof="1">
                <a:latin typeface="+mn-lt"/>
                <a:ea typeface="+mn-ea"/>
                <a:cs typeface="+mn-cs"/>
                <a:sym typeface="+mn-ea"/>
              </a:rPr>
              <a:t>变化的弹性</a:t>
            </a:r>
            <a:endParaRPr lang="zh-CN" altLang="en-US" sz="2800" strike="noStrike" noProof="1">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dissolve">
                                      <p:cBhvr>
                                        <p:cTn id="7" dur="500"/>
                                        <p:tgtEl>
                                          <p:spTgt spid="358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dissolve">
                                      <p:cBhvr>
                                        <p:cTn id="15" dur="500"/>
                                        <p:tgtEl>
                                          <p:spTgt spid="4">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dissolve">
                                      <p:cBhvr>
                                        <p:cTn id="18" dur="500"/>
                                        <p:tgtEl>
                                          <p:spTgt spid="4">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dissolve">
                                      <p:cBhvr>
                                        <p:cTn id="21" dur="500"/>
                                        <p:tgtEl>
                                          <p:spTgt spid="4">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dissolve">
                                      <p:cBhvr>
                                        <p:cTn id="2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35841"/>
          <p:cNvSpPr>
            <a:spLocks noGrp="1"/>
          </p:cNvSpPr>
          <p:nvPr>
            <p:ph type="ctrTitle"/>
          </p:nvPr>
        </p:nvSpPr>
        <p:spPr>
          <a:xfrm>
            <a:off x="457200" y="381000"/>
            <a:ext cx="8229600" cy="1006475"/>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39938" name="文本框 3584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6" name="文本框 5"/>
          <p:cNvSpPr txBox="1"/>
          <p:nvPr/>
        </p:nvSpPr>
        <p:spPr>
          <a:xfrm>
            <a:off x="695325" y="1677988"/>
            <a:ext cx="8067675" cy="482981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可贷资金的特殊供给</a:t>
            </a:r>
            <a:r>
              <a:rPr lang="en-US" altLang="zh-CN"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货币反储藏</a:t>
            </a:r>
            <a:endParaRPr lang="zh-CN" altLang="en-US" sz="2800" i="1"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公众货币需求（现金余额）与货币供给之差；</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当公众对货币的需求&gt;货币供给时，反映为货币储藏；</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当公众对货币的需求&lt;货币供给时，为货币反储藏；</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货币储藏与货币反储藏影响可贷资金的需求与供给；</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货币储藏与利率负相关；货币反储藏与利率正相关。</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dissolve">
                                      <p:cBhvr>
                                        <p:cTn id="7" dur="5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35841"/>
          <p:cNvSpPr>
            <a:spLocks noGrp="1"/>
          </p:cNvSpPr>
          <p:nvPr>
            <p:ph type="ctrTitle"/>
          </p:nvPr>
        </p:nvSpPr>
        <p:spPr>
          <a:xfrm>
            <a:off x="457200" y="381000"/>
            <a:ext cx="8229600" cy="1006475"/>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40962" name="文本框 3584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7" name="文本框 6"/>
          <p:cNvSpPr txBox="1"/>
          <p:nvPr/>
        </p:nvSpPr>
        <p:spPr>
          <a:xfrm>
            <a:off x="569913" y="1616075"/>
            <a:ext cx="7980363" cy="1900555"/>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可贷资金的特殊供给</a:t>
            </a:r>
            <a:r>
              <a:rPr lang="en-US" altLang="zh-CN"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银行体系货币创造</a:t>
            </a:r>
            <a:endParaRPr lang="zh-CN" altLang="en-US" sz="2800" i="1"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商业银行和非银行储蓄机构利用支付帐户，通过贷款和投资可以创造信用，从而增加可贷资金供给。</a:t>
            </a:r>
            <a:endParaRPr lang="zh-CN" altLang="en-US" strike="noStrike" noProof="1"/>
          </a:p>
        </p:txBody>
      </p:sp>
      <p:pic>
        <p:nvPicPr>
          <p:cNvPr id="40964" name="图片 7"/>
          <p:cNvPicPr>
            <a:picLocks noChangeAspect="1"/>
          </p:cNvPicPr>
          <p:nvPr/>
        </p:nvPicPr>
        <p:blipFill>
          <a:blip r:embed="rId1"/>
          <a:stretch>
            <a:fillRect/>
          </a:stretch>
        </p:blipFill>
        <p:spPr>
          <a:xfrm>
            <a:off x="1177925" y="3724275"/>
            <a:ext cx="6600825" cy="1200150"/>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dissolve">
                                      <p:cBhvr>
                                        <p:cTn id="7" dur="5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36865"/>
          <p:cNvSpPr>
            <a:spLocks noGrp="1"/>
          </p:cNvSpPr>
          <p:nvPr>
            <p:ph type="title"/>
          </p:nvPr>
        </p:nvSpPr>
        <p:spPr>
          <a:xfrm>
            <a:off x="457200" y="266700"/>
            <a:ext cx="8229600" cy="990600"/>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41986" name="文本框 3686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3" name="文本框 2"/>
          <p:cNvSpPr txBox="1"/>
          <p:nvPr/>
        </p:nvSpPr>
        <p:spPr>
          <a:xfrm>
            <a:off x="660400" y="1608138"/>
            <a:ext cx="8094663" cy="287274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可贷资金的供给</a:t>
            </a:r>
            <a:r>
              <a:rPr lang="en-US" altLang="zh-CN"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国外贷款者</a:t>
            </a:r>
            <a:endPar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342900" indent="-342900">
              <a:spcBef>
                <a:spcPct val="20000"/>
              </a:spcBef>
              <a:buClr>
                <a:srgbClr val="E8004D"/>
              </a:buClr>
              <a:buFont typeface="Wingdings" panose="05000000000000000000" pitchFamily="2" charset="2"/>
              <a:buChar char="ù"/>
            </a:pPr>
            <a:endParaRPr lang="zh-CN" altLang="en-US" sz="2800" i="1"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国外贷款者对国内和国外利率变化较为敏感。</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国外贷款者的可贷资金供给净额与国内外利差正相关</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trike="noStrike" noProof="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dissolve">
                                      <p:cBhvr>
                                        <p:cTn id="7"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37890" name="标题 37889"/>
          <p:cNvSpPr>
            <a:spLocks noGrp="1"/>
          </p:cNvSpPr>
          <p:nvPr>
            <p:ph type="title"/>
          </p:nvPr>
        </p:nvSpPr>
        <p:spPr>
          <a:xfrm>
            <a:off x="457200" y="274638"/>
            <a:ext cx="8229600" cy="1014413"/>
          </a:xfrm>
        </p:spPr>
        <p:txBody>
          <a:bodyPr anchor="ctr"/>
          <a:lstStyle/>
          <a:p>
            <a:pPr fontAlgn="base"/>
            <a:r>
              <a:rPr lang="zh-CN" altLang="en-US" sz="3200" strike="noStrike" noProof="1">
                <a:ea typeface="宋体" panose="02010600030101010101" pitchFamily="2" charset="-122"/>
              </a:rPr>
              <a:t>可贷资金利率理论</a:t>
            </a:r>
            <a:endParaRPr lang="zh-CN" altLang="en-US" sz="3200" strike="noStrike" noProof="1">
              <a:ea typeface="宋体" panose="02010600030101010101" pitchFamily="2" charset="-122"/>
            </a:endParaRPr>
          </a:p>
        </p:txBody>
      </p:sp>
      <p:sp>
        <p:nvSpPr>
          <p:cNvPr id="37891" name="文本占位符 37890"/>
          <p:cNvSpPr>
            <a:spLocks noGrp="1"/>
          </p:cNvSpPr>
          <p:nvPr>
            <p:ph idx="1"/>
          </p:nvPr>
        </p:nvSpPr>
        <p:spPr>
          <a:xfrm>
            <a:off x="457200" y="1927225"/>
            <a:ext cx="8229600" cy="511175"/>
          </a:xfrm>
        </p:spPr>
        <p:txBody>
          <a:bodyPr/>
          <a:lstStyle/>
          <a:p>
            <a:pPr marL="342900" indent="-342900" algn="ctr" fontAlgn="base">
              <a:buNone/>
            </a:pPr>
            <a:r>
              <a:rPr lang="zh-CN" altLang="en-US" strike="noStrike" noProof="1">
                <a:ea typeface="宋体" panose="02010600030101010101" pitchFamily="2" charset="-122"/>
              </a:rPr>
              <a:t>可贷资金总供给与利率的关系</a:t>
            </a:r>
            <a:endParaRPr lang="en-US" altLang="zh-CN" strike="noStrike" noProof="1">
              <a:ea typeface="宋体" panose="02010600030101010101" pitchFamily="2" charset="-122"/>
            </a:endParaRPr>
          </a:p>
        </p:txBody>
      </p:sp>
      <p:sp>
        <p:nvSpPr>
          <p:cNvPr id="43012" name="直接连接符 37891"/>
          <p:cNvSpPr/>
          <p:nvPr/>
        </p:nvSpPr>
        <p:spPr>
          <a:xfrm>
            <a:off x="2863850" y="3124200"/>
            <a:ext cx="0" cy="2362200"/>
          </a:xfrm>
          <a:prstGeom prst="line">
            <a:avLst/>
          </a:prstGeom>
          <a:ln w="9525" cap="flat" cmpd="sng">
            <a:solidFill>
              <a:srgbClr val="FFFFFF"/>
            </a:solidFill>
            <a:prstDash val="solid"/>
            <a:round/>
            <a:headEnd type="none" w="med" len="med"/>
            <a:tailEnd type="none" w="med" len="med"/>
          </a:ln>
        </p:spPr>
      </p:sp>
      <p:sp>
        <p:nvSpPr>
          <p:cNvPr id="43013" name="直接连接符 37892"/>
          <p:cNvSpPr/>
          <p:nvPr/>
        </p:nvSpPr>
        <p:spPr>
          <a:xfrm>
            <a:off x="2863850" y="5486400"/>
            <a:ext cx="2438400" cy="0"/>
          </a:xfrm>
          <a:prstGeom prst="line">
            <a:avLst/>
          </a:prstGeom>
          <a:ln w="9525" cap="flat" cmpd="sng">
            <a:solidFill>
              <a:srgbClr val="FFFFFF"/>
            </a:solidFill>
            <a:prstDash val="solid"/>
            <a:round/>
            <a:headEnd type="none" w="med" len="med"/>
            <a:tailEnd type="none" w="med" len="med"/>
          </a:ln>
        </p:spPr>
      </p:sp>
      <p:sp>
        <p:nvSpPr>
          <p:cNvPr id="43014" name="直接连接符 37893"/>
          <p:cNvSpPr/>
          <p:nvPr/>
        </p:nvSpPr>
        <p:spPr>
          <a:xfrm flipV="1">
            <a:off x="3200400" y="3429000"/>
            <a:ext cx="1752600" cy="1752600"/>
          </a:xfrm>
          <a:prstGeom prst="line">
            <a:avLst/>
          </a:prstGeom>
          <a:ln w="38100" cap="flat" cmpd="sng">
            <a:solidFill>
              <a:srgbClr val="FFFFFF"/>
            </a:solidFill>
            <a:prstDash val="solid"/>
            <a:round/>
            <a:headEnd type="none" w="med" len="med"/>
            <a:tailEnd type="none" w="med" len="med"/>
          </a:ln>
        </p:spPr>
      </p:sp>
      <p:sp>
        <p:nvSpPr>
          <p:cNvPr id="43015" name="文本框 37894"/>
          <p:cNvSpPr txBox="1"/>
          <p:nvPr/>
        </p:nvSpPr>
        <p:spPr>
          <a:xfrm>
            <a:off x="1676400" y="2819400"/>
            <a:ext cx="1200150"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Interest</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Rate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43016" name="文本框 37895"/>
          <p:cNvSpPr txBox="1"/>
          <p:nvPr/>
        </p:nvSpPr>
        <p:spPr>
          <a:xfrm>
            <a:off x="4979988" y="5257800"/>
            <a:ext cx="2293937" cy="714375"/>
          </a:xfrm>
          <a:prstGeom prst="rect">
            <a:avLst/>
          </a:prstGeom>
          <a:noFill/>
          <a:ln w="9525">
            <a:noFill/>
          </a:ln>
        </p:spPr>
        <p:txBody>
          <a:bodyPr wrap="none" anchor="t">
            <a:spAutoFit/>
          </a:bodyPr>
          <a:lstStyle/>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Amount of</a:t>
            </a:r>
            <a:endParaRPr lang="en-US" altLang="zh-CN" sz="2400" b="1" dirty="0">
              <a:solidFill>
                <a:srgbClr val="FFFFFF"/>
              </a:solidFill>
              <a:latin typeface="Times New Roman" panose="02020603050405020304" pitchFamily="2" charset="0"/>
              <a:ea typeface="宋体" panose="02010600030101010101" pitchFamily="2" charset="-122"/>
            </a:endParaRPr>
          </a:p>
          <a:p>
            <a:pPr algn="ctr" eaLnBrk="0" hangingPunct="0">
              <a:lnSpc>
                <a:spcPct val="85000"/>
              </a:lnSpc>
            </a:pPr>
            <a:r>
              <a:rPr lang="en-US" altLang="zh-CN" sz="2400" b="1" dirty="0">
                <a:solidFill>
                  <a:srgbClr val="FFFFFF"/>
                </a:solidFill>
                <a:latin typeface="Times New Roman" panose="02020603050405020304" pitchFamily="2" charset="0"/>
                <a:ea typeface="宋体" panose="02010600030101010101" pitchFamily="2" charset="-122"/>
              </a:rPr>
              <a:t>Loanable Funds</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43017" name="文本框 37896"/>
          <p:cNvSpPr txBox="1"/>
          <p:nvPr/>
        </p:nvSpPr>
        <p:spPr>
          <a:xfrm>
            <a:off x="5029200" y="3048000"/>
            <a:ext cx="2968625" cy="1438275"/>
          </a:xfrm>
          <a:prstGeom prst="rect">
            <a:avLst/>
          </a:prstGeom>
          <a:noFill/>
          <a:ln w="9525">
            <a:noFill/>
          </a:ln>
        </p:spPr>
        <p:txBody>
          <a:bodyPr wrap="none" anchor="t">
            <a:spAutoFit/>
          </a:bodyPr>
          <a:lstStyle/>
          <a:p>
            <a:pPr defTabSz="0" eaLnBrk="0" hangingPunct="0">
              <a:lnSpc>
                <a:spcPct val="85000"/>
              </a:lnSpc>
              <a:tabLst>
                <a:tab pos="228600" algn="l"/>
              </a:tabLst>
            </a:pPr>
            <a:r>
              <a:rPr lang="en-US" altLang="zh-CN" sz="2400" b="1" dirty="0">
                <a:solidFill>
                  <a:srgbClr val="FFFFFF"/>
                </a:solidFill>
                <a:latin typeface="Times New Roman" panose="02020603050405020304" pitchFamily="2" charset="0"/>
                <a:ea typeface="宋体" panose="02010600030101010101" pitchFamily="2" charset="-122"/>
              </a:rPr>
              <a:t>Total Supply </a:t>
            </a:r>
            <a:endParaRPr lang="en-US" altLang="zh-CN" sz="2400" b="1" dirty="0">
              <a:solidFill>
                <a:srgbClr val="FFFFFF"/>
              </a:solidFill>
              <a:latin typeface="Times New Roman" panose="02020603050405020304" pitchFamily="2" charset="0"/>
              <a:ea typeface="宋体" panose="02010600030101010101" pitchFamily="2" charset="-122"/>
            </a:endParaRPr>
          </a:p>
          <a:p>
            <a:pPr defTabSz="0" eaLnBrk="0" hangingPunct="0">
              <a:lnSpc>
                <a:spcPct val="85000"/>
              </a:lnSpc>
              <a:tabLst>
                <a:tab pos="228600" algn="l"/>
              </a:tabLst>
            </a:pPr>
            <a:r>
              <a:rPr lang="en-US" altLang="zh-CN" b="1" dirty="0">
                <a:solidFill>
                  <a:srgbClr val="FFFFFF"/>
                </a:solidFill>
                <a:latin typeface="Times New Roman" panose="02020603050405020304" pitchFamily="2" charset="0"/>
                <a:ea typeface="宋体" panose="02010600030101010101" pitchFamily="2" charset="-122"/>
              </a:rPr>
              <a:t>=	domestic savings + </a:t>
            </a:r>
            <a:endParaRPr lang="en-US" altLang="zh-CN" b="1" dirty="0">
              <a:solidFill>
                <a:srgbClr val="FFFFFF"/>
              </a:solidFill>
              <a:latin typeface="Times New Roman" panose="02020603050405020304" pitchFamily="2" charset="0"/>
              <a:ea typeface="宋体" panose="02010600030101010101" pitchFamily="2" charset="-122"/>
            </a:endParaRPr>
          </a:p>
          <a:p>
            <a:pPr defTabSz="0" eaLnBrk="0" hangingPunct="0">
              <a:lnSpc>
                <a:spcPct val="85000"/>
              </a:lnSpc>
              <a:tabLst>
                <a:tab pos="228600" algn="l"/>
              </a:tabLst>
            </a:pPr>
            <a:r>
              <a:rPr lang="en-US" altLang="zh-CN" b="1" dirty="0">
                <a:solidFill>
                  <a:srgbClr val="FFFFFF"/>
                </a:solidFill>
                <a:latin typeface="Times New Roman" panose="02020603050405020304" pitchFamily="2" charset="0"/>
                <a:ea typeface="宋体" panose="02010600030101010101" pitchFamily="2" charset="-122"/>
              </a:rPr>
              <a:t>	newly created money + </a:t>
            </a:r>
            <a:endParaRPr lang="en-US" altLang="zh-CN" b="1" dirty="0">
              <a:solidFill>
                <a:srgbClr val="FFFFFF"/>
              </a:solidFill>
              <a:latin typeface="Times New Roman" panose="02020603050405020304" pitchFamily="2" charset="0"/>
              <a:ea typeface="宋体" panose="02010600030101010101" pitchFamily="2" charset="-122"/>
            </a:endParaRPr>
          </a:p>
          <a:p>
            <a:pPr defTabSz="0" eaLnBrk="0" hangingPunct="0">
              <a:lnSpc>
                <a:spcPct val="85000"/>
              </a:lnSpc>
              <a:tabLst>
                <a:tab pos="228600" algn="l"/>
              </a:tabLst>
            </a:pPr>
            <a:r>
              <a:rPr lang="en-US" altLang="zh-CN" b="1" dirty="0">
                <a:solidFill>
                  <a:srgbClr val="FFFFFF"/>
                </a:solidFill>
                <a:latin typeface="Times New Roman" panose="02020603050405020304" pitchFamily="2" charset="0"/>
                <a:ea typeface="宋体" panose="02010600030101010101" pitchFamily="2" charset="-122"/>
              </a:rPr>
              <a:t>	foreign lending – </a:t>
            </a:r>
            <a:endParaRPr lang="en-US" altLang="zh-CN" b="1" dirty="0">
              <a:solidFill>
                <a:srgbClr val="FFFFFF"/>
              </a:solidFill>
              <a:latin typeface="Times New Roman" panose="02020603050405020304" pitchFamily="2" charset="0"/>
              <a:ea typeface="宋体" panose="02010600030101010101" pitchFamily="2" charset="-122"/>
            </a:endParaRPr>
          </a:p>
          <a:p>
            <a:pPr defTabSz="0" eaLnBrk="0" hangingPunct="0">
              <a:lnSpc>
                <a:spcPct val="85000"/>
              </a:lnSpc>
              <a:tabLst>
                <a:tab pos="228600" algn="l"/>
              </a:tabLst>
            </a:pPr>
            <a:r>
              <a:rPr lang="en-US" altLang="zh-CN" b="1" dirty="0">
                <a:solidFill>
                  <a:srgbClr val="FFFFFF"/>
                </a:solidFill>
                <a:latin typeface="Times New Roman" panose="02020603050405020304" pitchFamily="2" charset="0"/>
                <a:ea typeface="宋体" panose="02010600030101010101" pitchFamily="2" charset="-122"/>
              </a:rPr>
              <a:t>	hoarding demand</a:t>
            </a:r>
            <a:endParaRPr lang="en-US" altLang="zh-CN" b="1" dirty="0">
              <a:solidFill>
                <a:srgbClr val="FFFFFF"/>
              </a:solidFill>
              <a:latin typeface="Times New Roman" panose="02020603050405020304" pitchFamily="2" charset="0"/>
              <a:ea typeface="宋体" panose="02010600030101010101" pitchFamily="2" charset="-122"/>
            </a:endParaRPr>
          </a:p>
        </p:txBody>
      </p:sp>
      <p:sp>
        <p:nvSpPr>
          <p:cNvPr id="43018" name="文本框 3789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dissolve">
                                      <p:cBhvr>
                                        <p:cTn id="7" dur="500"/>
                                        <p:tgtEl>
                                          <p:spTgt spid="3789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891">
                                            <p:txEl>
                                              <p:pRg st="0" end="0"/>
                                            </p:txEl>
                                          </p:spTgt>
                                        </p:tgtEl>
                                        <p:attrNameLst>
                                          <p:attrName>style.visibility</p:attrName>
                                        </p:attrNameLst>
                                      </p:cBhvr>
                                      <p:to>
                                        <p:strVal val="visible"/>
                                      </p:to>
                                    </p:set>
                                    <p:animEffect transition="in" filter="dissolve">
                                      <p:cBhvr>
                                        <p:cTn id="12" dur="500"/>
                                        <p:tgtEl>
                                          <p:spTgt spid="378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38914" name="标题 38913"/>
          <p:cNvSpPr>
            <a:spLocks noGrp="1"/>
          </p:cNvSpPr>
          <p:nvPr>
            <p:ph type="title"/>
          </p:nvPr>
        </p:nvSpPr>
        <p:spPr>
          <a:xfrm>
            <a:off x="457200" y="274638"/>
            <a:ext cx="8229600" cy="1016000"/>
          </a:xfrm>
        </p:spPr>
        <p:txBody>
          <a:bodyPr anchor="ctr"/>
          <a:lstStyle/>
          <a:p>
            <a:pPr fontAlgn="base"/>
            <a:r>
              <a:rPr lang="zh-CN" altLang="en-US" sz="3200" strike="noStrike" noProof="1">
                <a:ea typeface="宋体" panose="02010600030101010101" pitchFamily="2" charset="-122"/>
              </a:rPr>
              <a:t>可贷资金利率理论中的均衡利率</a:t>
            </a:r>
            <a:endParaRPr lang="zh-CN" altLang="en-US" sz="3200" strike="noStrike" noProof="1">
              <a:ea typeface="宋体" panose="02010600030101010101" pitchFamily="2" charset="-122"/>
            </a:endParaRPr>
          </a:p>
        </p:txBody>
      </p:sp>
      <p:sp>
        <p:nvSpPr>
          <p:cNvPr id="44035" name="文本框 38914"/>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44036" name="图片 38915" descr="ros05167_ex0505"/>
          <p:cNvPicPr>
            <a:picLocks noChangeAspect="1"/>
          </p:cNvPicPr>
          <p:nvPr/>
        </p:nvPicPr>
        <p:blipFill>
          <a:blip r:embed="rId1"/>
          <a:stretch>
            <a:fillRect/>
          </a:stretch>
        </p:blipFill>
        <p:spPr>
          <a:xfrm>
            <a:off x="322263" y="2243138"/>
            <a:ext cx="8466137" cy="381952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dissolve">
                                      <p:cBhvr>
                                        <p:cTn id="7" dur="5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title"/>
          </p:nvPr>
        </p:nvSpPr>
        <p:spPr>
          <a:xfrm>
            <a:off x="457200" y="274638"/>
            <a:ext cx="8229600" cy="973138"/>
          </a:xfrm>
        </p:spPr>
        <p:txBody>
          <a:bodyPr anchor="ctr"/>
          <a:lstStyle/>
          <a:p>
            <a:pPr fontAlgn="base"/>
            <a:r>
              <a:rPr lang="zh-CN" altLang="en-US" sz="3200" strike="noStrike" noProof="1">
                <a:ea typeface="宋体" panose="02010600030101010101" pitchFamily="2" charset="-122"/>
              </a:rPr>
              <a:t>可贷资金利率理论的应用</a:t>
            </a:r>
            <a:endParaRPr lang="zh-CN" altLang="en-US" sz="3200" strike="noStrike" noProof="1">
              <a:ea typeface="宋体" panose="02010600030101010101" pitchFamily="2" charset="-122"/>
            </a:endParaRPr>
          </a:p>
        </p:txBody>
      </p:sp>
      <p:sp>
        <p:nvSpPr>
          <p:cNvPr id="39939" name="文本占位符 39938"/>
          <p:cNvSpPr>
            <a:spLocks noGrp="1"/>
          </p:cNvSpPr>
          <p:nvPr>
            <p:ph idx="1"/>
          </p:nvPr>
        </p:nvSpPr>
        <p:spPr>
          <a:xfrm>
            <a:off x="457200" y="1593850"/>
            <a:ext cx="8229600" cy="5119688"/>
          </a:xfrm>
        </p:spPr>
        <p:txBody>
          <a:bodyPr/>
          <a:lstStyle/>
          <a:p>
            <a:pPr marL="342900" indent="-342900" fontAlgn="base"/>
            <a:r>
              <a:rPr lang="zh-CN" altLang="en-US" sz="2800" strike="noStrike" noProof="1">
                <a:ea typeface="宋体" panose="02010600030101010101" pitchFamily="2" charset="-122"/>
              </a:rPr>
              <a:t>可贷资金利率理论反映了信贷市场更真实的均衡条件和利率的决定</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但是，也只解释了利率在信贷市场可能的均衡。现实中利率决定还需要国内外更复杂的均衡条件：</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计划储蓄量= 计划投资量（反映总体经济平衡，表明产品市场、服务市场、劳动市场的均衡）</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货币供给 = 货币需求（反映货币市场均衡）</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可贷资金供给 = 可贷资金需求（信贷市场均衡）</a:t>
            </a:r>
            <a:endParaRPr lang="zh-CN" altLang="en-US" sz="2800" strike="noStrike" noProof="1">
              <a:ea typeface="宋体" panose="02010600030101010101" pitchFamily="2" charset="-122"/>
            </a:endParaRPr>
          </a:p>
          <a:p>
            <a:pPr marL="800100" lvl="1" indent="-342900" fontAlgn="base"/>
            <a:r>
              <a:rPr lang="zh-CN" altLang="en-US" sz="2800" strike="noStrike" noProof="1">
                <a:ea typeface="宋体" panose="02010600030101010101" pitchFamily="2" charset="-122"/>
              </a:rPr>
              <a:t>国外可贷资金净需求量 = 净出口（反映国际收支与外汇市场均衡）</a:t>
            </a:r>
            <a:endParaRPr lang="zh-CN" altLang="en-US" sz="2800" strike="noStrike" noProof="1">
              <a:ea typeface="宋体" panose="02010600030101010101" pitchFamily="2" charset="-122"/>
            </a:endParaRPr>
          </a:p>
        </p:txBody>
      </p:sp>
      <p:sp>
        <p:nvSpPr>
          <p:cNvPr id="45059" name="文本框 399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dissolve">
                                      <p:cBhvr>
                                        <p:cTn id="7" dur="500"/>
                                        <p:tgtEl>
                                          <p:spTgt spid="399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9939">
                                            <p:txEl>
                                              <p:pRg st="2" end="2"/>
                                            </p:txEl>
                                          </p:spTgt>
                                        </p:tgtEl>
                                        <p:attrNameLst>
                                          <p:attrName>style.visibility</p:attrName>
                                        </p:attrNameLst>
                                      </p:cBhvr>
                                      <p:to>
                                        <p:strVal val="visible"/>
                                      </p:to>
                                    </p:set>
                                    <p:animEffect transition="in" filter="dissolve">
                                      <p:cBhvr>
                                        <p:cTn id="20" dur="500"/>
                                        <p:tgtEl>
                                          <p:spTgt spid="39939">
                                            <p:txEl>
                                              <p:pRg st="2" end="2"/>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9939">
                                            <p:txEl>
                                              <p:pRg st="3" end="3"/>
                                            </p:txEl>
                                          </p:spTgt>
                                        </p:tgtEl>
                                        <p:attrNameLst>
                                          <p:attrName>style.visibility</p:attrName>
                                        </p:attrNameLst>
                                      </p:cBhvr>
                                      <p:to>
                                        <p:strVal val="visible"/>
                                      </p:to>
                                    </p:set>
                                    <p:animEffect transition="in" filter="dissolve">
                                      <p:cBhvr>
                                        <p:cTn id="23" dur="500"/>
                                        <p:tgtEl>
                                          <p:spTgt spid="39939">
                                            <p:txEl>
                                              <p:pRg st="3" end="3"/>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9939">
                                            <p:txEl>
                                              <p:pRg st="4" end="4"/>
                                            </p:txEl>
                                          </p:spTgt>
                                        </p:tgtEl>
                                        <p:attrNameLst>
                                          <p:attrName>style.visibility</p:attrName>
                                        </p:attrNameLst>
                                      </p:cBhvr>
                                      <p:to>
                                        <p:strVal val="visible"/>
                                      </p:to>
                                    </p:set>
                                    <p:animEffect transition="in" filter="dissolve">
                                      <p:cBhvr>
                                        <p:cTn id="26" dur="500"/>
                                        <p:tgtEl>
                                          <p:spTgt spid="39939">
                                            <p:txEl>
                                              <p:pRg st="4" end="4"/>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9939">
                                            <p:txEl>
                                              <p:pRg st="5" end="5"/>
                                            </p:txEl>
                                          </p:spTgt>
                                        </p:tgtEl>
                                        <p:attrNameLst>
                                          <p:attrName>style.visibility</p:attrName>
                                        </p:attrNameLst>
                                      </p:cBhvr>
                                      <p:to>
                                        <p:strVal val="visible"/>
                                      </p:to>
                                    </p:set>
                                    <p:animEffect transition="in" filter="dissolve">
                                      <p:cBhvr>
                                        <p:cTn id="29" dur="500"/>
                                        <p:tgtEl>
                                          <p:spTgt spid="399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3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41985"/>
          <p:cNvSpPr>
            <a:spLocks noGrp="1"/>
          </p:cNvSpPr>
          <p:nvPr>
            <p:ph type="title"/>
          </p:nvPr>
        </p:nvSpPr>
        <p:spPr>
          <a:xfrm>
            <a:off x="457200" y="274638"/>
            <a:ext cx="8229600" cy="1016000"/>
          </a:xfrm>
        </p:spPr>
        <p:txBody>
          <a:bodyPr anchor="ctr"/>
          <a:lstStyle/>
          <a:p>
            <a:pPr fontAlgn="base"/>
            <a:r>
              <a:rPr lang="zh-CN" altLang="en-US" sz="3200" strike="noStrike" noProof="1">
                <a:ea typeface="宋体" panose="02010600030101010101" pitchFamily="2" charset="-122"/>
              </a:rPr>
              <a:t>可贷资金需求与供给的变化</a:t>
            </a:r>
            <a:endParaRPr lang="zh-CN" altLang="en-US" sz="3200" strike="noStrike" noProof="1">
              <a:ea typeface="宋体" panose="02010600030101010101" pitchFamily="2" charset="-122"/>
            </a:endParaRPr>
          </a:p>
        </p:txBody>
      </p:sp>
      <p:pic>
        <p:nvPicPr>
          <p:cNvPr id="46082" name="图片 41986"/>
          <p:cNvPicPr>
            <a:picLocks noChangeAspect="1"/>
          </p:cNvPicPr>
          <p:nvPr/>
        </p:nvPicPr>
        <p:blipFill>
          <a:blip r:embed="rId1"/>
          <a:stretch>
            <a:fillRect/>
          </a:stretch>
        </p:blipFill>
        <p:spPr>
          <a:xfrm>
            <a:off x="1008063" y="1549400"/>
            <a:ext cx="7221537" cy="5086350"/>
          </a:xfrm>
          <a:prstGeom prst="rect">
            <a:avLst/>
          </a:prstGeom>
          <a:noFill/>
          <a:ln w="9525">
            <a:noFill/>
          </a:ln>
        </p:spPr>
      </p:pic>
      <p:sp>
        <p:nvSpPr>
          <p:cNvPr id="46083" name="文本框 4198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dissolve">
                                      <p:cBhvr>
                                        <p:cTn id="7" dur="5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43009"/>
          <p:cNvSpPr>
            <a:spLocks noGrp="1"/>
          </p:cNvSpPr>
          <p:nvPr>
            <p:ph type="title"/>
          </p:nvPr>
        </p:nvSpPr>
        <p:spPr>
          <a:xfrm>
            <a:off x="457200" y="274638"/>
            <a:ext cx="8229600" cy="1016000"/>
          </a:xfrm>
        </p:spPr>
        <p:txBody>
          <a:bodyPr anchor="ctr"/>
          <a:lstStyle/>
          <a:p>
            <a:pPr fontAlgn="base"/>
            <a:r>
              <a:rPr lang="zh-CN" altLang="en-US" sz="3200" strike="noStrike" noProof="1">
                <a:ea typeface="宋体" panose="02010600030101010101" pitchFamily="2" charset="-122"/>
              </a:rPr>
              <a:t>可贷资金需求与供给的变化</a:t>
            </a:r>
            <a:endParaRPr lang="zh-CN" altLang="en-US" sz="3200" strike="noStrike" noProof="1">
              <a:ea typeface="宋体" panose="02010600030101010101" pitchFamily="2" charset="-122"/>
            </a:endParaRPr>
          </a:p>
        </p:txBody>
      </p:sp>
      <p:pic>
        <p:nvPicPr>
          <p:cNvPr id="47106" name="图片 43010"/>
          <p:cNvPicPr>
            <a:picLocks noChangeAspect="1"/>
          </p:cNvPicPr>
          <p:nvPr/>
        </p:nvPicPr>
        <p:blipFill>
          <a:blip r:embed="rId1"/>
          <a:stretch>
            <a:fillRect/>
          </a:stretch>
        </p:blipFill>
        <p:spPr>
          <a:xfrm>
            <a:off x="1012825" y="1600200"/>
            <a:ext cx="7316788" cy="4981575"/>
          </a:xfrm>
          <a:prstGeom prst="rect">
            <a:avLst/>
          </a:prstGeom>
          <a:noFill/>
          <a:ln w="9525">
            <a:noFill/>
          </a:ln>
        </p:spPr>
      </p:pic>
      <p:sp>
        <p:nvSpPr>
          <p:cNvPr id="47107" name="文本框 4301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dissolve">
                                      <p:cBhvr>
                                        <p:cTn id="7"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44033"/>
          <p:cNvSpPr>
            <a:spLocks noGrp="1"/>
          </p:cNvSpPr>
          <p:nvPr>
            <p:ph type="title"/>
          </p:nvPr>
        </p:nvSpPr>
        <p:spPr>
          <a:xfrm>
            <a:off x="457200" y="274638"/>
            <a:ext cx="8229600" cy="998538"/>
          </a:xfrm>
        </p:spPr>
        <p:txBody>
          <a:bodyPr anchor="ctr"/>
          <a:lstStyle/>
          <a:p>
            <a:pPr fontAlgn="base"/>
            <a:r>
              <a:rPr lang="zh-CN" altLang="en-US" sz="3200" strike="noStrike" noProof="1">
                <a:ea typeface="宋体" panose="02010600030101010101" pitchFamily="2" charset="-122"/>
              </a:rPr>
              <a:t>理性预期的利率理论</a:t>
            </a:r>
            <a:endParaRPr lang="zh-CN" altLang="en-US" sz="3200" strike="noStrike" noProof="1">
              <a:ea typeface="宋体" panose="02010600030101010101" pitchFamily="2" charset="-122"/>
            </a:endParaRPr>
          </a:p>
        </p:txBody>
      </p:sp>
      <p:sp>
        <p:nvSpPr>
          <p:cNvPr id="44035" name="文本占位符 44034"/>
          <p:cNvSpPr>
            <a:spLocks noGrp="1"/>
          </p:cNvSpPr>
          <p:nvPr>
            <p:ph idx="1"/>
          </p:nvPr>
        </p:nvSpPr>
        <p:spPr>
          <a:xfrm>
            <a:off x="457200" y="1714500"/>
            <a:ext cx="8229600" cy="4411663"/>
          </a:xfrm>
        </p:spPr>
        <p:txBody>
          <a:bodyPr/>
          <a:lstStyle/>
          <a:p>
            <a:pPr fontAlgn="base"/>
            <a:r>
              <a:rPr lang="zh-CN" altLang="en-US" sz="2800" strike="noStrike" noProof="1" smtClean="0">
                <a:sym typeface="+mn-ea"/>
              </a:rPr>
              <a:t>理性预期理论建立</a:t>
            </a:r>
            <a:r>
              <a:rPr lang="zh-CN" altLang="en-US" sz="2800" strike="noStrike" noProof="1">
                <a:sym typeface="+mn-ea"/>
              </a:rPr>
              <a:t>在有效市场假说基础</a:t>
            </a:r>
            <a:r>
              <a:rPr lang="zh-CN" altLang="en-US" sz="2800" strike="noStrike" noProof="1" smtClean="0">
                <a:sym typeface="+mn-ea"/>
              </a:rPr>
              <a:t>上。</a:t>
            </a:r>
            <a:endParaRPr lang="zh-CN" altLang="en-US" sz="2800" strike="noStrike" noProof="1" smtClean="0">
              <a:sym typeface="+mn-ea"/>
            </a:endParaRPr>
          </a:p>
          <a:p>
            <a:pPr fontAlgn="base"/>
            <a:r>
              <a:rPr lang="zh-CN" altLang="en-US" sz="2800" strike="noStrike" noProof="1">
                <a:ea typeface="宋体" panose="02010600030101010101" pitchFamily="2" charset="-122"/>
                <a:sym typeface="+mn-ea"/>
              </a:rPr>
              <a:t>有效市场假说的主要结论：</a:t>
            </a:r>
            <a:endParaRPr lang="zh-CN" altLang="en-US" sz="2800" strike="noStrike" noProof="1">
              <a:ea typeface="宋体" panose="02010600030101010101" pitchFamily="2" charset="-122"/>
            </a:endParaRPr>
          </a:p>
          <a:p>
            <a:pPr marL="800100" lvl="1" indent="-342900" algn="l" fontAlgn="base">
              <a:buChar char="ù"/>
            </a:pPr>
            <a:r>
              <a:rPr lang="zh-CN" altLang="en-US" sz="2800" strike="noStrike" noProof="1" smtClean="0">
                <a:sym typeface="+mn-ea"/>
              </a:rPr>
              <a:t>证券</a:t>
            </a:r>
            <a:r>
              <a:rPr lang="zh-CN" altLang="en-US" sz="2800" strike="noStrike" noProof="1">
                <a:sym typeface="+mn-ea"/>
              </a:rPr>
              <a:t>价格和利率反映全部可用信息，市场根据这些信息建立未来价格和利率的预期；</a:t>
            </a:r>
            <a:endParaRPr lang="zh-CN" altLang="en-US" sz="2800" strike="noStrike" noProof="1">
              <a:sym typeface="+mn-ea"/>
            </a:endParaRPr>
          </a:p>
          <a:p>
            <a:pPr marL="800100" lvl="1" indent="-342900" algn="l" fontAlgn="base">
              <a:buChar char="ù"/>
            </a:pPr>
            <a:r>
              <a:rPr lang="zh-CN" altLang="en-US" sz="2800" strike="noStrike" noProof="1" smtClean="0">
                <a:sym typeface="+mn-ea"/>
              </a:rPr>
              <a:t>证券</a:t>
            </a:r>
            <a:r>
              <a:rPr lang="zh-CN" altLang="en-US" sz="2800" strike="noStrike" noProof="1">
                <a:sym typeface="+mn-ea"/>
              </a:rPr>
              <a:t>价格和利率的变化只与未预期的信息相联系</a:t>
            </a:r>
            <a:r>
              <a:rPr lang="zh-CN" altLang="en-US" sz="2800" strike="noStrike" noProof="1" smtClean="0">
                <a:sym typeface="+mn-ea"/>
              </a:rPr>
              <a:t>；</a:t>
            </a:r>
            <a:endParaRPr lang="zh-CN" altLang="en-US" sz="2800" strike="noStrike" noProof="1" smtClean="0">
              <a:sym typeface="+mn-ea"/>
            </a:endParaRPr>
          </a:p>
          <a:p>
            <a:pPr marL="800100" lvl="1" indent="-342900" algn="l" fontAlgn="base">
              <a:buChar char="ù"/>
            </a:pPr>
            <a:r>
              <a:rPr lang="zh-CN" altLang="en-US" sz="2800" strike="noStrike" noProof="1">
                <a:sym typeface="+mn-ea"/>
              </a:rPr>
              <a:t>不同时期的价格或利率之间不具有相关性</a:t>
            </a:r>
            <a:r>
              <a:rPr lang="zh-CN" altLang="en-US" sz="2800" strike="noStrike" noProof="1" smtClean="0">
                <a:sym typeface="+mn-ea"/>
              </a:rPr>
              <a:t>；</a:t>
            </a:r>
            <a:endParaRPr lang="zh-CN" altLang="en-US" sz="2800" strike="noStrike" noProof="1"/>
          </a:p>
          <a:p>
            <a:pPr marL="342900" indent="-342900" fontAlgn="base"/>
            <a:endParaRPr lang="zh-CN" altLang="en-US" sz="2800" strike="noStrike" noProof="1">
              <a:ea typeface="宋体" panose="02010600030101010101" pitchFamily="2" charset="-122"/>
            </a:endParaRPr>
          </a:p>
        </p:txBody>
      </p:sp>
      <p:sp>
        <p:nvSpPr>
          <p:cNvPr id="48131" name="文本框 4403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dissolve">
                                      <p:cBhvr>
                                        <p:cTn id="7" dur="5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035">
                                            <p:txEl>
                                              <p:pRg st="0" end="0"/>
                                            </p:txEl>
                                          </p:spTgt>
                                        </p:tgtEl>
                                        <p:attrNameLst>
                                          <p:attrName>style.visibility</p:attrName>
                                        </p:attrNameLst>
                                      </p:cBhvr>
                                      <p:to>
                                        <p:strVal val="visible"/>
                                      </p:to>
                                    </p:set>
                                    <p:animEffect transition="in" filter="dissolve">
                                      <p:cBhvr>
                                        <p:cTn id="12" dur="500"/>
                                        <p:tgtEl>
                                          <p:spTgt spid="440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4035">
                                            <p:txEl>
                                              <p:pRg st="1" end="1"/>
                                            </p:txEl>
                                          </p:spTgt>
                                        </p:tgtEl>
                                        <p:attrNameLst>
                                          <p:attrName>style.visibility</p:attrName>
                                        </p:attrNameLst>
                                      </p:cBhvr>
                                      <p:to>
                                        <p:strVal val="visible"/>
                                      </p:to>
                                    </p:set>
                                    <p:animEffect transition="in" filter="dissolve">
                                      <p:cBhvr>
                                        <p:cTn id="17" dur="500"/>
                                        <p:tgtEl>
                                          <p:spTgt spid="44035">
                                            <p:txEl>
                                              <p:pRg st="1" end="1"/>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44035">
                                            <p:txEl>
                                              <p:pRg st="2" end="2"/>
                                            </p:txEl>
                                          </p:spTgt>
                                        </p:tgtEl>
                                        <p:attrNameLst>
                                          <p:attrName>style.visibility</p:attrName>
                                        </p:attrNameLst>
                                      </p:cBhvr>
                                      <p:to>
                                        <p:strVal val="visible"/>
                                      </p:to>
                                    </p:set>
                                    <p:animEffect transition="in" filter="dissolve">
                                      <p:cBhvr>
                                        <p:cTn id="20" dur="500"/>
                                        <p:tgtEl>
                                          <p:spTgt spid="44035">
                                            <p:txEl>
                                              <p:pRg st="2" end="2"/>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44035">
                                            <p:txEl>
                                              <p:pRg st="3" end="3"/>
                                            </p:txEl>
                                          </p:spTgt>
                                        </p:tgtEl>
                                        <p:attrNameLst>
                                          <p:attrName>style.visibility</p:attrName>
                                        </p:attrNameLst>
                                      </p:cBhvr>
                                      <p:to>
                                        <p:strVal val="visible"/>
                                      </p:to>
                                    </p:set>
                                    <p:animEffect transition="in" filter="dissolve">
                                      <p:cBhvr>
                                        <p:cTn id="23" dur="500"/>
                                        <p:tgtEl>
                                          <p:spTgt spid="44035">
                                            <p:txEl>
                                              <p:pRg st="3" end="3"/>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44035">
                                            <p:txEl>
                                              <p:pRg st="4" end="4"/>
                                            </p:txEl>
                                          </p:spTgt>
                                        </p:tgtEl>
                                        <p:attrNameLst>
                                          <p:attrName>style.visibility</p:attrName>
                                        </p:attrNameLst>
                                      </p:cBhvr>
                                      <p:to>
                                        <p:strVal val="visible"/>
                                      </p:to>
                                    </p:set>
                                    <p:animEffect transition="in" filter="dissolve">
                                      <p:cBhvr>
                                        <p:cTn id="26" dur="500"/>
                                        <p:tgtEl>
                                          <p:spTgt spid="440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45057"/>
          <p:cNvSpPr>
            <a:spLocks noGrp="1"/>
          </p:cNvSpPr>
          <p:nvPr>
            <p:ph type="title"/>
          </p:nvPr>
        </p:nvSpPr>
        <p:spPr>
          <a:xfrm>
            <a:off x="457200" y="274638"/>
            <a:ext cx="8229600" cy="1023938"/>
          </a:xfrm>
        </p:spPr>
        <p:txBody>
          <a:bodyPr anchor="ctr"/>
          <a:lstStyle/>
          <a:p>
            <a:pPr fontAlgn="base"/>
            <a:r>
              <a:rPr lang="zh-CN" altLang="en-US" sz="3200" strike="noStrike" noProof="1">
                <a:ea typeface="宋体" panose="02010600030101010101" pitchFamily="2" charset="-122"/>
              </a:rPr>
              <a:t>理性预期的利率理论</a:t>
            </a:r>
            <a:endParaRPr lang="zh-CN" altLang="en-US" sz="3200" strike="noStrike" noProof="1">
              <a:ea typeface="宋体" panose="02010600030101010101" pitchFamily="2" charset="-122"/>
            </a:endParaRPr>
          </a:p>
        </p:txBody>
      </p:sp>
      <p:sp>
        <p:nvSpPr>
          <p:cNvPr id="45059" name="文本占位符 45058"/>
          <p:cNvSpPr>
            <a:spLocks noGrp="1"/>
          </p:cNvSpPr>
          <p:nvPr>
            <p:ph idx="1"/>
          </p:nvPr>
        </p:nvSpPr>
        <p:spPr>
          <a:xfrm>
            <a:off x="457200" y="1450975"/>
            <a:ext cx="8229600" cy="5224463"/>
          </a:xfrm>
        </p:spPr>
        <p:txBody>
          <a:bodyPr/>
          <a:lstStyle/>
          <a:p>
            <a:pPr marL="342900" indent="-342900" fontAlgn="base"/>
            <a:r>
              <a:rPr lang="zh-CN" altLang="en-US" sz="2800" strike="noStrike" noProof="1">
                <a:ea typeface="宋体" panose="02010600030101010101" pitchFamily="2" charset="-122"/>
              </a:rPr>
              <a:t>有效市场假说的主要结论：</a:t>
            </a:r>
            <a:endParaRPr lang="zh-CN" altLang="en-US" sz="2800" strike="noStrike" noProof="1">
              <a:ea typeface="宋体" panose="02010600030101010101" pitchFamily="2" charset="-122"/>
            </a:endParaRPr>
          </a:p>
          <a:p>
            <a:pPr marL="742950" lvl="1" indent="-285750" fontAlgn="base"/>
            <a:r>
              <a:rPr lang="zh-CN" altLang="en-US" sz="2800" strike="noStrike" noProof="1">
                <a:sym typeface="+mn-ea"/>
              </a:rPr>
              <a:t>市场参与者是理性的，他们以利润最大化为行为目标；</a:t>
            </a:r>
            <a:endParaRPr lang="zh-CN" altLang="en-US" sz="2800" strike="noStrike" noProof="1">
              <a:sym typeface="+mn-ea"/>
            </a:endParaRPr>
          </a:p>
          <a:p>
            <a:pPr marL="742950" lvl="1" indent="-285750" fontAlgn="base"/>
            <a:r>
              <a:rPr lang="zh-CN" altLang="en-US" sz="2800" strike="noStrike" noProof="1">
                <a:sym typeface="+mn-ea"/>
              </a:rPr>
              <a:t>他们根据市场信息合理地形成价格和利率的预测；不可能产生系统性的预测错误，对过去的预期错误可以很快地纠正；</a:t>
            </a:r>
            <a:endParaRPr lang="zh-CN" altLang="en-US" sz="2800" strike="noStrike" noProof="1">
              <a:sym typeface="+mn-ea"/>
            </a:endParaRPr>
          </a:p>
          <a:p>
            <a:pPr marL="742950" lvl="1" indent="-285750" fontAlgn="base"/>
            <a:r>
              <a:rPr lang="zh-CN" altLang="en-US" sz="2800" strike="noStrike" noProof="1" smtClean="0">
                <a:sym typeface="+mn-ea"/>
              </a:rPr>
              <a:t>市场</a:t>
            </a:r>
            <a:r>
              <a:rPr lang="zh-CN" altLang="en-US" sz="2800" strike="noStrike" noProof="1">
                <a:sym typeface="+mn-ea"/>
              </a:rPr>
              <a:t>中不存在未利用的盈利机会</a:t>
            </a:r>
            <a:r>
              <a:rPr lang="zh-CN" altLang="en-US" sz="2800" strike="noStrike" noProof="1" smtClean="0">
                <a:sym typeface="+mn-ea"/>
              </a:rPr>
              <a:t>；</a:t>
            </a:r>
            <a:endParaRPr lang="zh-CN" altLang="en-US" sz="2800" strike="noStrike" noProof="1" smtClean="0">
              <a:sym typeface="+mn-ea"/>
            </a:endParaRPr>
          </a:p>
          <a:p>
            <a:pPr marL="742950" lvl="1" indent="-285750" fontAlgn="base"/>
            <a:r>
              <a:rPr lang="zh-CN" altLang="en-US" sz="2800" strike="noStrike" noProof="1">
                <a:sym typeface="+mn-ea"/>
              </a:rPr>
              <a:t>金融交易和货币储藏成本极小，信息成本微不足道</a:t>
            </a:r>
            <a:r>
              <a:rPr lang="zh-CN" altLang="en-US" sz="2800" strike="noStrike" noProof="1" smtClean="0">
                <a:sym typeface="+mn-ea"/>
              </a:rPr>
              <a:t>；</a:t>
            </a:r>
            <a:endParaRPr lang="zh-CN" altLang="en-US" sz="2800" strike="noStrike" noProof="1" smtClean="0">
              <a:sym typeface="+mn-ea"/>
            </a:endParaRPr>
          </a:p>
          <a:p>
            <a:pPr marL="742950" lvl="1" indent="-285750" fontAlgn="base"/>
            <a:r>
              <a:rPr lang="zh-CN" altLang="en-US" sz="2800" strike="noStrike" noProof="1" smtClean="0">
                <a:sym typeface="+mn-ea"/>
              </a:rPr>
              <a:t>关于</a:t>
            </a:r>
            <a:r>
              <a:rPr lang="zh-CN" altLang="en-US" sz="2800" strike="noStrike" noProof="1">
                <a:sym typeface="+mn-ea"/>
              </a:rPr>
              <a:t>未来证券价格和利率的预期是理性和有效率地形成的。</a:t>
            </a:r>
            <a:endParaRPr lang="zh-CN" altLang="en-US" sz="2800" strike="noStrike" noProof="1">
              <a:ea typeface="宋体" panose="02010600030101010101" pitchFamily="2" charset="-122"/>
            </a:endParaRPr>
          </a:p>
        </p:txBody>
      </p:sp>
      <p:sp>
        <p:nvSpPr>
          <p:cNvPr id="49155" name="文本框 4505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dissolve">
                                      <p:cBhvr>
                                        <p:cTn id="7" dur="500"/>
                                        <p:tgtEl>
                                          <p:spTgt spid="450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059">
                                            <p:txEl>
                                              <p:pRg st="0" end="0"/>
                                            </p:txEl>
                                          </p:spTgt>
                                        </p:tgtEl>
                                        <p:attrNameLst>
                                          <p:attrName>style.visibility</p:attrName>
                                        </p:attrNameLst>
                                      </p:cBhvr>
                                      <p:to>
                                        <p:strVal val="visible"/>
                                      </p:to>
                                    </p:set>
                                    <p:animEffect transition="in" filter="dissolve">
                                      <p:cBhvr>
                                        <p:cTn id="12" dur="500"/>
                                        <p:tgtEl>
                                          <p:spTgt spid="45059">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5059">
                                            <p:txEl>
                                              <p:pRg st="1" end="1"/>
                                            </p:txEl>
                                          </p:spTgt>
                                        </p:tgtEl>
                                        <p:attrNameLst>
                                          <p:attrName>style.visibility</p:attrName>
                                        </p:attrNameLst>
                                      </p:cBhvr>
                                      <p:to>
                                        <p:strVal val="visible"/>
                                      </p:to>
                                    </p:set>
                                    <p:animEffect transition="in" filter="dissolve">
                                      <p:cBhvr>
                                        <p:cTn id="15" dur="500"/>
                                        <p:tgtEl>
                                          <p:spTgt spid="45059">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5059">
                                            <p:txEl>
                                              <p:pRg st="2" end="2"/>
                                            </p:txEl>
                                          </p:spTgt>
                                        </p:tgtEl>
                                        <p:attrNameLst>
                                          <p:attrName>style.visibility</p:attrName>
                                        </p:attrNameLst>
                                      </p:cBhvr>
                                      <p:to>
                                        <p:strVal val="visible"/>
                                      </p:to>
                                    </p:set>
                                    <p:animEffect transition="in" filter="dissolve">
                                      <p:cBhvr>
                                        <p:cTn id="18" dur="500"/>
                                        <p:tgtEl>
                                          <p:spTgt spid="45059">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5059">
                                            <p:txEl>
                                              <p:pRg st="3" end="3"/>
                                            </p:txEl>
                                          </p:spTgt>
                                        </p:tgtEl>
                                        <p:attrNameLst>
                                          <p:attrName>style.visibility</p:attrName>
                                        </p:attrNameLst>
                                      </p:cBhvr>
                                      <p:to>
                                        <p:strVal val="visible"/>
                                      </p:to>
                                    </p:set>
                                    <p:animEffect transition="in" filter="dissolve">
                                      <p:cBhvr>
                                        <p:cTn id="21" dur="500"/>
                                        <p:tgtEl>
                                          <p:spTgt spid="45059">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5059">
                                            <p:txEl>
                                              <p:pRg st="4" end="4"/>
                                            </p:txEl>
                                          </p:spTgt>
                                        </p:tgtEl>
                                        <p:attrNameLst>
                                          <p:attrName>style.visibility</p:attrName>
                                        </p:attrNameLst>
                                      </p:cBhvr>
                                      <p:to>
                                        <p:strVal val="visible"/>
                                      </p:to>
                                    </p:set>
                                    <p:animEffect transition="in" filter="dissolve">
                                      <p:cBhvr>
                                        <p:cTn id="24" dur="500"/>
                                        <p:tgtEl>
                                          <p:spTgt spid="45059">
                                            <p:txEl>
                                              <p:pRg st="4" end="4"/>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45059">
                                            <p:txEl>
                                              <p:pRg st="5" end="5"/>
                                            </p:txEl>
                                          </p:spTgt>
                                        </p:tgtEl>
                                        <p:attrNameLst>
                                          <p:attrName>style.visibility</p:attrName>
                                        </p:attrNameLst>
                                      </p:cBhvr>
                                      <p:to>
                                        <p:strVal val="visible"/>
                                      </p:to>
                                    </p:set>
                                    <p:animEffect transition="in" filter="dissolve">
                                      <p:cBhvr>
                                        <p:cTn id="27" dur="500"/>
                                        <p:tgtEl>
                                          <p:spTgt spid="450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46081"/>
          <p:cNvSpPr>
            <a:spLocks noGrp="1"/>
          </p:cNvSpPr>
          <p:nvPr>
            <p:ph type="title"/>
          </p:nvPr>
        </p:nvSpPr>
        <p:spPr/>
        <p:txBody>
          <a:bodyPr anchor="ctr"/>
          <a:lstStyle/>
          <a:p>
            <a:pPr fontAlgn="base"/>
            <a:r>
              <a:rPr lang="zh-CN" altLang="en-US" sz="3200" strike="noStrike" noProof="1">
                <a:ea typeface="宋体" panose="02010600030101010101" pitchFamily="2" charset="-122"/>
              </a:rPr>
              <a:t>理性预期的利率理论</a:t>
            </a:r>
            <a:endParaRPr lang="zh-CN" altLang="en-US" sz="3200" strike="noStrike" noProof="1">
              <a:ea typeface="宋体" panose="02010600030101010101" pitchFamily="2" charset="-122"/>
            </a:endParaRPr>
          </a:p>
        </p:txBody>
      </p:sp>
      <p:sp>
        <p:nvSpPr>
          <p:cNvPr id="46083" name="文本占位符 46082"/>
          <p:cNvSpPr>
            <a:spLocks noGrp="1"/>
          </p:cNvSpPr>
          <p:nvPr>
            <p:ph idx="1"/>
          </p:nvPr>
        </p:nvSpPr>
        <p:spPr>
          <a:xfrm>
            <a:off x="685800" y="1498600"/>
            <a:ext cx="7985125" cy="5092700"/>
          </a:xfrm>
        </p:spPr>
        <p:txBody>
          <a:bodyPr/>
          <a:lstStyle/>
          <a:p>
            <a:pPr fontAlgn="base"/>
            <a:r>
              <a:rPr lang="zh-CN" altLang="en-US" sz="2800" strike="noStrike" noProof="1">
                <a:ea typeface="宋体" panose="02010600030101010101" pitchFamily="2" charset="-122"/>
              </a:rPr>
              <a:t>理性预期与利率均衡</a:t>
            </a:r>
            <a:endParaRPr lang="zh-CN" altLang="en-US" sz="2800" strike="noStrike" noProof="1">
              <a:ea typeface="宋体" panose="02010600030101010101" pitchFamily="2" charset="-122"/>
            </a:endParaRPr>
          </a:p>
          <a:p>
            <a:pPr lvl="1" fontAlgn="base"/>
            <a:r>
              <a:rPr lang="zh-CN" altLang="en-US" sz="2800" strike="noStrike" noProof="1">
                <a:sym typeface="+mn-ea"/>
              </a:rPr>
              <a:t>在有效市场假设下，利率由预期的可贷资金供给和预期的可贷资金需求在均衡条件下决定；</a:t>
            </a:r>
            <a:endParaRPr lang="zh-CN" altLang="en-US" sz="2800" strike="noStrike" noProof="1">
              <a:sym typeface="+mn-ea"/>
            </a:endParaRPr>
          </a:p>
          <a:p>
            <a:pPr lvl="1" fontAlgn="base"/>
            <a:r>
              <a:rPr lang="zh-CN" altLang="en-US" sz="2800" strike="noStrike" noProof="1">
                <a:sym typeface="+mn-ea"/>
              </a:rPr>
              <a:t>任何偏离均衡水平的利率，在投机和套利活动的作用下会很快得到消除。</a:t>
            </a:r>
            <a:endParaRPr lang="zh-CN" altLang="en-US" sz="2800" strike="noStrike" noProof="1">
              <a:sym typeface="+mn-ea"/>
            </a:endParaRPr>
          </a:p>
          <a:p>
            <a:pPr lvl="1" fontAlgn="base"/>
            <a:r>
              <a:rPr lang="zh-CN" altLang="en-US" sz="2800" strike="noStrike" noProof="1" smtClean="0">
                <a:sym typeface="+mn-ea"/>
              </a:rPr>
              <a:t>旧</a:t>
            </a:r>
            <a:r>
              <a:rPr lang="zh-CN" altLang="en-US" sz="2800" strike="noStrike" noProof="1">
                <a:sym typeface="+mn-ea"/>
              </a:rPr>
              <a:t>信息不会影响今天利率，只有当新的和未预期信息出现时，利率才发生变化。</a:t>
            </a:r>
            <a:endParaRPr lang="zh-CN" altLang="en-US" sz="2800" strike="noStrike" noProof="1">
              <a:sym typeface="+mn-ea"/>
            </a:endParaRPr>
          </a:p>
          <a:p>
            <a:pPr lvl="1" fontAlgn="base"/>
            <a:r>
              <a:rPr lang="zh-CN" altLang="en-US" sz="2800" strike="noStrike" noProof="1" smtClean="0">
                <a:sym typeface="+mn-ea"/>
              </a:rPr>
              <a:t>在</a:t>
            </a:r>
            <a:r>
              <a:rPr lang="zh-CN" altLang="en-US" sz="2800" strike="noStrike" noProof="1">
                <a:sym typeface="+mn-ea"/>
              </a:rPr>
              <a:t>没有新信息的条件下，对下期利率的最佳预期就是当前</a:t>
            </a:r>
            <a:r>
              <a:rPr lang="zh-CN" altLang="en-US" sz="2800" strike="noStrike" noProof="1" smtClean="0">
                <a:sym typeface="+mn-ea"/>
              </a:rPr>
              <a:t>利率</a:t>
            </a:r>
            <a:r>
              <a:rPr lang="zh-CN" altLang="en-US" sz="2800" strike="noStrike" noProof="1">
                <a:sym typeface="+mn-ea"/>
              </a:rPr>
              <a:t>。</a:t>
            </a:r>
            <a:endParaRPr lang="zh-CN" altLang="en-US" sz="2800" strike="noStrike" noProof="1">
              <a:ea typeface="宋体" panose="02010600030101010101" pitchFamily="2" charset="-122"/>
            </a:endParaRPr>
          </a:p>
        </p:txBody>
      </p:sp>
      <p:sp>
        <p:nvSpPr>
          <p:cNvPr id="50179" name="文本框 4608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48129"/>
          <p:cNvSpPr>
            <a:spLocks noGrp="1"/>
          </p:cNvSpPr>
          <p:nvPr>
            <p:ph type="title"/>
          </p:nvPr>
        </p:nvSpPr>
        <p:spPr/>
        <p:txBody>
          <a:bodyPr anchor="ctr"/>
          <a:lstStyle/>
          <a:p>
            <a:pPr fontAlgn="base"/>
            <a:r>
              <a:rPr lang="zh-CN" altLang="en-US" sz="3200" strike="noStrike" noProof="1">
                <a:ea typeface="宋体" panose="02010600030101010101" pitchFamily="2" charset="-122"/>
              </a:rPr>
              <a:t>理性预期与可贷资金的供给和需求</a:t>
            </a:r>
            <a:endParaRPr lang="zh-CN" altLang="en-US" sz="3200" strike="noStrike" noProof="1">
              <a:ea typeface="宋体" panose="02010600030101010101" pitchFamily="2" charset="-122"/>
            </a:endParaRPr>
          </a:p>
        </p:txBody>
      </p:sp>
      <p:sp>
        <p:nvSpPr>
          <p:cNvPr id="48131" name="文本占位符 48130"/>
          <p:cNvSpPr>
            <a:spLocks noGrp="1"/>
          </p:cNvSpPr>
          <p:nvPr>
            <p:ph idx="1"/>
          </p:nvPr>
        </p:nvSpPr>
        <p:spPr>
          <a:xfrm>
            <a:off x="609600" y="1646238"/>
            <a:ext cx="8191500" cy="4737100"/>
          </a:xfrm>
        </p:spPr>
        <p:txBody>
          <a:bodyPr/>
          <a:lstStyle/>
          <a:p>
            <a:pPr fontAlgn="base"/>
            <a:r>
              <a:rPr lang="zh-CN" altLang="en-US" sz="2800" strike="noStrike" noProof="1">
                <a:ea typeface="宋体" panose="02010600030101010101" pitchFamily="2" charset="-122"/>
              </a:rPr>
              <a:t>理性预期对可贷资金利率理论的修正</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可贷资金的需求包括计划的需求和预期需求</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可贷资金的供给包括计划的供给和预期供给</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均衡利率有可能偏离经济均衡所决定的利率</a:t>
            </a:r>
            <a:endParaRPr lang="zh-CN" altLang="en-US" sz="2800" strike="noStrike" noProof="1">
              <a:ea typeface="宋体" panose="02010600030101010101" pitchFamily="2" charset="-122"/>
            </a:endParaRPr>
          </a:p>
        </p:txBody>
      </p:sp>
      <p:sp>
        <p:nvSpPr>
          <p:cNvPr id="51203" name="文本框 4813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51204" name="图片 1"/>
          <p:cNvPicPr>
            <a:picLocks noChangeAspect="1"/>
          </p:cNvPicPr>
          <p:nvPr/>
        </p:nvPicPr>
        <p:blipFill>
          <a:blip r:embed="rId1"/>
          <a:stretch>
            <a:fillRect/>
          </a:stretch>
        </p:blipFill>
        <p:spPr>
          <a:xfrm>
            <a:off x="1336675" y="3703638"/>
            <a:ext cx="6811963" cy="2984500"/>
          </a:xfrm>
          <a:prstGeom prst="rect">
            <a:avLst/>
          </a:prstGeom>
          <a:noFill/>
          <a:ln w="9525">
            <a:noFill/>
          </a:ln>
        </p:spPr>
      </p:pic>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733425" y="1660525"/>
            <a:ext cx="7872413" cy="3597275"/>
          </a:xfrm>
        </p:spPr>
        <p:txBody>
          <a:bodyPr/>
          <a:lstStyle/>
          <a:p>
            <a:pPr marL="228600" indent="-228600" algn="l" fontAlgn="base">
              <a:lnSpc>
                <a:spcPct val="100000"/>
              </a:lnSpc>
              <a:spcBef>
                <a:spcPct val="20000"/>
              </a:spcBef>
              <a:buChar char="ù"/>
            </a:pPr>
            <a:r>
              <a:rPr lang="zh-CN" altLang="en-US" sz="2800" strike="noStrike" noProof="1">
                <a:ea typeface="宋体" panose="02010600030101010101" pitchFamily="2" charset="-122"/>
                <a:sym typeface="+mn-ea"/>
              </a:rPr>
              <a:t>根据</a:t>
            </a:r>
            <a:r>
              <a:rPr lang="zh-CN" altLang="en-US" sz="2800" b="0" strike="noStrike" noProof="1">
                <a:solidFill>
                  <a:sysClr val="window" lastClr="FFFFFF"/>
                </a:solidFill>
                <a:latin typeface="黑体" panose="02010609060101010101" pitchFamily="2" charset="-122"/>
                <a:ea typeface="黑体" panose="02010609060101010101" pitchFamily="2" charset="-122"/>
                <a:cs typeface="+mn-ea"/>
                <a:sym typeface="+mn-ea"/>
              </a:rPr>
              <a:t>理性预期理论，利率水平及其变化受到公众预期的影响。</a:t>
            </a:r>
            <a:endParaRPr lang="zh-CN" altLang="en-US" sz="2800" b="0" strike="noStrike" noProof="1">
              <a:solidFill>
                <a:sysClr val="window" lastClr="FFFFFF"/>
              </a:solidFill>
              <a:latin typeface="黑体" panose="02010609060101010101" pitchFamily="2" charset="-122"/>
              <a:ea typeface="黑体" panose="02010609060101010101" pitchFamily="2" charset="-122"/>
              <a:cs typeface="+mn-ea"/>
              <a:sym typeface="+mn-ea"/>
            </a:endParaRPr>
          </a:p>
          <a:p>
            <a:pPr marL="228600" indent="-228600" algn="l" fontAlgn="base">
              <a:lnSpc>
                <a:spcPct val="100000"/>
              </a:lnSpc>
              <a:spcBef>
                <a:spcPct val="20000"/>
              </a:spcBef>
              <a:buChar char="ù"/>
            </a:pPr>
            <a:r>
              <a:rPr lang="zh-CN" altLang="en-US" sz="2800" b="0" strike="noStrike" noProof="1" smtClean="0">
                <a:solidFill>
                  <a:sysClr val="window" lastClr="FFFFFF"/>
                </a:solidFill>
                <a:latin typeface="黑体" panose="02010609060101010101" pitchFamily="2" charset="-122"/>
                <a:ea typeface="黑体" panose="02010609060101010101" pitchFamily="2" charset="-122"/>
                <a:cs typeface="+mn-ea"/>
                <a:sym typeface="+mn-ea"/>
              </a:rPr>
              <a:t>如果理性预期理论是正确的，政策制定者面临重大机遇和挑战。</a:t>
            </a:r>
            <a:endParaRPr lang="zh-CN" altLang="en-US" sz="2800" b="0" strike="noStrike" noProof="1" smtClean="0">
              <a:solidFill>
                <a:sysClr val="window" lastClr="FFFFFF"/>
              </a:solidFill>
              <a:latin typeface="黑体" panose="02010609060101010101" pitchFamily="2" charset="-122"/>
              <a:ea typeface="黑体" panose="02010609060101010101" pitchFamily="2" charset="-122"/>
              <a:cs typeface="+mn-ea"/>
              <a:sym typeface="+mn-ea"/>
            </a:endParaRPr>
          </a:p>
          <a:p>
            <a:pPr marL="228600" indent="-228600" algn="l" fontAlgn="base">
              <a:lnSpc>
                <a:spcPct val="100000"/>
              </a:lnSpc>
              <a:spcBef>
                <a:spcPct val="20000"/>
              </a:spcBef>
              <a:buChar char="ù"/>
            </a:pPr>
            <a:r>
              <a:rPr lang="zh-CN" altLang="en-US" sz="2800" b="0" strike="noStrike" noProof="1" smtClean="0">
                <a:solidFill>
                  <a:sysClr val="window" lastClr="FFFFFF"/>
                </a:solidFill>
                <a:latin typeface="黑体" panose="02010609060101010101" pitchFamily="2" charset="-122"/>
                <a:ea typeface="黑体" panose="02010609060101010101" pitchFamily="2" charset="-122"/>
                <a:cs typeface="+mn-ea"/>
                <a:sym typeface="+mn-ea"/>
              </a:rPr>
              <a:t>理性</a:t>
            </a:r>
            <a:r>
              <a:rPr lang="zh-CN" altLang="en-US" sz="2800" b="0" strike="noStrike" noProof="1">
                <a:solidFill>
                  <a:sysClr val="window" lastClr="FFFFFF"/>
                </a:solidFill>
                <a:latin typeface="黑体" panose="02010609060101010101" pitchFamily="2" charset="-122"/>
                <a:ea typeface="黑体" panose="02010609060101010101" pitchFamily="2" charset="-122"/>
                <a:cs typeface="+mn-ea"/>
                <a:sym typeface="+mn-ea"/>
              </a:rPr>
              <a:t>预期利率理论可以广泛应用于套利活动。</a:t>
            </a:r>
            <a:endParaRPr lang="zh-CN" altLang="en-US" sz="2800" b="0" strike="noStrike" noProof="1"/>
          </a:p>
        </p:txBody>
      </p:sp>
      <p:sp>
        <p:nvSpPr>
          <p:cNvPr id="48130" name="标题 48129"/>
          <p:cNvSpPr>
            <a:spLocks noGrp="1"/>
          </p:cNvSpPr>
          <p:nvPr>
            <p:ph type="ctrTitle"/>
          </p:nvPr>
        </p:nvSpPr>
        <p:spPr>
          <a:xfrm>
            <a:off x="1143000" y="517525"/>
            <a:ext cx="6858000" cy="769938"/>
          </a:xfrm>
        </p:spPr>
        <p:txBody>
          <a:bodyPr anchor="ctr"/>
          <a:lstStyle/>
          <a:p>
            <a:pPr fontAlgn="base"/>
            <a:r>
              <a:rPr lang="zh-CN" altLang="en-US" sz="3200" strike="noStrike" noProof="1">
                <a:ea typeface="宋体" panose="02010600030101010101" pitchFamily="2" charset="-122"/>
              </a:rPr>
              <a:t>理性预期利率理论的应用</a:t>
            </a:r>
            <a:endParaRPr lang="zh-CN" altLang="en-US" sz="3200" strike="noStrike" noProof="1">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49153"/>
          <p:cNvSpPr>
            <a:spLocks noGrp="1"/>
          </p:cNvSpPr>
          <p:nvPr>
            <p:ph type="title"/>
          </p:nvPr>
        </p:nvSpPr>
        <p:spPr>
          <a:xfrm>
            <a:off x="457200" y="274638"/>
            <a:ext cx="8229600" cy="998538"/>
          </a:xfrm>
        </p:spPr>
        <p:txBody>
          <a:bodyPr anchor="ctr"/>
          <a:lstStyle/>
          <a:p>
            <a:pPr fontAlgn="base"/>
            <a:r>
              <a:rPr lang="zh-CN" altLang="en-US" sz="3200" strike="noStrike" noProof="1">
                <a:ea typeface="宋体" panose="02010600030101010101" pitchFamily="2" charset="-122"/>
              </a:rPr>
              <a:t>理性预期利率理论的应用</a:t>
            </a:r>
            <a:endParaRPr lang="zh-CN" altLang="en-US" sz="3200" strike="noStrike" noProof="1">
              <a:ea typeface="宋体" panose="02010600030101010101" pitchFamily="2" charset="-122"/>
            </a:endParaRPr>
          </a:p>
        </p:txBody>
      </p:sp>
      <p:pic>
        <p:nvPicPr>
          <p:cNvPr id="53250" name="图片 49154"/>
          <p:cNvPicPr>
            <a:picLocks noChangeAspect="1"/>
          </p:cNvPicPr>
          <p:nvPr/>
        </p:nvPicPr>
        <p:blipFill>
          <a:blip r:embed="rId1"/>
          <a:stretch>
            <a:fillRect/>
          </a:stretch>
        </p:blipFill>
        <p:spPr>
          <a:xfrm>
            <a:off x="1181100" y="1562100"/>
            <a:ext cx="6807200" cy="4921250"/>
          </a:xfrm>
          <a:prstGeom prst="rect">
            <a:avLst/>
          </a:prstGeom>
          <a:noFill/>
          <a:ln w="9525">
            <a:noFill/>
          </a:ln>
        </p:spPr>
      </p:pic>
      <p:sp>
        <p:nvSpPr>
          <p:cNvPr id="53251" name="文本框 4915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dissolve">
                                      <p:cBhvr>
                                        <p:cTn id="7" dur="500"/>
                                        <p:tgtEl>
                                          <p:spTgt spid="49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5017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理性预期利率理论的局限性</a:t>
            </a:r>
            <a:endParaRPr lang="zh-CN" altLang="en-US" sz="3200" strike="noStrike" noProof="1">
              <a:ea typeface="宋体" panose="02010600030101010101" pitchFamily="2" charset="-122"/>
            </a:endParaRPr>
          </a:p>
        </p:txBody>
      </p:sp>
      <p:sp>
        <p:nvSpPr>
          <p:cNvPr id="50179" name="文本占位符 50178"/>
          <p:cNvSpPr>
            <a:spLocks noGrp="1"/>
          </p:cNvSpPr>
          <p:nvPr>
            <p:ph idx="1"/>
          </p:nvPr>
        </p:nvSpPr>
        <p:spPr>
          <a:xfrm>
            <a:off x="457200" y="1701800"/>
            <a:ext cx="8229600" cy="4424363"/>
          </a:xfrm>
        </p:spPr>
        <p:txBody>
          <a:bodyPr/>
          <a:lstStyle/>
          <a:p>
            <a:pPr fontAlgn="base"/>
            <a:r>
              <a:rPr lang="zh-CN" altLang="en-US" strike="noStrike" noProof="1" smtClean="0">
                <a:sym typeface="+mn-ea"/>
              </a:rPr>
              <a:t>现实</a:t>
            </a:r>
            <a:r>
              <a:rPr lang="zh-CN" altLang="en-US" strike="noStrike" noProof="1">
                <a:sym typeface="+mn-ea"/>
              </a:rPr>
              <a:t>世界的某些特征似乎与理性预期理论相矛盾：</a:t>
            </a:r>
            <a:endParaRPr lang="zh-CN" altLang="en-US" strike="noStrike" noProof="1">
              <a:sym typeface="+mn-ea"/>
            </a:endParaRPr>
          </a:p>
          <a:p>
            <a:pPr fontAlgn="base"/>
            <a:r>
              <a:rPr lang="zh-CN" altLang="en-US" strike="noStrike" noProof="1" smtClean="0">
                <a:sym typeface="+mn-ea"/>
              </a:rPr>
              <a:t>有关</a:t>
            </a:r>
            <a:r>
              <a:rPr lang="zh-CN" altLang="en-US" strike="noStrike" noProof="1">
                <a:sym typeface="+mn-ea"/>
              </a:rPr>
              <a:t>贷款和证券定价信息的搜集与分析成本并不总是微不足道；</a:t>
            </a:r>
            <a:endParaRPr lang="zh-CN" altLang="en-US" strike="noStrike" noProof="1">
              <a:sym typeface="+mn-ea"/>
            </a:endParaRPr>
          </a:p>
          <a:p>
            <a:pPr fontAlgn="base"/>
            <a:r>
              <a:rPr lang="zh-CN" altLang="en-US" strike="noStrike" noProof="1">
                <a:sym typeface="+mn-ea"/>
              </a:rPr>
              <a:t>理性预期在大宗交易和竞争性市场可能存在，但在另外一些市场不太相符，如消费者信贷市场；</a:t>
            </a:r>
            <a:endParaRPr lang="zh-CN" altLang="en-US" strike="noStrike" noProof="1">
              <a:sym typeface="+mn-ea"/>
            </a:endParaRPr>
          </a:p>
          <a:p>
            <a:pPr fontAlgn="base"/>
            <a:r>
              <a:rPr lang="zh-CN" altLang="en-US" strike="noStrike" noProof="1" smtClean="0">
                <a:sym typeface="+mn-ea"/>
              </a:rPr>
              <a:t>某些</a:t>
            </a:r>
            <a:r>
              <a:rPr lang="zh-CN" altLang="en-US" strike="noStrike" noProof="1">
                <a:sym typeface="+mn-ea"/>
              </a:rPr>
              <a:t>当期利率和价格可能与过去的利率和价格存在联系，如短期证券利率，表明市场参与者并不总是理性的；</a:t>
            </a:r>
            <a:endParaRPr lang="zh-CN" altLang="en-US" strike="noStrike" noProof="1">
              <a:sym typeface="+mn-ea"/>
            </a:endParaRPr>
          </a:p>
          <a:p>
            <a:pPr fontAlgn="base"/>
            <a:r>
              <a:rPr lang="zh-CN" altLang="en-US" strike="noStrike" noProof="1">
                <a:sym typeface="+mn-ea"/>
              </a:rPr>
              <a:t>关于市场参与者如何形成预期是未知的知识。 </a:t>
            </a:r>
            <a:endParaRPr lang="zh-CN" altLang="en-US" strike="noStrike" noProof="1">
              <a:ea typeface="宋体" panose="02010600030101010101" pitchFamily="2" charset="-122"/>
            </a:endParaRPr>
          </a:p>
        </p:txBody>
      </p:sp>
      <p:sp>
        <p:nvSpPr>
          <p:cNvPr id="54275" name="文本框 5017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dissolve">
                                      <p:cBhvr>
                                        <p:cTn id="7" dur="5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pRg st="4" end="4"/>
                                            </p:txEl>
                                          </p:spTgt>
                                        </p:tgtEl>
                                        <p:attrNameLst>
                                          <p:attrName>style.visibility</p:attrName>
                                        </p:attrNameLst>
                                      </p:cBhvr>
                                      <p:to>
                                        <p:strVal val="visible"/>
                                      </p:to>
                                    </p:set>
                                    <p:animEffect transition="in" filter="dissolve">
                                      <p:cBhvr>
                                        <p:cTn id="12" dur="500"/>
                                        <p:tgtEl>
                                          <p:spTgt spid="5017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79">
                                            <p:txEl>
                                              <p:pRg st="4" end="4"/>
                                            </p:txEl>
                                          </p:spTgt>
                                        </p:tgtEl>
                                        <p:attrNameLst>
                                          <p:attrName>style.visibility</p:attrName>
                                        </p:attrNameLst>
                                      </p:cBhvr>
                                      <p:to>
                                        <p:strVal val="visible"/>
                                      </p:to>
                                    </p:set>
                                    <p:animEffect transition="in" filter="dissolve">
                                      <p:cBhvr>
                                        <p:cTn id="17" dur="500"/>
                                        <p:tgtEl>
                                          <p:spTgt spid="501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179">
                                            <p:txEl>
                                              <p:pRg st="4" end="4"/>
                                            </p:txEl>
                                          </p:spTgt>
                                        </p:tgtEl>
                                        <p:attrNameLst>
                                          <p:attrName>style.visibility</p:attrName>
                                        </p:attrNameLst>
                                      </p:cBhvr>
                                      <p:to>
                                        <p:strVal val="visible"/>
                                      </p:to>
                                    </p:set>
                                    <p:animEffect transition="in" filter="dissolve">
                                      <p:cBhvr>
                                        <p:cTn id="22" dur="500"/>
                                        <p:tgtEl>
                                          <p:spTgt spid="5017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179">
                                            <p:txEl>
                                              <p:pRg st="4" end="4"/>
                                            </p:txEl>
                                          </p:spTgt>
                                        </p:tgtEl>
                                        <p:attrNameLst>
                                          <p:attrName>style.visibility</p:attrName>
                                        </p:attrNameLst>
                                      </p:cBhvr>
                                      <p:to>
                                        <p:strVal val="visible"/>
                                      </p:to>
                                    </p:set>
                                    <p:animEffect transition="in" filter="dissolve">
                                      <p:cBhvr>
                                        <p:cTn id="27" dur="500"/>
                                        <p:tgtEl>
                                          <p:spTgt spid="50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7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51201"/>
          <p:cNvSpPr>
            <a:spLocks noGrp="1"/>
          </p:cNvSpPr>
          <p:nvPr>
            <p:ph type="title"/>
          </p:nvPr>
        </p:nvSpPr>
        <p:spPr>
          <a:xfrm>
            <a:off x="457200" y="274638"/>
            <a:ext cx="8229600" cy="1143000"/>
          </a:xfrm>
        </p:spPr>
        <p:txBody>
          <a:bodyPr anchor="ctr"/>
          <a:lstStyle/>
          <a:p>
            <a:pPr fontAlgn="base"/>
            <a:r>
              <a:rPr lang="en-US" altLang="zh-CN" sz="3200" strike="noStrike" noProof="1">
                <a:ea typeface="宋体" panose="02010600030101010101" pitchFamily="2" charset="-122"/>
              </a:rPr>
              <a:t>Markets on the Net</a:t>
            </a:r>
            <a:endParaRPr lang="en-US" altLang="zh-CN" sz="3200" strike="noStrike" noProof="1">
              <a:ea typeface="宋体" panose="02010600030101010101" pitchFamily="2" charset="-122"/>
            </a:endParaRPr>
          </a:p>
        </p:txBody>
      </p:sp>
      <p:sp>
        <p:nvSpPr>
          <p:cNvPr id="51203" name="文本占位符 51202"/>
          <p:cNvSpPr>
            <a:spLocks noGrp="1"/>
          </p:cNvSpPr>
          <p:nvPr>
            <p:ph idx="1"/>
          </p:nvPr>
        </p:nvSpPr>
        <p:spPr>
          <a:xfrm>
            <a:off x="457200" y="1752600"/>
            <a:ext cx="8229600" cy="4191000"/>
          </a:xfrm>
        </p:spPr>
        <p:txBody>
          <a:bodyPr/>
          <a:lstStyle/>
          <a:p>
            <a:pPr marL="342900" indent="-342900" fontAlgn="base">
              <a:lnSpc>
                <a:spcPct val="90000"/>
              </a:lnSpc>
            </a:pPr>
            <a:r>
              <a:rPr lang="en-US" altLang="zh-CN" strike="noStrike" noProof="1">
                <a:ea typeface="宋体" panose="02010600030101010101" pitchFamily="2" charset="-122"/>
              </a:rPr>
              <a:t>Bank Rate.com at </a:t>
            </a:r>
            <a:r>
              <a:rPr lang="en-US" altLang="zh-CN" strike="noStrike" noProof="1">
                <a:ea typeface="宋体" panose="02010600030101010101" pitchFamily="2" charset="-122"/>
                <a:hlinkClick r:id="rId1"/>
              </a:rPr>
              <a:t>www.bankrate.com</a:t>
            </a:r>
            <a:endParaRPr lang="en-US" altLang="zh-CN" strike="noStrike" noProof="1">
              <a:ea typeface="宋体" panose="02010600030101010101" pitchFamily="2" charset="-122"/>
            </a:endParaRPr>
          </a:p>
          <a:p>
            <a:pPr marL="342900" indent="-342900" fontAlgn="base">
              <a:lnSpc>
                <a:spcPct val="90000"/>
              </a:lnSpc>
            </a:pPr>
            <a:r>
              <a:rPr lang="en-US" altLang="zh-CN" strike="noStrike" noProof="1">
                <a:ea typeface="宋体" panose="02010600030101010101" pitchFamily="2" charset="-122"/>
              </a:rPr>
              <a:t>Bond Market Association at </a:t>
            </a:r>
            <a:r>
              <a:rPr lang="en-US" altLang="zh-CN" strike="noStrike" noProof="1">
                <a:ea typeface="宋体" panose="02010600030101010101" pitchFamily="2" charset="-122"/>
                <a:hlinkClick r:id="rId2"/>
              </a:rPr>
              <a:t>www.investinginbonds.com</a:t>
            </a:r>
            <a:endParaRPr lang="en-US" altLang="zh-CN" strike="noStrike" noProof="1">
              <a:ea typeface="宋体" panose="02010600030101010101" pitchFamily="2" charset="-122"/>
            </a:endParaRPr>
          </a:p>
          <a:p>
            <a:pPr marL="342900" indent="-342900" fontAlgn="base">
              <a:lnSpc>
                <a:spcPct val="90000"/>
              </a:lnSpc>
            </a:pPr>
            <a:r>
              <a:rPr lang="en-US" altLang="zh-CN" strike="noStrike" noProof="1">
                <a:ea typeface="宋体" panose="02010600030101010101" pitchFamily="2" charset="-122"/>
              </a:rPr>
              <a:t>CNN/Money at </a:t>
            </a:r>
            <a:r>
              <a:rPr lang="en-US" altLang="zh-CN" strike="noStrike" noProof="1">
                <a:ea typeface="宋体" panose="02010600030101010101" pitchFamily="2" charset="-122"/>
                <a:hlinkClick r:id="rId3"/>
              </a:rPr>
              <a:t>www.cnnfn.com</a:t>
            </a:r>
            <a:endParaRPr lang="en-US" altLang="zh-CN" strike="noStrike" noProof="1">
              <a:ea typeface="宋体" panose="02010600030101010101" pitchFamily="2" charset="-122"/>
            </a:endParaRPr>
          </a:p>
          <a:p>
            <a:pPr marL="342900" indent="-342900" fontAlgn="base">
              <a:lnSpc>
                <a:spcPct val="90000"/>
              </a:lnSpc>
            </a:pPr>
            <a:r>
              <a:rPr lang="en-US" altLang="zh-CN" strike="noStrike" noProof="1">
                <a:ea typeface="宋体" panose="02010600030101010101" pitchFamily="2" charset="-122"/>
              </a:rPr>
              <a:t>European Central Bank at </a:t>
            </a:r>
            <a:r>
              <a:rPr lang="en-US" altLang="zh-CN" strike="noStrike" noProof="1">
                <a:ea typeface="宋体" panose="02010600030101010101" pitchFamily="2" charset="-122"/>
                <a:hlinkClick r:id="rId4"/>
              </a:rPr>
              <a:t>www.ecb.int/</a:t>
            </a:r>
            <a:endParaRPr lang="en-US" altLang="zh-CN" strike="noStrike" noProof="1">
              <a:ea typeface="宋体" panose="02010600030101010101" pitchFamily="2" charset="-122"/>
            </a:endParaRPr>
          </a:p>
          <a:p>
            <a:pPr marL="342900" indent="-342900" fontAlgn="base">
              <a:lnSpc>
                <a:spcPct val="90000"/>
              </a:lnSpc>
            </a:pPr>
            <a:r>
              <a:rPr lang="en-US" altLang="zh-CN" strike="noStrike" noProof="1">
                <a:ea typeface="宋体" panose="02010600030101010101" pitchFamily="2" charset="-122"/>
              </a:rPr>
              <a:t>Federal Reserve System at </a:t>
            </a:r>
            <a:r>
              <a:rPr lang="en-US" altLang="zh-CN" strike="noStrike" noProof="1">
                <a:ea typeface="宋体" panose="02010600030101010101" pitchFamily="2" charset="-122"/>
                <a:hlinkClick r:id="rId5"/>
              </a:rPr>
              <a:t>www.federalreserve.gov</a:t>
            </a:r>
            <a:endParaRPr lang="en-US" altLang="zh-CN" strike="noStrike" noProof="1">
              <a:ea typeface="宋体" panose="02010600030101010101" pitchFamily="2" charset="-122"/>
            </a:endParaRPr>
          </a:p>
          <a:p>
            <a:pPr marL="342900" indent="-342900" fontAlgn="base">
              <a:lnSpc>
                <a:spcPct val="90000"/>
              </a:lnSpc>
            </a:pPr>
            <a:r>
              <a:rPr lang="en-US" altLang="zh-CN" strike="noStrike" noProof="1">
                <a:ea typeface="宋体" panose="02010600030101010101" pitchFamily="2" charset="-122"/>
              </a:rPr>
              <a:t>National Endowment for Financial Education at </a:t>
            </a:r>
            <a:r>
              <a:rPr lang="en-US" altLang="zh-CN" strike="noStrike" noProof="1">
                <a:ea typeface="宋体" panose="02010600030101010101" pitchFamily="2" charset="-122"/>
                <a:hlinkClick r:id="rId6"/>
              </a:rPr>
              <a:t>www.nefe.org</a:t>
            </a:r>
            <a:endParaRPr lang="en-US" altLang="zh-CN" strike="noStrike" noProof="1">
              <a:ea typeface="宋体" panose="02010600030101010101" pitchFamily="2" charset="-122"/>
            </a:endParaRPr>
          </a:p>
        </p:txBody>
      </p:sp>
      <p:sp>
        <p:nvSpPr>
          <p:cNvPr id="55299" name="文本框 5120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dissolve">
                                      <p:cBhvr>
                                        <p:cTn id="7" dur="500"/>
                                        <p:tgtEl>
                                          <p:spTgt spid="512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03">
                                            <p:txEl>
                                              <p:pRg st="0" end="0"/>
                                            </p:txEl>
                                          </p:spTgt>
                                        </p:tgtEl>
                                        <p:attrNameLst>
                                          <p:attrName>style.visibility</p:attrName>
                                        </p:attrNameLst>
                                      </p:cBhvr>
                                      <p:to>
                                        <p:strVal val="visible"/>
                                      </p:to>
                                    </p:set>
                                    <p:animEffect transition="in" filter="dissolve">
                                      <p:cBhvr>
                                        <p:cTn id="12" dur="500"/>
                                        <p:tgtEl>
                                          <p:spTgt spid="5120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03">
                                            <p:txEl>
                                              <p:pRg st="1" end="1"/>
                                            </p:txEl>
                                          </p:spTgt>
                                        </p:tgtEl>
                                        <p:attrNameLst>
                                          <p:attrName>style.visibility</p:attrName>
                                        </p:attrNameLst>
                                      </p:cBhvr>
                                      <p:to>
                                        <p:strVal val="visible"/>
                                      </p:to>
                                    </p:set>
                                    <p:animEffect transition="in" filter="dissolve">
                                      <p:cBhvr>
                                        <p:cTn id="17" dur="500"/>
                                        <p:tgtEl>
                                          <p:spTgt spid="5120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03">
                                            <p:txEl>
                                              <p:pRg st="2" end="2"/>
                                            </p:txEl>
                                          </p:spTgt>
                                        </p:tgtEl>
                                        <p:attrNameLst>
                                          <p:attrName>style.visibility</p:attrName>
                                        </p:attrNameLst>
                                      </p:cBhvr>
                                      <p:to>
                                        <p:strVal val="visible"/>
                                      </p:to>
                                    </p:set>
                                    <p:animEffect transition="in" filter="dissolve">
                                      <p:cBhvr>
                                        <p:cTn id="22" dur="500"/>
                                        <p:tgtEl>
                                          <p:spTgt spid="5120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203">
                                            <p:txEl>
                                              <p:pRg st="3" end="3"/>
                                            </p:txEl>
                                          </p:spTgt>
                                        </p:tgtEl>
                                        <p:attrNameLst>
                                          <p:attrName>style.visibility</p:attrName>
                                        </p:attrNameLst>
                                      </p:cBhvr>
                                      <p:to>
                                        <p:strVal val="visible"/>
                                      </p:to>
                                    </p:set>
                                    <p:animEffect transition="in" filter="dissolve">
                                      <p:cBhvr>
                                        <p:cTn id="27" dur="500"/>
                                        <p:tgtEl>
                                          <p:spTgt spid="5120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1203">
                                            <p:txEl>
                                              <p:pRg st="4" end="4"/>
                                            </p:txEl>
                                          </p:spTgt>
                                        </p:tgtEl>
                                        <p:attrNameLst>
                                          <p:attrName>style.visibility</p:attrName>
                                        </p:attrNameLst>
                                      </p:cBhvr>
                                      <p:to>
                                        <p:strVal val="visible"/>
                                      </p:to>
                                    </p:set>
                                    <p:animEffect transition="in" filter="dissolve">
                                      <p:cBhvr>
                                        <p:cTn id="32" dur="500"/>
                                        <p:tgtEl>
                                          <p:spTgt spid="5120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1203">
                                            <p:txEl>
                                              <p:pRg st="5" end="5"/>
                                            </p:txEl>
                                          </p:spTgt>
                                        </p:tgtEl>
                                        <p:attrNameLst>
                                          <p:attrName>style.visibility</p:attrName>
                                        </p:attrNameLst>
                                      </p:cBhvr>
                                      <p:to>
                                        <p:strVal val="visible"/>
                                      </p:to>
                                    </p:set>
                                    <p:animEffect transition="in" filter="dissolve">
                                      <p:cBhvr>
                                        <p:cTn id="37" dur="500"/>
                                        <p:tgtEl>
                                          <p:spTgt spid="512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5222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2227" name="文本占位符 52226"/>
          <p:cNvSpPr>
            <a:spLocks noGrp="1"/>
          </p:cNvSpPr>
          <p:nvPr>
            <p:ph idx="1"/>
          </p:nvPr>
        </p:nvSpPr>
        <p:spPr>
          <a:xfrm>
            <a:off x="457200" y="1638300"/>
            <a:ext cx="8229600" cy="4691063"/>
          </a:xfrm>
        </p:spPr>
        <p:txBody>
          <a:bodyPr/>
          <a:lstStyle/>
          <a:p>
            <a:pPr marL="342900" indent="-342900" fontAlgn="base">
              <a:lnSpc>
                <a:spcPct val="90000"/>
              </a:lnSpc>
            </a:pPr>
            <a:r>
              <a:rPr lang="zh-CN" altLang="en-US" sz="2800" strike="noStrike" noProof="1">
                <a:ea typeface="宋体" panose="02010600030101010101" pitchFamily="2" charset="-122"/>
              </a:rPr>
              <a:t>导言:   利率和信贷价格  </a:t>
            </a:r>
            <a:endParaRPr lang="zh-CN" altLang="en-US" sz="2800" strike="noStrike" noProof="1">
              <a:ea typeface="宋体" panose="02010600030101010101" pitchFamily="2" charset="-122"/>
            </a:endParaRPr>
          </a:p>
          <a:p>
            <a:pPr marL="342900" indent="-342900" fontAlgn="base">
              <a:lnSpc>
                <a:spcPct val="90000"/>
              </a:lnSpc>
            </a:pPr>
            <a:r>
              <a:rPr lang="zh-CN" altLang="en-US" sz="2800" strike="noStrike" noProof="1">
                <a:ea typeface="宋体" panose="02010600030101010101" pitchFamily="2" charset="-122"/>
              </a:rPr>
              <a:t>经济中利率的作用</a:t>
            </a:r>
            <a:endParaRPr lang="zh-CN" altLang="en-US" sz="2800" strike="noStrike" noProof="1">
              <a:ea typeface="宋体" panose="02010600030101010101" pitchFamily="2" charset="-122"/>
            </a:endParaRPr>
          </a:p>
          <a:p>
            <a:pPr marL="342900" indent="-342900" fontAlgn="base">
              <a:lnSpc>
                <a:spcPct val="90000"/>
              </a:lnSpc>
            </a:pPr>
            <a:r>
              <a:rPr lang="zh-CN" altLang="en-US" sz="2800" strike="noStrike" noProof="1">
                <a:ea typeface="宋体" panose="02010600030101010101" pitchFamily="2" charset="-122"/>
              </a:rPr>
              <a:t>古典利率理论</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家庭、企业和政府储蓄</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投资资金的需求</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利率的均衡</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古典理论的局限性</a:t>
            </a:r>
            <a:endParaRPr lang="zh-CN" altLang="en-US" sz="2800" strike="noStrike" noProof="1">
              <a:ea typeface="宋体" panose="02010600030101010101" pitchFamily="2" charset="-122"/>
            </a:endParaRPr>
          </a:p>
        </p:txBody>
      </p:sp>
      <p:sp>
        <p:nvSpPr>
          <p:cNvPr id="56323" name="文本框 5222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500"/>
                                        <p:tgtEl>
                                          <p:spTgt spid="522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227">
                                            <p:txEl>
                                              <p:pRg st="0" end="0"/>
                                            </p:txEl>
                                          </p:spTgt>
                                        </p:tgtEl>
                                        <p:attrNameLst>
                                          <p:attrName>style.visibility</p:attrName>
                                        </p:attrNameLst>
                                      </p:cBhvr>
                                      <p:to>
                                        <p:strVal val="visible"/>
                                      </p:to>
                                    </p:set>
                                    <p:animEffect transition="in" filter="dissolve">
                                      <p:cBhvr>
                                        <p:cTn id="12" dur="500"/>
                                        <p:tgtEl>
                                          <p:spTgt spid="522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227">
                                            <p:txEl>
                                              <p:pRg st="1" end="1"/>
                                            </p:txEl>
                                          </p:spTgt>
                                        </p:tgtEl>
                                        <p:attrNameLst>
                                          <p:attrName>style.visibility</p:attrName>
                                        </p:attrNameLst>
                                      </p:cBhvr>
                                      <p:to>
                                        <p:strVal val="visible"/>
                                      </p:to>
                                    </p:set>
                                    <p:animEffect transition="in" filter="dissolve">
                                      <p:cBhvr>
                                        <p:cTn id="17" dur="500"/>
                                        <p:tgtEl>
                                          <p:spTgt spid="522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227">
                                            <p:txEl>
                                              <p:pRg st="2" end="2"/>
                                            </p:txEl>
                                          </p:spTgt>
                                        </p:tgtEl>
                                        <p:attrNameLst>
                                          <p:attrName>style.visibility</p:attrName>
                                        </p:attrNameLst>
                                      </p:cBhvr>
                                      <p:to>
                                        <p:strVal val="visible"/>
                                      </p:to>
                                    </p:set>
                                    <p:animEffect transition="in" filter="dissolve">
                                      <p:cBhvr>
                                        <p:cTn id="22" dur="500"/>
                                        <p:tgtEl>
                                          <p:spTgt spid="52227">
                                            <p:txEl>
                                              <p:pRg st="2" end="2"/>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2227">
                                            <p:txEl>
                                              <p:pRg st="3" end="3"/>
                                            </p:txEl>
                                          </p:spTgt>
                                        </p:tgtEl>
                                        <p:attrNameLst>
                                          <p:attrName>style.visibility</p:attrName>
                                        </p:attrNameLst>
                                      </p:cBhvr>
                                      <p:to>
                                        <p:strVal val="visible"/>
                                      </p:to>
                                    </p:set>
                                    <p:animEffect transition="in" filter="dissolve">
                                      <p:cBhvr>
                                        <p:cTn id="25" dur="500"/>
                                        <p:tgtEl>
                                          <p:spTgt spid="52227">
                                            <p:txEl>
                                              <p:pRg st="3" end="3"/>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2227">
                                            <p:txEl>
                                              <p:pRg st="4" end="4"/>
                                            </p:txEl>
                                          </p:spTgt>
                                        </p:tgtEl>
                                        <p:attrNameLst>
                                          <p:attrName>style.visibility</p:attrName>
                                        </p:attrNameLst>
                                      </p:cBhvr>
                                      <p:to>
                                        <p:strVal val="visible"/>
                                      </p:to>
                                    </p:set>
                                    <p:animEffect transition="in" filter="dissolve">
                                      <p:cBhvr>
                                        <p:cTn id="28" dur="500"/>
                                        <p:tgtEl>
                                          <p:spTgt spid="52227">
                                            <p:txEl>
                                              <p:pRg st="4" end="4"/>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2227">
                                            <p:txEl>
                                              <p:pRg st="5" end="5"/>
                                            </p:txEl>
                                          </p:spTgt>
                                        </p:tgtEl>
                                        <p:attrNameLst>
                                          <p:attrName>style.visibility</p:attrName>
                                        </p:attrNameLst>
                                      </p:cBhvr>
                                      <p:to>
                                        <p:strVal val="visible"/>
                                      </p:to>
                                    </p:set>
                                    <p:animEffect transition="in" filter="dissolve">
                                      <p:cBhvr>
                                        <p:cTn id="31" dur="500"/>
                                        <p:tgtEl>
                                          <p:spTgt spid="52227">
                                            <p:txEl>
                                              <p:pRg st="5" end="5"/>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2227">
                                            <p:txEl>
                                              <p:pRg st="6" end="6"/>
                                            </p:txEl>
                                          </p:spTgt>
                                        </p:tgtEl>
                                        <p:attrNameLst>
                                          <p:attrName>style.visibility</p:attrName>
                                        </p:attrNameLst>
                                      </p:cBhvr>
                                      <p:to>
                                        <p:strVal val="visible"/>
                                      </p:to>
                                    </p:set>
                                    <p:animEffect transition="in" filter="dissolve">
                                      <p:cBhvr>
                                        <p:cTn id="34" dur="500"/>
                                        <p:tgtEl>
                                          <p:spTgt spid="522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5324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3251" name="文本占位符 53250"/>
          <p:cNvSpPr>
            <a:spLocks noGrp="1"/>
          </p:cNvSpPr>
          <p:nvPr>
            <p:ph idx="1"/>
          </p:nvPr>
        </p:nvSpPr>
        <p:spPr>
          <a:xfrm>
            <a:off x="457200" y="2146300"/>
            <a:ext cx="8229600" cy="3979863"/>
          </a:xfrm>
        </p:spPr>
        <p:txBody>
          <a:bodyPr/>
          <a:lstStyle/>
          <a:p>
            <a:pPr marL="342900" indent="-342900" fontAlgn="base"/>
            <a:r>
              <a:rPr lang="zh-CN" altLang="en-US" sz="2800" strike="noStrike" noProof="1">
                <a:ea typeface="宋体" panose="02010600030101010101" pitchFamily="2" charset="-122"/>
              </a:rPr>
              <a:t>利率的流动性偏好或现金余额理论</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流动性需求</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货币(现金余额)的供给</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利率的均衡</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流动性偏好理论的局限性</a:t>
            </a:r>
            <a:endParaRPr lang="zh-CN" altLang="en-US" sz="2800" strike="noStrike" noProof="1">
              <a:ea typeface="宋体" panose="02010600030101010101" pitchFamily="2" charset="-122"/>
            </a:endParaRPr>
          </a:p>
        </p:txBody>
      </p:sp>
      <p:sp>
        <p:nvSpPr>
          <p:cNvPr id="57347" name="文本框 5325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dissolve">
                                      <p:cBhvr>
                                        <p:cTn id="7" dur="500"/>
                                        <p:tgtEl>
                                          <p:spTgt spid="532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3251">
                                            <p:txEl>
                                              <p:pRg st="0" end="0"/>
                                            </p:txEl>
                                          </p:spTgt>
                                        </p:tgtEl>
                                        <p:attrNameLst>
                                          <p:attrName>style.visibility</p:attrName>
                                        </p:attrNameLst>
                                      </p:cBhvr>
                                      <p:to>
                                        <p:strVal val="visible"/>
                                      </p:to>
                                    </p:set>
                                    <p:animEffect transition="in" filter="dissolve">
                                      <p:cBhvr>
                                        <p:cTn id="12" dur="500"/>
                                        <p:tgtEl>
                                          <p:spTgt spid="53251">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3251">
                                            <p:txEl>
                                              <p:pRg st="1" end="1"/>
                                            </p:txEl>
                                          </p:spTgt>
                                        </p:tgtEl>
                                        <p:attrNameLst>
                                          <p:attrName>style.visibility</p:attrName>
                                        </p:attrNameLst>
                                      </p:cBhvr>
                                      <p:to>
                                        <p:strVal val="visible"/>
                                      </p:to>
                                    </p:set>
                                    <p:animEffect transition="in" filter="dissolve">
                                      <p:cBhvr>
                                        <p:cTn id="15" dur="500"/>
                                        <p:tgtEl>
                                          <p:spTgt spid="53251">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3251">
                                            <p:txEl>
                                              <p:pRg st="2" end="2"/>
                                            </p:txEl>
                                          </p:spTgt>
                                        </p:tgtEl>
                                        <p:attrNameLst>
                                          <p:attrName>style.visibility</p:attrName>
                                        </p:attrNameLst>
                                      </p:cBhvr>
                                      <p:to>
                                        <p:strVal val="visible"/>
                                      </p:to>
                                    </p:set>
                                    <p:animEffect transition="in" filter="dissolve">
                                      <p:cBhvr>
                                        <p:cTn id="18" dur="500"/>
                                        <p:tgtEl>
                                          <p:spTgt spid="53251">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3251">
                                            <p:txEl>
                                              <p:pRg st="3" end="3"/>
                                            </p:txEl>
                                          </p:spTgt>
                                        </p:tgtEl>
                                        <p:attrNameLst>
                                          <p:attrName>style.visibility</p:attrName>
                                        </p:attrNameLst>
                                      </p:cBhvr>
                                      <p:to>
                                        <p:strVal val="visible"/>
                                      </p:to>
                                    </p:set>
                                    <p:animEffect transition="in" filter="dissolve">
                                      <p:cBhvr>
                                        <p:cTn id="21" dur="500"/>
                                        <p:tgtEl>
                                          <p:spTgt spid="53251">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3251">
                                            <p:txEl>
                                              <p:pRg st="4" end="4"/>
                                            </p:txEl>
                                          </p:spTgt>
                                        </p:tgtEl>
                                        <p:attrNameLst>
                                          <p:attrName>style.visibility</p:attrName>
                                        </p:attrNameLst>
                                      </p:cBhvr>
                                      <p:to>
                                        <p:strVal val="visible"/>
                                      </p:to>
                                    </p:set>
                                    <p:animEffect transition="in" filter="dissolve">
                                      <p:cBhvr>
                                        <p:cTn id="24" dur="500"/>
                                        <p:tgtEl>
                                          <p:spTgt spid="532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5427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4275" name="文本占位符 54274"/>
          <p:cNvSpPr>
            <a:spLocks noGrp="1"/>
          </p:cNvSpPr>
          <p:nvPr>
            <p:ph idx="1"/>
          </p:nvPr>
        </p:nvSpPr>
        <p:spPr>
          <a:xfrm>
            <a:off x="457200" y="2133600"/>
            <a:ext cx="8229600" cy="3992563"/>
          </a:xfrm>
        </p:spPr>
        <p:txBody>
          <a:bodyPr/>
          <a:lstStyle/>
          <a:p>
            <a:pPr marL="342900" indent="-342900" fontAlgn="base"/>
            <a:r>
              <a:rPr lang="zh-CN" altLang="en-US" sz="2800" strike="noStrike" noProof="1">
                <a:ea typeface="宋体" panose="02010600030101010101" pitchFamily="2" charset="-122"/>
              </a:rPr>
              <a:t>可贷资金利率理论</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可贷资金的需求</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可贷资金的供给</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利率的均衡</a:t>
            </a:r>
            <a:endParaRPr lang="zh-CN" altLang="en-US" sz="2800" strike="noStrike" noProof="1">
              <a:ea typeface="宋体" panose="02010600030101010101" pitchFamily="2" charset="-122"/>
            </a:endParaRPr>
          </a:p>
          <a:p>
            <a:pPr marL="342900" indent="-342900" fontAlgn="base">
              <a:spcBef>
                <a:spcPct val="50000"/>
              </a:spcBef>
            </a:pPr>
            <a:r>
              <a:rPr lang="zh-CN" altLang="en-US" sz="2800" strike="noStrike" noProof="1">
                <a:ea typeface="宋体" panose="02010600030101010101" pitchFamily="2" charset="-122"/>
              </a:rPr>
              <a:t>理性预期利率理论</a:t>
            </a:r>
            <a:endParaRPr lang="zh-CN" altLang="en-US" sz="2800" strike="noStrike" noProof="1">
              <a:ea typeface="宋体" panose="02010600030101010101" pitchFamily="2" charset="-122"/>
            </a:endParaRPr>
          </a:p>
        </p:txBody>
      </p:sp>
      <p:sp>
        <p:nvSpPr>
          <p:cNvPr id="58371" name="文本框 5427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5-</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dissolve">
                                      <p:cBhvr>
                                        <p:cTn id="7" dur="500"/>
                                        <p:tgtEl>
                                          <p:spTgt spid="542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275">
                                            <p:txEl>
                                              <p:pRg st="0" end="0"/>
                                            </p:txEl>
                                          </p:spTgt>
                                        </p:tgtEl>
                                        <p:attrNameLst>
                                          <p:attrName>style.visibility</p:attrName>
                                        </p:attrNameLst>
                                      </p:cBhvr>
                                      <p:to>
                                        <p:strVal val="visible"/>
                                      </p:to>
                                    </p:set>
                                    <p:animEffect transition="in" filter="dissolve">
                                      <p:cBhvr>
                                        <p:cTn id="12" dur="500"/>
                                        <p:tgtEl>
                                          <p:spTgt spid="54275">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4275">
                                            <p:txEl>
                                              <p:pRg st="1" end="1"/>
                                            </p:txEl>
                                          </p:spTgt>
                                        </p:tgtEl>
                                        <p:attrNameLst>
                                          <p:attrName>style.visibility</p:attrName>
                                        </p:attrNameLst>
                                      </p:cBhvr>
                                      <p:to>
                                        <p:strVal val="visible"/>
                                      </p:to>
                                    </p:set>
                                    <p:animEffect transition="in" filter="dissolve">
                                      <p:cBhvr>
                                        <p:cTn id="15" dur="500"/>
                                        <p:tgtEl>
                                          <p:spTgt spid="54275">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4275">
                                            <p:txEl>
                                              <p:pRg st="2" end="2"/>
                                            </p:txEl>
                                          </p:spTgt>
                                        </p:tgtEl>
                                        <p:attrNameLst>
                                          <p:attrName>style.visibility</p:attrName>
                                        </p:attrNameLst>
                                      </p:cBhvr>
                                      <p:to>
                                        <p:strVal val="visible"/>
                                      </p:to>
                                    </p:set>
                                    <p:animEffect transition="in" filter="dissolve">
                                      <p:cBhvr>
                                        <p:cTn id="18" dur="500"/>
                                        <p:tgtEl>
                                          <p:spTgt spid="54275">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4275">
                                            <p:txEl>
                                              <p:pRg st="3" end="3"/>
                                            </p:txEl>
                                          </p:spTgt>
                                        </p:tgtEl>
                                        <p:attrNameLst>
                                          <p:attrName>style.visibility</p:attrName>
                                        </p:attrNameLst>
                                      </p:cBhvr>
                                      <p:to>
                                        <p:strVal val="visible"/>
                                      </p:to>
                                    </p:set>
                                    <p:animEffect transition="in" filter="dissolve">
                                      <p:cBhvr>
                                        <p:cTn id="21" dur="500"/>
                                        <p:tgtEl>
                                          <p:spTgt spid="5427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4275">
                                            <p:txEl>
                                              <p:pRg st="4" end="4"/>
                                            </p:txEl>
                                          </p:spTgt>
                                        </p:tgtEl>
                                        <p:attrNameLst>
                                          <p:attrName>style.visibility</p:attrName>
                                        </p:attrNameLst>
                                      </p:cBhvr>
                                      <p:to>
                                        <p:strVal val="visible"/>
                                      </p:to>
                                    </p:set>
                                    <p:animEffect transition="in" filter="dissolve">
                                      <p:cBhvr>
                                        <p:cTn id="26" dur="500"/>
                                        <p:tgtEl>
                                          <p:spTgt spid="542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tags/tag1.xml><?xml version="1.0" encoding="utf-8"?>
<p:tagLst xmlns:p="http://schemas.openxmlformats.org/presentationml/2006/main">
  <p:tag name="commondata" val="eyJoZGlkIjoiNDQ4ZjAyNWY3NWZkYWQyNDg5YzUzN2UwYjdmM2VhYjE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CCFFFF"/>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00FF00"/>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5548</Words>
  <Application>WPS 演示</Application>
  <PresentationFormat>全屏显示(4:3)</PresentationFormat>
  <Paragraphs>576</Paragraphs>
  <Slides>55</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0</vt:i4>
      </vt:variant>
      <vt:variant>
        <vt:lpstr>幻灯片标题</vt:lpstr>
      </vt:variant>
      <vt:variant>
        <vt:i4>55</vt:i4>
      </vt:variant>
    </vt:vector>
  </HeadingPairs>
  <TitlesOfParts>
    <vt:vector size="65" baseType="lpstr">
      <vt:lpstr>Arial</vt:lpstr>
      <vt:lpstr>宋体</vt:lpstr>
      <vt:lpstr>Wingdings</vt:lpstr>
      <vt:lpstr>Times New Roman</vt:lpstr>
      <vt:lpstr>Symbol</vt:lpstr>
      <vt:lpstr>微软雅黑</vt:lpstr>
      <vt:lpstr>Arial Unicode MS</vt:lpstr>
      <vt:lpstr>黑体</vt:lpstr>
      <vt:lpstr>Calibri</vt:lpstr>
      <vt:lpstr>Default Design</vt:lpstr>
      <vt:lpstr>PowerPoint 演示文稿</vt:lpstr>
      <vt:lpstr>第5章</vt:lpstr>
      <vt:lpstr> 学习目标 </vt:lpstr>
      <vt:lpstr>导  言</vt:lpstr>
      <vt:lpstr>导  言</vt:lpstr>
      <vt:lpstr>导  言</vt:lpstr>
      <vt:lpstr>经济中利率的作用</vt:lpstr>
      <vt:lpstr>本章所指的利率</vt:lpstr>
      <vt:lpstr>利率的古典理论</vt:lpstr>
      <vt:lpstr>利率的古典理论</vt:lpstr>
      <vt:lpstr>利率的古典理论</vt:lpstr>
      <vt:lpstr>利率的古典理论</vt:lpstr>
      <vt:lpstr>利率的古典理论</vt:lpstr>
      <vt:lpstr>利率的古典理论</vt:lpstr>
      <vt:lpstr>利率的古典理论</vt:lpstr>
      <vt:lpstr>利率的古典理论</vt:lpstr>
      <vt:lpstr>利率的古典理论</vt:lpstr>
      <vt:lpstr>古典利率理论中的利率决定</vt:lpstr>
      <vt:lpstr>利率的古典理论</vt:lpstr>
      <vt:lpstr>利率的流动性偏好（现金余额）理论</vt:lpstr>
      <vt:lpstr>利率的流动性偏好(现金余额)理论</vt:lpstr>
      <vt:lpstr>货币需求的三大动机</vt:lpstr>
      <vt:lpstr>货币需求的三大动机</vt:lpstr>
      <vt:lpstr>货币需求的三大动机</vt:lpstr>
      <vt:lpstr>货币或现金余额的投机性需求</vt:lpstr>
      <vt:lpstr>利率的流动性偏好(现金余额)理论</vt:lpstr>
      <vt:lpstr>利率的流动性偏好 (现金余额)理论</vt:lpstr>
      <vt:lpstr>流动性偏好利率理论中的利率决定</vt:lpstr>
      <vt:lpstr>流动性偏好(现金余额)利率理论的贡献</vt:lpstr>
      <vt:lpstr>流动性偏好(现金余额)利率理论的局限性</vt:lpstr>
      <vt:lpstr>PowerPoint 演示文稿</vt:lpstr>
      <vt:lpstr>可贷资金利率理论</vt:lpstr>
      <vt:lpstr>可贷资金利率理论</vt:lpstr>
      <vt:lpstr>可贷资金利率理论</vt:lpstr>
      <vt:lpstr>可贷资金利率理论</vt:lpstr>
      <vt:lpstr>可贷资金利率理论</vt:lpstr>
      <vt:lpstr>可贷资金利率理论</vt:lpstr>
      <vt:lpstr>可贷资金利率理论</vt:lpstr>
      <vt:lpstr>可贷资金利率理论</vt:lpstr>
      <vt:lpstr>可贷资金利率理论</vt:lpstr>
      <vt:lpstr>可贷资金利率理论中的均衡利率</vt:lpstr>
      <vt:lpstr>可贷资金利率理论的应用</vt:lpstr>
      <vt:lpstr>可贷资金需求与供给的变化</vt:lpstr>
      <vt:lpstr>可贷资金需求与供给的变化</vt:lpstr>
      <vt:lpstr>理性预期的利率理论</vt:lpstr>
      <vt:lpstr>理性预期的利率理论</vt:lpstr>
      <vt:lpstr>理性预期的利率理论</vt:lpstr>
      <vt:lpstr>理性预期与可贷资金的供给和需求</vt:lpstr>
      <vt:lpstr>理性预期利率理论的应用</vt:lpstr>
      <vt:lpstr>理性预期利率理论的应用</vt:lpstr>
      <vt:lpstr>理性预期利率理论的局限性</vt:lpstr>
      <vt:lpstr>Markets on the Net</vt:lpstr>
      <vt:lpstr>本章回顾</vt:lpstr>
      <vt:lpstr>本章回顾</vt:lpstr>
      <vt:lpstr>本章回顾</vt:lpstr>
    </vt:vector>
  </TitlesOfParts>
  <Company>McGraw-Hill Irwin</Company>
  <LinksUpToDate>false</LinksUpToDate>
  <SharedDoc>false</SharedDoc>
  <HyperlinksChanged>false</HyperlinksChanged>
  <AppVersion>14.0000</AppVersion>
  <Manager>Katherine Mau</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category>Finance, Markets, Money</cp:category>
  <cp:lastModifiedBy>WANG</cp:lastModifiedBy>
  <cp:revision>170</cp:revision>
  <dcterms:created xsi:type="dcterms:W3CDTF">2003-08-25T19:00:00Z</dcterms:created>
  <dcterms:modified xsi:type="dcterms:W3CDTF">2025-03-28T02:13:22Z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ICV">
    <vt:lpwstr>C9F7372B6C61419698D322D2D34E2D12_13</vt:lpwstr>
  </property>
</Properties>
</file>