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5"/>
  </p:notesMasterIdLst>
  <p:sldIdLst>
    <p:sldId id="285" r:id="rId3"/>
    <p:sldId id="284" r:id="rId4"/>
    <p:sldId id="287" r:id="rId5"/>
    <p:sldId id="579" r:id="rId6"/>
    <p:sldId id="289" r:id="rId7"/>
    <p:sldId id="290" r:id="rId8"/>
    <p:sldId id="291" r:id="rId9"/>
    <p:sldId id="372" r:id="rId10"/>
    <p:sldId id="373" r:id="rId11"/>
    <p:sldId id="292" r:id="rId12"/>
    <p:sldId id="420" r:id="rId13"/>
    <p:sldId id="293" r:id="rId14"/>
    <p:sldId id="294" r:id="rId15"/>
    <p:sldId id="330" r:id="rId16"/>
    <p:sldId id="421" r:id="rId17"/>
    <p:sldId id="422" r:id="rId18"/>
    <p:sldId id="423" r:id="rId19"/>
    <p:sldId id="295" r:id="rId20"/>
    <p:sldId id="424" r:id="rId21"/>
    <p:sldId id="425" r:id="rId22"/>
    <p:sldId id="296" r:id="rId23"/>
    <p:sldId id="472" r:id="rId24"/>
    <p:sldId id="471" r:id="rId25"/>
    <p:sldId id="473" r:id="rId26"/>
    <p:sldId id="297" r:id="rId27"/>
    <p:sldId id="474" r:id="rId28"/>
    <p:sldId id="298" r:id="rId29"/>
    <p:sldId id="475" r:id="rId30"/>
    <p:sldId id="476" r:id="rId31"/>
    <p:sldId id="299" r:id="rId32"/>
    <p:sldId id="300" r:id="rId33"/>
    <p:sldId id="301" r:id="rId34"/>
    <p:sldId id="302" r:id="rId35"/>
    <p:sldId id="332" r:id="rId36"/>
    <p:sldId id="333" r:id="rId37"/>
    <p:sldId id="334" r:id="rId38"/>
    <p:sldId id="335" r:id="rId39"/>
    <p:sldId id="303" r:id="rId40"/>
    <p:sldId id="304" r:id="rId41"/>
    <p:sldId id="305" r:id="rId42"/>
    <p:sldId id="306" r:id="rId43"/>
    <p:sldId id="516" r:id="rId44"/>
    <p:sldId id="517" r:id="rId45"/>
    <p:sldId id="518" r:id="rId46"/>
    <p:sldId id="519" r:id="rId47"/>
    <p:sldId id="520" r:id="rId48"/>
    <p:sldId id="337" r:id="rId49"/>
    <p:sldId id="311" r:id="rId50"/>
    <p:sldId id="312" r:id="rId51"/>
    <p:sldId id="313" r:id="rId52"/>
    <p:sldId id="314" r:id="rId53"/>
    <p:sldId id="315" r:id="rId54"/>
    <p:sldId id="543" r:id="rId55"/>
    <p:sldId id="316" r:id="rId56"/>
    <p:sldId id="544" r:id="rId57"/>
    <p:sldId id="545" r:id="rId58"/>
    <p:sldId id="546" r:id="rId59"/>
    <p:sldId id="549" r:id="rId60"/>
    <p:sldId id="320" r:id="rId61"/>
    <p:sldId id="550" r:id="rId62"/>
    <p:sldId id="566" r:id="rId63"/>
    <p:sldId id="567" r:id="rId64"/>
    <p:sldId id="568" r:id="rId65"/>
    <p:sldId id="321" r:id="rId66"/>
    <p:sldId id="323" r:id="rId67"/>
    <p:sldId id="331" r:id="rId68"/>
    <p:sldId id="324" r:id="rId69"/>
    <p:sldId id="325" r:id="rId70"/>
    <p:sldId id="326" r:id="rId71"/>
    <p:sldId id="327" r:id="rId72"/>
    <p:sldId id="328" r:id="rId73"/>
    <p:sldId id="329" r:id="rId74"/>
  </p:sldIdLst>
  <p:sldSz cx="9144000" cy="6858000" type="screen4x3"/>
  <p:notesSz cx="6858000" cy="9144000"/>
  <p:custDataLst>
    <p:tags r:id="rId79"/>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2FE"/>
    <a:srgbClr val="009900"/>
    <a:srgbClr val="00BEFA"/>
    <a:srgbClr val="0A0C5C"/>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08" d="100"/>
          <a:sy n="108" d="100"/>
        </p:scale>
        <p:origin x="-170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9" Type="http://schemas.openxmlformats.org/officeDocument/2006/relationships/tags" Target="tags/tag1.xml"/><Relationship Id="rId78" Type="http://schemas.openxmlformats.org/officeDocument/2006/relationships/tableStyles" Target="tableStyles.xml"/><Relationship Id="rId77" Type="http://schemas.openxmlformats.org/officeDocument/2006/relationships/viewProps" Target="viewProps.xml"/><Relationship Id="rId76" Type="http://schemas.openxmlformats.org/officeDocument/2006/relationships/presProps" Target="presProps.xml"/><Relationship Id="rId75" Type="http://schemas.openxmlformats.org/officeDocument/2006/relationships/notesMaster" Target="notesMasters/notesMaster1.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页眉占位符 2049"/>
          <p:cNvSpPr>
            <a:spLocks noGrp="1"/>
          </p:cNvSpPr>
          <p:nvPr>
            <p:ph type="hdr" sz="quarter"/>
          </p:nvPr>
        </p:nvSpPr>
        <p:spPr>
          <a:xfrm>
            <a:off x="0" y="0"/>
            <a:ext cx="2971800" cy="457200"/>
          </a:xfrm>
          <a:prstGeom prst="rect">
            <a:avLst/>
          </a:prstGeom>
          <a:noFill/>
          <a:ln w="9525">
            <a:noFill/>
          </a:ln>
        </p:spPr>
        <p:txBody>
          <a:bodyPr/>
          <a:lstStyle/>
          <a:p>
            <a:pPr lvl="0" fontAlgn="base"/>
            <a:endParaRPr lang="zh-CN" altLang="en-US" sz="1200" strike="noStrike" noProof="1">
              <a:ea typeface="宋体" panose="02010600030101010101" pitchFamily="2" charset="-122"/>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lstStyle/>
          <a:p>
            <a:pPr lvl="0" algn="r" fontAlgn="base"/>
            <a:endParaRPr lang="zh-CN" altLang="en-US" sz="1200" strike="noStrike" noProof="1">
              <a:ea typeface="宋体" panose="02010600030101010101" pitchFamily="2" charset="-122"/>
            </a:endParaRPr>
          </a:p>
        </p:txBody>
      </p:sp>
      <p:sp>
        <p:nvSpPr>
          <p:cNvPr id="2052" name="幻灯片图像占位符 2051"/>
          <p:cNvSpPr>
            <a:spLocks noGrp="1" noRot="1" noChangeAspec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lstStyle/>
          <a:p>
            <a:pPr lvl="0" indent="0"/>
            <a:r>
              <a:rPr lang="en-US" altLang="zh-CN" dirty="0"/>
              <a:t>Click to edit Master text styles</a:t>
            </a:r>
            <a:endParaRPr lang="en-US" altLang="zh-CN" dirty="0"/>
          </a:p>
          <a:p>
            <a:pPr lvl="1" indent="0"/>
            <a:r>
              <a:rPr lang="en-US" altLang="zh-CN" dirty="0"/>
              <a:t>Second level</a:t>
            </a:r>
            <a:endParaRPr lang="en-US" altLang="zh-CN" dirty="0"/>
          </a:p>
          <a:p>
            <a:pPr lvl="2" indent="0"/>
            <a:r>
              <a:rPr lang="en-US" altLang="zh-CN" dirty="0"/>
              <a:t>Third level</a:t>
            </a:r>
            <a:endParaRPr lang="en-US" altLang="zh-CN" dirty="0"/>
          </a:p>
          <a:p>
            <a:pPr lvl="3" indent="0"/>
            <a:r>
              <a:rPr lang="en-US" altLang="zh-CN" dirty="0"/>
              <a:t>Fourth level</a:t>
            </a:r>
            <a:endParaRPr lang="en-US" altLang="zh-CN" dirty="0"/>
          </a:p>
          <a:p>
            <a:pPr lvl="4" indent="0"/>
            <a:r>
              <a:rPr lang="en-US" altLang="zh-CN" dirty="0"/>
              <a:t>Fifth level</a:t>
            </a:r>
            <a:endParaRPr lang="en-US" altLang="zh-CN"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lstStyle/>
          <a:p>
            <a:pPr lvl="0" fontAlgn="base"/>
            <a:endParaRPr lang="zh-CN" altLang="en-US" sz="1200" strike="noStrike" noProof="1">
              <a:ea typeface="宋体" panose="02010600030101010101" pitchFamily="2" charset="-122"/>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lstStyle/>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711200" y="15748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75124" y="1574800"/>
            <a:ext cx="3808476" cy="4432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lvl="0" fontAlgn="base"/>
            <a:endParaRPr lang="zh-CN" altLang="en-US" strike="noStrike" noProof="1"/>
          </a:p>
        </p:txBody>
      </p:sp>
      <p:sp>
        <p:nvSpPr>
          <p:cNvPr id="8" name="页脚占位符 7"/>
          <p:cNvSpPr>
            <a:spLocks noGrp="1"/>
          </p:cNvSpPr>
          <p:nvPr>
            <p:ph type="ftr" sz="quarter" idx="11"/>
          </p:nvPr>
        </p:nvSpPr>
        <p:spPr/>
        <p:txBody>
          <a:bodyPr/>
          <a:lstStyle/>
          <a:p>
            <a:pPr lvl="0" fontAlgn="base"/>
            <a:endParaRPr lang="zh-CN" altLang="en-US" strike="noStrike" noProof="1"/>
          </a:p>
        </p:txBody>
      </p:sp>
      <p:sp>
        <p:nvSpPr>
          <p:cNvPr id="9" name="灯片编号占位符 8"/>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lvl="0" fontAlgn="base"/>
            <a:endParaRPr lang="zh-CN" altLang="en-US" strike="noStrike" noProof="1"/>
          </a:p>
        </p:txBody>
      </p:sp>
      <p:sp>
        <p:nvSpPr>
          <p:cNvPr id="4" name="页脚占位符 3"/>
          <p:cNvSpPr>
            <a:spLocks noGrp="1"/>
          </p:cNvSpPr>
          <p:nvPr>
            <p:ph type="ftr" sz="quarter" idx="11"/>
          </p:nvPr>
        </p:nvSpPr>
        <p:spPr/>
        <p:txBody>
          <a:bodyPr/>
          <a:lstStyle/>
          <a:p>
            <a:pPr lvl="0" fontAlgn="base"/>
            <a:endParaRPr lang="zh-CN" altLang="en-US" strike="noStrike" noProof="1"/>
          </a:p>
        </p:txBody>
      </p:sp>
      <p:sp>
        <p:nvSpPr>
          <p:cNvPr id="5" name="灯片编号占位符 4"/>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fontAlgn="base"/>
            <a:endParaRPr lang="zh-CN" altLang="en-US" strike="noStrike" noProof="1"/>
          </a:p>
        </p:txBody>
      </p:sp>
      <p:sp>
        <p:nvSpPr>
          <p:cNvPr id="3" name="页脚占位符 2"/>
          <p:cNvSpPr>
            <a:spLocks noGrp="1"/>
          </p:cNvSpPr>
          <p:nvPr>
            <p:ph type="ftr" sz="quarter" idx="11"/>
          </p:nvPr>
        </p:nvSpPr>
        <p:spPr/>
        <p:txBody>
          <a:bodyPr/>
          <a:lstStyle/>
          <a:p>
            <a:pPr lvl="0" fontAlgn="base"/>
            <a:endParaRPr lang="zh-CN" altLang="en-US" strike="noStrike" noProof="1"/>
          </a:p>
        </p:txBody>
      </p:sp>
      <p:sp>
        <p:nvSpPr>
          <p:cNvPr id="4" name="灯片编号占位符 3"/>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lvl="0" fontAlgn="base"/>
            <a:endParaRPr lang="zh-CN" altLang="en-US" strike="noStrike" noProof="1"/>
          </a:p>
        </p:txBody>
      </p:sp>
      <p:sp>
        <p:nvSpPr>
          <p:cNvPr id="6" name="页脚占位符 5"/>
          <p:cNvSpPr>
            <a:spLocks noGrp="1"/>
          </p:cNvSpPr>
          <p:nvPr>
            <p:ph type="ftr" sz="quarter" idx="11"/>
          </p:nvPr>
        </p:nvSpPr>
        <p:spPr/>
        <p:txBody>
          <a:bodyPr/>
          <a:lstStyle/>
          <a:p>
            <a:pPr lvl="0" fontAlgn="base"/>
            <a:endParaRPr lang="zh-CN" altLang="en-US" strike="noStrike" noProof="1"/>
          </a:p>
        </p:txBody>
      </p:sp>
      <p:sp>
        <p:nvSpPr>
          <p:cNvPr id="7" name="灯片编号占位符 6"/>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92100"/>
            <a:ext cx="1949450" cy="57150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292100"/>
            <a:ext cx="5735338" cy="57150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lvl="0" fontAlgn="base"/>
            <a:endParaRPr lang="zh-CN" altLang="en-US" strike="noStrike" noProof="1"/>
          </a:p>
        </p:txBody>
      </p:sp>
      <p:sp>
        <p:nvSpPr>
          <p:cNvPr id="5" name="页脚占位符 4"/>
          <p:cNvSpPr>
            <a:spLocks noGrp="1"/>
          </p:cNvSpPr>
          <p:nvPr>
            <p:ph type="ftr" sz="quarter" idx="11"/>
          </p:nvPr>
        </p:nvSpPr>
        <p:spPr/>
        <p:txBody>
          <a:bodyPr/>
          <a:lstStyle/>
          <a:p>
            <a:pPr lvl="0" fontAlgn="base"/>
            <a:endParaRPr lang="zh-CN" altLang="en-US" strike="noStrike" noProof="1"/>
          </a:p>
        </p:txBody>
      </p:sp>
      <p:sp>
        <p:nvSpPr>
          <p:cNvPr id="6" name="灯片编号占位符 5"/>
          <p:cNvSpPr>
            <a:spLocks noGrp="1"/>
          </p:cNvSpPr>
          <p:nvPr>
            <p:ph type="sldNum" sz="quarter" idx="12"/>
          </p:nvPr>
        </p:nvSpPr>
        <p:spPr/>
        <p:txBody>
          <a:body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a:xfrm>
          <a:off x="0" y="0"/>
          <a:ext cx="0" cy="0"/>
          <a:chOff x="0" y="0"/>
          <a:chExt cx="0" cy="0"/>
        </a:xfrm>
      </p:grpSpPr>
      <p:sp>
        <p:nvSpPr>
          <p:cNvPr id="1026" name="矩形 1025"/>
          <p:cNvSpPr/>
          <p:nvPr userDrawn="1"/>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7" name="椭圆 1026"/>
          <p:cNvSpPr/>
          <p:nvPr userDrawn="1"/>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8" name="椭圆 1027"/>
          <p:cNvSpPr/>
          <p:nvPr userDrawn="1"/>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9" name="椭圆 1028"/>
          <p:cNvSpPr/>
          <p:nvPr userDrawn="1"/>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0" name="椭圆 1029"/>
          <p:cNvSpPr/>
          <p:nvPr userDrawn="1"/>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1" name="椭圆 1030"/>
          <p:cNvSpPr/>
          <p:nvPr userDrawn="1"/>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2" name="椭圆 1031"/>
          <p:cNvSpPr/>
          <p:nvPr userDrawn="1"/>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3" name="任意多边形 1032"/>
          <p:cNvSpPr/>
          <p:nvPr userDrawn="1"/>
        </p:nvSpPr>
        <p:spPr>
          <a:xfrm rot="10800000">
            <a:off x="0" y="0"/>
            <a:ext cx="3502025" cy="6858000"/>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lstStyle/>
          <a:p>
            <a:endParaRPr lang="zh-CN" altLang="en-US"/>
          </a:p>
        </p:txBody>
      </p:sp>
      <p:sp>
        <p:nvSpPr>
          <p:cNvPr id="1034" name="任意多边形 1033"/>
          <p:cNvSpPr/>
          <p:nvPr userDrawn="1"/>
        </p:nvSpPr>
        <p:spPr>
          <a:xfrm>
            <a:off x="0" y="0"/>
            <a:ext cx="403225" cy="1466850"/>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lstStyle/>
          <a:p>
            <a:endParaRPr lang="zh-CN" altLang="en-US"/>
          </a:p>
        </p:txBody>
      </p:sp>
      <p:sp>
        <p:nvSpPr>
          <p:cNvPr id="1035" name="任意多边形 1034"/>
          <p:cNvSpPr/>
          <p:nvPr userDrawn="1"/>
        </p:nvSpPr>
        <p:spPr>
          <a:xfrm flipV="1">
            <a:off x="0" y="0"/>
            <a:ext cx="384175" cy="1423988"/>
          </a:xfrm>
          <a:custGeom>
            <a:avLst/>
            <a:gdLst/>
            <a:ahLst/>
            <a:cxnLst>
              <a:cxn ang="270">
                <a:pos x="0" y="0"/>
              </a:cxn>
              <a:cxn ang="90">
                <a:pos x="21600" y="21600"/>
              </a:cxn>
              <a:cxn ang="90">
                <a:pos x="0" y="21600"/>
              </a:cxn>
            </a:cxnLst>
            <a:rect l="0" t="0" r="0" b="0"/>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lstStyle/>
          <a:p>
            <a:endParaRPr lang="zh-CN" altLang="en-US"/>
          </a:p>
        </p:txBody>
      </p:sp>
      <p:sp>
        <p:nvSpPr>
          <p:cNvPr id="1036" name="直接连接符 1035"/>
          <p:cNvSpPr/>
          <p:nvPr userDrawn="1"/>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userDrawn="1"/>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grpSp>
      <p:sp>
        <p:nvSpPr>
          <p:cNvPr id="1046" name="矩形 1045"/>
          <p:cNvSpPr/>
          <p:nvPr userDrawn="1"/>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3800" b="1" i="0"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endParaRPr lang="zh-CN" altLang="en-US" strike="noStrike" noProof="1"/>
          </a:p>
        </p:txBody>
      </p:sp>
      <p:sp>
        <p:nvSpPr>
          <p:cNvPr id="1047" name="矩形 1046"/>
          <p:cNvSpPr/>
          <p:nvPr userDrawn="1"/>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5pPr>
          </a:lstStyle>
          <a:p>
            <a:pPr lvl="0" fontAlgn="base"/>
            <a:endParaRPr lang="zh-CN" altLang="en-US" strike="noStrike" noProof="1"/>
          </a:p>
        </p:txBody>
      </p:sp>
      <p:sp>
        <p:nvSpPr>
          <p:cNvPr id="1048" name="标题 1047"/>
          <p:cNvSpPr>
            <a:spLocks noGrp="1"/>
          </p:cNvSpPr>
          <p:nvPr>
            <p:ph type="title"/>
          </p:nvPr>
        </p:nvSpPr>
        <p:spPr>
          <a:xfrm>
            <a:off x="685800" y="292100"/>
            <a:ext cx="7772400" cy="1028700"/>
          </a:xfrm>
          <a:prstGeom prst="rect">
            <a:avLst/>
          </a:prstGeom>
          <a:noFill/>
          <a:ln w="9525">
            <a:noFill/>
          </a:ln>
        </p:spPr>
        <p:txBody>
          <a:bodyPr anchor="ctr"/>
          <a:lstStyle/>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711200" y="1574800"/>
            <a:ext cx="7772400" cy="4432300"/>
          </a:xfrm>
          <a:prstGeom prst="rect">
            <a:avLst/>
          </a:prstGeom>
          <a:noFill/>
          <a:ln w="9525">
            <a:noFill/>
          </a:ln>
        </p:spPr>
        <p:txBody>
          <a:bodyPr/>
          <a:lstStyle/>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ea typeface="宋体" panose="02010600030101010101" pitchFamily="2" charset="-122"/>
              </a:defRPr>
            </a:lvl1pPr>
          </a:lstStyle>
          <a:p>
            <a:pPr lvl="0" fontAlgn="base"/>
            <a:endParaRPr lang="zh-CN" altLang="en-US" strike="noStrike" noProof="1"/>
          </a:p>
        </p:txBody>
      </p:sp>
      <p:sp>
        <p:nvSpPr>
          <p:cNvPr id="1051" name="页脚占位符 1050"/>
          <p:cNvSpPr>
            <a:spLocks noGrp="1"/>
          </p:cNvSpPr>
          <p:nvPr>
            <p:ph type="ftr" sz="quarter" idx="3"/>
          </p:nvPr>
        </p:nvSpPr>
        <p:spPr>
          <a:xfrm>
            <a:off x="3181350" y="6248400"/>
            <a:ext cx="2895600" cy="457200"/>
          </a:xfrm>
          <a:prstGeom prst="rect">
            <a:avLst/>
          </a:prstGeom>
          <a:noFill/>
          <a:ln w="9525">
            <a:noFill/>
          </a:ln>
        </p:spPr>
        <p:txBody>
          <a:bodyPr/>
          <a:lstStyle>
            <a:lvl1pPr algn="ctr">
              <a:defRPr sz="1400">
                <a:ea typeface="宋体" panose="02010600030101010101" pitchFamily="2" charset="-122"/>
              </a:defRPr>
            </a:lvl1pPr>
          </a:lstStyle>
          <a:p>
            <a:pPr lvl="0" fontAlgn="base"/>
            <a:endParaRPr lang="zh-CN" altLang="en-US" strike="noStrike" noProof="1"/>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ea typeface="宋体"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sldNum="0" hdr="0" ftr="0" dt="0"/>
  <p:txStyles>
    <p:titleStyle>
      <a:lvl1pPr marL="0" lvl="0" indent="0" algn="ctr" defTabSz="914400" eaLnBrk="1" fontAlgn="base" latinLnBrk="0" hangingPunct="1">
        <a:lnSpc>
          <a:spcPct val="100000"/>
        </a:lnSpc>
        <a:spcBef>
          <a:spcPct val="0"/>
        </a:spcBef>
        <a:spcAft>
          <a:spcPct val="0"/>
        </a:spcAft>
        <a:buNone/>
        <a:defRPr sz="3800" b="1" i="0"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i="0"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0" i="0"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emf"/></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7.emf"/><Relationship Id="rId1" Type="http://schemas.openxmlformats.org/officeDocument/2006/relationships/image" Target="../media/image16.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hyperlink" Target="http://www.federalreserve.gov/releases/" TargetMode="External"/><Relationship Id="rId6" Type="http://schemas.openxmlformats.org/officeDocument/2006/relationships/hyperlink" Target="http://www.clevelandfed.org/" TargetMode="External"/><Relationship Id="rId5" Type="http://schemas.openxmlformats.org/officeDocument/2006/relationships/hyperlink" Target="http://encyclopedia.com/" TargetMode="External"/><Relationship Id="rId4" Type="http://schemas.openxmlformats.org/officeDocument/2006/relationships/hyperlink" Target="http://www.duffllc.com/" TargetMode="External"/><Relationship Id="rId3" Type="http://schemas.openxmlformats.org/officeDocument/2006/relationships/hyperlink" Target="http://bankwatch.org/" TargetMode="External"/><Relationship Id="rId2" Type="http://schemas.openxmlformats.org/officeDocument/2006/relationships/hyperlink" Target="http://www.taxes.about.com/" TargetMode="External"/><Relationship Id="rId1" Type="http://schemas.openxmlformats.org/officeDocument/2006/relationships/hyperlink" Target="http://beginnersinvest.about.com/" TargetMode="External"/></Relationships>
</file>

<file path=ppt/slides/_rels/slide6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www.moodys.com/" TargetMode="External"/><Relationship Id="rId5" Type="http://schemas.openxmlformats.org/officeDocument/2006/relationships/hyperlink" Target="http://investinginbonds.com/" TargetMode="External"/><Relationship Id="rId4" Type="http://schemas.openxmlformats.org/officeDocument/2006/relationships/hyperlink" Target="http://www.irs.gov/" TargetMode="External"/><Relationship Id="rId3" Type="http://schemas.openxmlformats.org/officeDocument/2006/relationships/hyperlink" Target="http://www.fitchratings.com/" TargetMode="External"/><Relationship Id="rId2" Type="http://schemas.openxmlformats.org/officeDocument/2006/relationships/hyperlink" Target="http://www.finpipe.com/bndjunk.htm" TargetMode="External"/><Relationship Id="rId1" Type="http://schemas.openxmlformats.org/officeDocument/2006/relationships/hyperlink" Target="http://personal.fidelity.com/" TargetMode="External"/></Relationships>
</file>

<file path=ppt/slides/_rels/slide6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hyperlink" Target="http://federaltaxreturn.com/" TargetMode="External"/><Relationship Id="rId5" Type="http://schemas.openxmlformats.org/officeDocument/2006/relationships/hyperlink" Target="http://credit-deriv.com/" TargetMode="External"/><Relationship Id="rId4" Type="http://schemas.openxmlformats.org/officeDocument/2006/relationships/hyperlink" Target="http://invest-faq.com/" TargetMode="External"/><Relationship Id="rId3" Type="http://schemas.openxmlformats.org/officeDocument/2006/relationships/hyperlink" Target="http://www.investinginbonds.com/" TargetMode="External"/><Relationship Id="rId2" Type="http://schemas.openxmlformats.org/officeDocument/2006/relationships/hyperlink" Target="http://www.standardpoor.com/" TargetMode="External"/><Relationship Id="rId1" Type="http://schemas.openxmlformats.org/officeDocument/2006/relationships/hyperlink" Target="http://www.speculativebubble.co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图片 3073" descr="try5"/>
          <p:cNvPicPr>
            <a:picLocks noChangeAspect="1"/>
          </p:cNvPicPr>
          <p:nvPr/>
        </p:nvPicPr>
        <p:blipFill>
          <a:blip r:embed="rId1"/>
          <a:stretch>
            <a:fillRect/>
          </a:stretch>
        </p:blipFill>
        <p:spPr>
          <a:xfrm>
            <a:off x="0" y="-3175"/>
            <a:ext cx="9144000" cy="6875463"/>
          </a:xfrm>
          <a:prstGeom prst="rect">
            <a:avLst/>
          </a:prstGeom>
          <a:noFill/>
          <a:ln w="9525">
            <a:noFill/>
          </a:ln>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4097"/>
          <p:cNvSpPr>
            <a:spLocks noGrp="1"/>
          </p:cNvSpPr>
          <p:nvPr>
            <p:ph type="ctrTitle"/>
          </p:nvPr>
        </p:nvSpPr>
        <p:spPr>
          <a:xfrm>
            <a:off x="685800" y="2130425"/>
            <a:ext cx="7772400" cy="1470025"/>
          </a:xfrm>
        </p:spPr>
        <p:txBody>
          <a:bodyPr anchor="ctr"/>
          <a:lstStyle/>
          <a:p>
            <a:pPr defTabSz="914400" fontAlgn="base">
              <a:buNone/>
            </a:pPr>
            <a:r>
              <a:rPr lang="zh-CN" altLang="en-US" sz="3800" strike="noStrike" kern="1200" baseline="0" noProof="1">
                <a:latin typeface="Arial" panose="020B0604020202020204" pitchFamily="34" charset="0"/>
                <a:ea typeface="宋体" panose="02010600030101010101" pitchFamily="2" charset="-122"/>
              </a:rPr>
              <a:t>第8章</a:t>
            </a:r>
            <a:endParaRPr lang="zh-CN" altLang="en-US" sz="3800" strike="noStrike" kern="1200" baseline="0" noProof="1">
              <a:latin typeface="Arial" panose="020B0604020202020204" pitchFamily="34" charset="0"/>
              <a:ea typeface="宋体" panose="02010600030101010101" pitchFamily="2" charset="-122"/>
            </a:endParaRPr>
          </a:p>
        </p:txBody>
      </p:sp>
      <p:sp>
        <p:nvSpPr>
          <p:cNvPr id="4099" name="副标题 4098"/>
          <p:cNvSpPr>
            <a:spLocks noGrp="1"/>
          </p:cNvSpPr>
          <p:nvPr>
            <p:ph type="subTitle" idx="1"/>
          </p:nvPr>
        </p:nvSpPr>
        <p:spPr>
          <a:xfrm>
            <a:off x="1371600" y="3886200"/>
            <a:ext cx="6400800" cy="1752600"/>
          </a:xfrm>
        </p:spPr>
        <p:txBody>
          <a:bodyPr/>
          <a:lstStyle/>
          <a:p>
            <a:pPr defTabSz="914400" fontAlgn="base">
              <a:buFont typeface="Wingdings" panose="05000000000000000000" pitchFamily="2" charset="2"/>
              <a:buNone/>
            </a:pPr>
            <a:r>
              <a:rPr lang="zh-CN" altLang="en-US" sz="3200" strike="noStrike" kern="1200" baseline="0" noProof="1">
                <a:latin typeface="Arial" panose="020B0604020202020204" pitchFamily="34" charset="0"/>
                <a:ea typeface="宋体" panose="02010600030101010101" pitchFamily="2" charset="-122"/>
              </a:rPr>
              <a:t>利率风险结构：违约、提前支付 、税收及其他利率决定因素</a:t>
            </a:r>
            <a:endParaRPr lang="zh-CN" altLang="en-US" sz="3200" strike="noStrike" kern="1200" baseline="0" noProof="1">
              <a:latin typeface="Arial" panose="020B0604020202020204" pitchFamily="34"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dissolve">
                                      <p:cBhvr>
                                        <p:cTn id="7" dur="5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5121"/>
          <p:cNvSpPr>
            <a:spLocks noGrp="1"/>
          </p:cNvSpPr>
          <p:nvPr>
            <p:ph type="title"/>
          </p:nvPr>
        </p:nvSpPr>
        <p:spPr>
          <a:xfrm>
            <a:off x="457200" y="274638"/>
            <a:ext cx="8229600" cy="1066800"/>
          </a:xfrm>
        </p:spPr>
        <p:txBody>
          <a:bodyPr anchor="ctr"/>
          <a:lstStyle/>
          <a:p>
            <a:pPr fontAlgn="base"/>
            <a:r>
              <a:rPr lang="zh-CN" altLang="en-US" strike="noStrike" noProof="1">
                <a:ea typeface="宋体" panose="02010600030101010101" pitchFamily="2" charset="-122"/>
                <a:sym typeface="Wingdings" panose="05000000000000000000" pitchFamily="2" charset="2"/>
              </a:rPr>
              <a:t> </a:t>
            </a:r>
            <a:r>
              <a:rPr lang="zh-CN" altLang="en-US" strike="noStrike" noProof="1">
                <a:ea typeface="宋体" panose="02010600030101010101" pitchFamily="2" charset="-122"/>
              </a:rPr>
              <a:t>学习目标 </a:t>
            </a:r>
            <a:r>
              <a:rPr lang="zh-CN" altLang="en-US" strike="noStrike" noProof="1">
                <a:ea typeface="宋体" panose="02010600030101010101" pitchFamily="2" charset="-122"/>
                <a:sym typeface="Wingdings" panose="05000000000000000000" pitchFamily="2" charset="2"/>
              </a:rPr>
              <a:t></a:t>
            </a:r>
            <a:endParaRPr lang="zh-CN" altLang="en-US" strike="noStrike" noProof="1">
              <a:ea typeface="宋体" panose="02010600030101010101" pitchFamily="2" charset="-122"/>
              <a:sym typeface="Wingdings" panose="05000000000000000000" pitchFamily="2" charset="2"/>
            </a:endParaRPr>
          </a:p>
        </p:txBody>
      </p:sp>
      <p:sp>
        <p:nvSpPr>
          <p:cNvPr id="5123" name="文本占位符 5122"/>
          <p:cNvSpPr>
            <a:spLocks noGrp="1"/>
          </p:cNvSpPr>
          <p:nvPr>
            <p:ph idx="1"/>
          </p:nvPr>
        </p:nvSpPr>
        <p:spPr>
          <a:xfrm>
            <a:off x="597535" y="1663700"/>
            <a:ext cx="8089900" cy="4742180"/>
          </a:xfrm>
        </p:spPr>
        <p:txBody>
          <a:bodyPr/>
          <a:lstStyle/>
          <a:p>
            <a:pPr marL="342900" indent="-342900" fontAlgn="base"/>
            <a:r>
              <a:rPr lang="zh-CN" altLang="en-US" sz="2800" strike="noStrike" noProof="1">
                <a:ea typeface="宋体" panose="02010600030101010101" pitchFamily="2" charset="-122"/>
              </a:rPr>
              <a:t>了解金融资产的市场性、流动性、违约风险、赎回权、提前支付风险、可转换性、税收性质等对利率和价格的影响。</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理解为什么在全球经济和金融体系中存在数以千计的不同利率。</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了解如何建立“利率结构”及其不断变化的原因。</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理解为什么准确预测利率和金融资产的价格是非常困难的。</a:t>
            </a:r>
            <a:endParaRPr lang="zh-CN" altLang="en-US" sz="2800" strike="noStrike" noProof="1">
              <a:ea typeface="宋体" panose="02010600030101010101" pitchFamily="2" charset="-122"/>
            </a:endParaRPr>
          </a:p>
        </p:txBody>
      </p:sp>
      <p:sp>
        <p:nvSpPr>
          <p:cNvPr id="2" name="文本框 512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dissolv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dissolve">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dissolve">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dissolve">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6145"/>
          <p:cNvSpPr>
            <a:spLocks noGrp="1"/>
          </p:cNvSpPr>
          <p:nvPr>
            <p:ph type="title"/>
          </p:nvPr>
        </p:nvSpPr>
        <p:spPr>
          <a:xfrm>
            <a:off x="457200" y="274638"/>
            <a:ext cx="8229600" cy="989013"/>
          </a:xfrm>
        </p:spPr>
        <p:txBody>
          <a:bodyPr anchor="ctr"/>
          <a:lstStyle/>
          <a:p>
            <a:pPr fontAlgn="base"/>
            <a:r>
              <a:rPr lang="zh-CN" altLang="en-US" sz="3200" strike="noStrike" noProof="1">
                <a:ea typeface="宋体" panose="02010600030101010101" pitchFamily="2" charset="-122"/>
              </a:rPr>
              <a:t>导 言</a:t>
            </a:r>
            <a:endParaRPr lang="zh-CN" altLang="en-US" sz="3200" strike="noStrike" noProof="1">
              <a:ea typeface="宋体" panose="02010600030101010101" pitchFamily="2" charset="-122"/>
            </a:endParaRPr>
          </a:p>
        </p:txBody>
      </p:sp>
      <p:sp>
        <p:nvSpPr>
          <p:cNvPr id="2" name="文本框 614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13314" name="Picture 4" descr="fig05_01.gif"/>
          <p:cNvPicPr>
            <a:picLocks noChangeAspect="1"/>
          </p:cNvPicPr>
          <p:nvPr/>
        </p:nvPicPr>
        <p:blipFill>
          <a:blip r:embed="rId1"/>
          <a:stretch>
            <a:fillRect/>
          </a:stretch>
        </p:blipFill>
        <p:spPr>
          <a:xfrm>
            <a:off x="631190" y="1784985"/>
            <a:ext cx="7829550" cy="4846320"/>
          </a:xfrm>
          <a:prstGeom prst="rect">
            <a:avLst/>
          </a:prstGeom>
          <a:noFill/>
          <a:ln w="9525">
            <a:noFill/>
          </a:ln>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6145"/>
          <p:cNvSpPr>
            <a:spLocks noGrp="1"/>
          </p:cNvSpPr>
          <p:nvPr>
            <p:ph type="title"/>
          </p:nvPr>
        </p:nvSpPr>
        <p:spPr>
          <a:xfrm>
            <a:off x="457200" y="274638"/>
            <a:ext cx="8229600" cy="989013"/>
          </a:xfrm>
        </p:spPr>
        <p:txBody>
          <a:bodyPr anchor="ctr"/>
          <a:lstStyle/>
          <a:p>
            <a:pPr fontAlgn="base"/>
            <a:r>
              <a:rPr lang="zh-CN" altLang="en-US" sz="3200" strike="noStrike" noProof="1">
                <a:ea typeface="宋体" panose="02010600030101010101" pitchFamily="2" charset="-122"/>
              </a:rPr>
              <a:t>导 言</a:t>
            </a:r>
            <a:endParaRPr lang="zh-CN" altLang="en-US" sz="3200" strike="noStrike" noProof="1">
              <a:ea typeface="宋体" panose="02010600030101010101" pitchFamily="2" charset="-122"/>
            </a:endParaRPr>
          </a:p>
        </p:txBody>
      </p:sp>
      <p:sp>
        <p:nvSpPr>
          <p:cNvPr id="6147" name="文本占位符 6146"/>
          <p:cNvSpPr>
            <a:spLocks noGrp="1"/>
          </p:cNvSpPr>
          <p:nvPr>
            <p:ph idx="1"/>
          </p:nvPr>
        </p:nvSpPr>
        <p:spPr>
          <a:xfrm>
            <a:off x="457200" y="1668780"/>
            <a:ext cx="8496300" cy="5003800"/>
          </a:xfrm>
        </p:spPr>
        <p:txBody>
          <a:bodyPr/>
          <a:lstStyle/>
          <a:p>
            <a:pPr marL="342900" indent="-342900" algn="l" fontAlgn="base">
              <a:lnSpc>
                <a:spcPct val="100000"/>
              </a:lnSpc>
            </a:pPr>
            <a:r>
              <a:rPr lang="zh-CN" altLang="en-US" sz="2800" strike="noStrike" noProof="1">
                <a:ea typeface="宋体" panose="02010600030101010101" pitchFamily="2" charset="-122"/>
              </a:rPr>
              <a:t>自本单元开始讨论利率决定问题。其中第7章我们考察了预期通货膨胀率和证券到期如何影响利率。</a:t>
            </a:r>
            <a:endParaRPr lang="zh-CN" altLang="en-US" sz="2800" strike="noStrike" noProof="1">
              <a:ea typeface="宋体" panose="02010600030101010101" pitchFamily="2" charset="-122"/>
            </a:endParaRPr>
          </a:p>
          <a:p>
            <a:pPr marL="342900" indent="-342900" algn="l" fontAlgn="base">
              <a:lnSpc>
                <a:spcPct val="100000"/>
              </a:lnSpc>
            </a:pPr>
            <a:r>
              <a:rPr lang="zh-CN" altLang="en-US" sz="2800" strike="noStrike" noProof="1">
                <a:ea typeface="宋体" panose="02010600030101010101" pitchFamily="2" charset="-122"/>
              </a:rPr>
              <a:t>本章将继续考察其他影响利率的因素，主要包括：</a:t>
            </a:r>
            <a:endParaRPr lang="zh-CN" altLang="en-US" sz="2800" strike="noStrike" noProof="1">
              <a:ea typeface="宋体" panose="02010600030101010101" pitchFamily="2" charset="-122"/>
            </a:endParaRPr>
          </a:p>
          <a:p>
            <a:pPr marL="742950" lvl="1" indent="-285750" algn="l" fontAlgn="base">
              <a:lnSpc>
                <a:spcPct val="90000"/>
              </a:lnSpc>
            </a:pPr>
            <a:r>
              <a:rPr lang="zh-CN" altLang="en-US" strike="noStrike" noProof="1">
                <a:ea typeface="宋体" panose="02010600030101010101" pitchFamily="2" charset="-122"/>
              </a:rPr>
              <a:t>市场性（适销性）</a:t>
            </a:r>
            <a:endParaRPr lang="zh-CN" altLang="en-US" strike="noStrike" noProof="1">
              <a:ea typeface="宋体" panose="02010600030101010101" pitchFamily="2" charset="-122"/>
            </a:endParaRPr>
          </a:p>
          <a:p>
            <a:pPr marL="742950" lvl="1" indent="-285750" algn="l" fontAlgn="base">
              <a:lnSpc>
                <a:spcPct val="90000"/>
              </a:lnSpc>
            </a:pPr>
            <a:r>
              <a:rPr lang="zh-CN" altLang="en-US" strike="noStrike" noProof="1">
                <a:ea typeface="宋体" panose="02010600030101010101" pitchFamily="2" charset="-122"/>
              </a:rPr>
              <a:t>流动性</a:t>
            </a:r>
            <a:endParaRPr lang="zh-CN" altLang="en-US" strike="noStrike" noProof="1">
              <a:ea typeface="宋体" panose="02010600030101010101" pitchFamily="2" charset="-122"/>
            </a:endParaRPr>
          </a:p>
          <a:p>
            <a:pPr marL="742950" lvl="1" indent="-285750" algn="l" fontAlgn="base">
              <a:lnSpc>
                <a:spcPct val="90000"/>
              </a:lnSpc>
            </a:pPr>
            <a:r>
              <a:rPr lang="zh-CN" altLang="en-US" strike="noStrike" noProof="1">
                <a:ea typeface="宋体" panose="02010600030101010101" pitchFamily="2" charset="-122"/>
              </a:rPr>
              <a:t>违约风险</a:t>
            </a:r>
            <a:endParaRPr lang="zh-CN" altLang="en-US" strike="noStrike" noProof="1">
              <a:ea typeface="宋体" panose="02010600030101010101" pitchFamily="2" charset="-122"/>
            </a:endParaRPr>
          </a:p>
          <a:p>
            <a:pPr marL="742950" lvl="1" indent="-285750" algn="l" fontAlgn="base">
              <a:lnSpc>
                <a:spcPct val="90000"/>
              </a:lnSpc>
            </a:pPr>
            <a:r>
              <a:rPr lang="zh-CN" altLang="en-US" strike="noStrike" noProof="1">
                <a:ea typeface="宋体" panose="02010600030101010101" pitchFamily="2" charset="-122"/>
              </a:rPr>
              <a:t>可赎回权</a:t>
            </a:r>
            <a:endParaRPr lang="zh-CN" altLang="en-US" strike="noStrike" noProof="1">
              <a:ea typeface="宋体" panose="02010600030101010101" pitchFamily="2" charset="-122"/>
            </a:endParaRPr>
          </a:p>
          <a:p>
            <a:pPr marL="742950" lvl="1" indent="-285750" algn="l" fontAlgn="base">
              <a:lnSpc>
                <a:spcPct val="90000"/>
              </a:lnSpc>
            </a:pPr>
            <a:r>
              <a:rPr lang="zh-CN" altLang="en-US" strike="noStrike" noProof="1">
                <a:ea typeface="宋体" panose="02010600030101010101" pitchFamily="2" charset="-122"/>
                <a:sym typeface="Wingdings" panose="05000000000000000000" pitchFamily="2" charset="2"/>
              </a:rPr>
              <a:t>证券收入税</a:t>
            </a:r>
            <a:endParaRPr lang="zh-CN" altLang="en-US" strike="noStrike" noProof="1">
              <a:ea typeface="宋体" panose="02010600030101010101" pitchFamily="2" charset="-122"/>
              <a:sym typeface="Wingdings" panose="05000000000000000000" pitchFamily="2" charset="2"/>
            </a:endParaRPr>
          </a:p>
          <a:p>
            <a:pPr marL="742950" lvl="1" indent="-285750" algn="l" fontAlgn="base">
              <a:lnSpc>
                <a:spcPct val="90000"/>
              </a:lnSpc>
            </a:pPr>
            <a:r>
              <a:rPr lang="zh-CN" altLang="en-US" strike="noStrike" noProof="1">
                <a:ea typeface="宋体" panose="02010600030101010101" pitchFamily="2" charset="-122"/>
                <a:sym typeface="Wingdings" panose="05000000000000000000" pitchFamily="2" charset="2"/>
              </a:rPr>
              <a:t>提前支付风险</a:t>
            </a:r>
            <a:endParaRPr lang="zh-CN" altLang="en-US" strike="noStrike" noProof="1">
              <a:ea typeface="宋体" panose="02010600030101010101" pitchFamily="2" charset="-122"/>
              <a:sym typeface="Wingdings" panose="05000000000000000000" pitchFamily="2" charset="2"/>
            </a:endParaRPr>
          </a:p>
          <a:p>
            <a:pPr marL="742950" lvl="1" indent="-285750" algn="l" fontAlgn="base">
              <a:lnSpc>
                <a:spcPct val="90000"/>
              </a:lnSpc>
            </a:pPr>
            <a:r>
              <a:rPr lang="zh-CN" altLang="en-US" strike="noStrike" noProof="1">
                <a:ea typeface="宋体" panose="02010600030101010101" pitchFamily="2" charset="-122"/>
                <a:sym typeface="Wingdings" panose="05000000000000000000" pitchFamily="2" charset="2"/>
              </a:rPr>
              <a:t>可转换性</a:t>
            </a:r>
            <a:endParaRPr lang="zh-CN" altLang="en-US" strike="noStrike" noProof="1">
              <a:ea typeface="宋体" panose="02010600030101010101" pitchFamily="2" charset="-122"/>
            </a:endParaRPr>
          </a:p>
        </p:txBody>
      </p:sp>
      <p:sp>
        <p:nvSpPr>
          <p:cNvPr id="2" name="文本框 614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dissolve">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dissolve">
                                      <p:cBhvr>
                                        <p:cTn id="12" dur="500"/>
                                        <p:tgtEl>
                                          <p:spTgt spid="6147">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dissolve">
                                      <p:cBhvr>
                                        <p:cTn id="15" dur="500"/>
                                        <p:tgtEl>
                                          <p:spTgt spid="6147">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147">
                                            <p:txEl>
                                              <p:pRg st="3" end="3"/>
                                            </p:txEl>
                                          </p:spTgt>
                                        </p:tgtEl>
                                        <p:attrNameLst>
                                          <p:attrName>style.visibility</p:attrName>
                                        </p:attrNameLst>
                                      </p:cBhvr>
                                      <p:to>
                                        <p:strVal val="visible"/>
                                      </p:to>
                                    </p:set>
                                    <p:animEffect transition="in" filter="dissolve">
                                      <p:cBhvr>
                                        <p:cTn id="18" dur="500"/>
                                        <p:tgtEl>
                                          <p:spTgt spid="6147">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6147">
                                            <p:txEl>
                                              <p:pRg st="4" end="4"/>
                                            </p:txEl>
                                          </p:spTgt>
                                        </p:tgtEl>
                                        <p:attrNameLst>
                                          <p:attrName>style.visibility</p:attrName>
                                        </p:attrNameLst>
                                      </p:cBhvr>
                                      <p:to>
                                        <p:strVal val="visible"/>
                                      </p:to>
                                    </p:set>
                                    <p:animEffect transition="in" filter="dissolve">
                                      <p:cBhvr>
                                        <p:cTn id="21" dur="500"/>
                                        <p:tgtEl>
                                          <p:spTgt spid="6147">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147">
                                            <p:txEl>
                                              <p:pRg st="5" end="5"/>
                                            </p:txEl>
                                          </p:spTgt>
                                        </p:tgtEl>
                                        <p:attrNameLst>
                                          <p:attrName>style.visibility</p:attrName>
                                        </p:attrNameLst>
                                      </p:cBhvr>
                                      <p:to>
                                        <p:strVal val="visible"/>
                                      </p:to>
                                    </p:set>
                                    <p:animEffect transition="in" filter="dissolve">
                                      <p:cBhvr>
                                        <p:cTn id="24" dur="500"/>
                                        <p:tgtEl>
                                          <p:spTgt spid="6147">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6147">
                                            <p:txEl>
                                              <p:pRg st="6" end="6"/>
                                            </p:txEl>
                                          </p:spTgt>
                                        </p:tgtEl>
                                        <p:attrNameLst>
                                          <p:attrName>style.visibility</p:attrName>
                                        </p:attrNameLst>
                                      </p:cBhvr>
                                      <p:to>
                                        <p:strVal val="visible"/>
                                      </p:to>
                                    </p:set>
                                    <p:animEffect transition="in" filter="dissolve">
                                      <p:cBhvr>
                                        <p:cTn id="27" dur="500"/>
                                        <p:tgtEl>
                                          <p:spTgt spid="6147">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147">
                                            <p:txEl>
                                              <p:pRg st="7" end="7"/>
                                            </p:txEl>
                                          </p:spTgt>
                                        </p:tgtEl>
                                        <p:attrNameLst>
                                          <p:attrName>style.visibility</p:attrName>
                                        </p:attrNameLst>
                                      </p:cBhvr>
                                      <p:to>
                                        <p:strVal val="visible"/>
                                      </p:to>
                                    </p:set>
                                    <p:animEffect transition="in" filter="dissolve">
                                      <p:cBhvr>
                                        <p:cTn id="30" dur="500"/>
                                        <p:tgtEl>
                                          <p:spTgt spid="6147">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6147">
                                            <p:txEl>
                                              <p:pRg st="8" end="8"/>
                                            </p:txEl>
                                          </p:spTgt>
                                        </p:tgtEl>
                                        <p:attrNameLst>
                                          <p:attrName>style.visibility</p:attrName>
                                        </p:attrNameLst>
                                      </p:cBhvr>
                                      <p:to>
                                        <p:strVal val="visible"/>
                                      </p:to>
                                    </p:set>
                                    <p:animEffect transition="in" filter="dissolve">
                                      <p:cBhvr>
                                        <p:cTn id="33" dur="500"/>
                                        <p:tgtEl>
                                          <p:spTgt spid="614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716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市场性（适销性）</a:t>
            </a:r>
            <a:endParaRPr lang="zh-CN" altLang="en-US" sz="3200" strike="noStrike" noProof="1">
              <a:ea typeface="宋体" panose="02010600030101010101" pitchFamily="2" charset="-122"/>
            </a:endParaRPr>
          </a:p>
        </p:txBody>
      </p:sp>
      <p:sp>
        <p:nvSpPr>
          <p:cNvPr id="7171" name="文本占位符 7170"/>
          <p:cNvSpPr>
            <a:spLocks noGrp="1"/>
          </p:cNvSpPr>
          <p:nvPr>
            <p:ph idx="1"/>
          </p:nvPr>
        </p:nvSpPr>
        <p:spPr>
          <a:xfrm>
            <a:off x="457200" y="1600200"/>
            <a:ext cx="8229600" cy="4754563"/>
          </a:xfrm>
        </p:spPr>
        <p:txBody>
          <a:bodyPr/>
          <a:lstStyle/>
          <a:p>
            <a:pPr marL="342900" indent="-342900" fontAlgn="base"/>
            <a:r>
              <a:rPr lang="zh-CN" altLang="en-US" sz="2800" strike="noStrike" noProof="1">
                <a:solidFill>
                  <a:schemeClr val="folHlink"/>
                </a:solidFill>
                <a:ea typeface="宋体" panose="02010600030101010101" pitchFamily="2" charset="-122"/>
              </a:rPr>
              <a:t>市场性（适销性）：</a:t>
            </a:r>
            <a:r>
              <a:rPr lang="zh-CN" altLang="en-US" sz="2800" strike="noStrike" noProof="1">
                <a:sym typeface="+mn-ea"/>
              </a:rPr>
              <a:t>一般是指某种资产是否存在或找到一个交易的市场，买卖双方是否容易找到对方并完成交易。</a:t>
            </a:r>
            <a:endParaRPr lang="zh-CN" altLang="en-US" sz="2800" strike="noStrike" noProof="1">
              <a:sym typeface="+mn-ea"/>
            </a:endParaRPr>
          </a:p>
          <a:p>
            <a:pPr marL="342900" indent="-342900" fontAlgn="base"/>
            <a:r>
              <a:rPr lang="zh-CN" altLang="en-US" sz="2800" strike="noStrike" noProof="1">
                <a:sym typeface="+mn-ea"/>
              </a:rPr>
              <a:t>可以用来反映</a:t>
            </a:r>
            <a:r>
              <a:rPr lang="zh-CN" altLang="en-US" sz="2800" strike="noStrike" noProof="1">
                <a:ea typeface="宋体" panose="02010600030101010101" pitchFamily="2" charset="-122"/>
              </a:rPr>
              <a:t>一项资产被迅速出售的程度。</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市场性与多种因素存在正相关关系</a:t>
            </a:r>
            <a:endParaRPr lang="zh-CN" altLang="en-US" sz="2800"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发行机构的规模与信誉、发行证券的规模</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市场发育程度、交易制度</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市场中流通的可替代证券的数量</a:t>
            </a:r>
            <a:endParaRPr lang="zh-CN" altLang="en-US"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市场性与债务证券的收益率负相关</a:t>
            </a:r>
            <a:endParaRPr lang="zh-CN" altLang="en-US" strike="noStrike" noProof="1">
              <a:ea typeface="宋体" panose="02010600030101010101" pitchFamily="2" charset="-122"/>
            </a:endParaRPr>
          </a:p>
        </p:txBody>
      </p:sp>
      <p:sp>
        <p:nvSpPr>
          <p:cNvPr id="2" name="文本框 717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dissolv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dissolve">
                                      <p:cBhvr>
                                        <p:cTn id="12" dur="5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dissolve">
                                      <p:cBhvr>
                                        <p:cTn id="17" dur="500"/>
                                        <p:tgtEl>
                                          <p:spTgt spid="7171">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7171">
                                            <p:txEl>
                                              <p:pRg st="3" end="3"/>
                                            </p:txEl>
                                          </p:spTgt>
                                        </p:tgtEl>
                                        <p:attrNameLst>
                                          <p:attrName>style.visibility</p:attrName>
                                        </p:attrNameLst>
                                      </p:cBhvr>
                                      <p:to>
                                        <p:strVal val="visible"/>
                                      </p:to>
                                    </p:set>
                                    <p:animEffect transition="in" filter="dissolve">
                                      <p:cBhvr>
                                        <p:cTn id="20" dur="500"/>
                                        <p:tgtEl>
                                          <p:spTgt spid="7171">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7171">
                                            <p:txEl>
                                              <p:pRg st="4" end="4"/>
                                            </p:txEl>
                                          </p:spTgt>
                                        </p:tgtEl>
                                        <p:attrNameLst>
                                          <p:attrName>style.visibility</p:attrName>
                                        </p:attrNameLst>
                                      </p:cBhvr>
                                      <p:to>
                                        <p:strVal val="visible"/>
                                      </p:to>
                                    </p:set>
                                    <p:animEffect transition="in" filter="dissolve">
                                      <p:cBhvr>
                                        <p:cTn id="23" dur="500"/>
                                        <p:tgtEl>
                                          <p:spTgt spid="7171">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dissolve">
                                      <p:cBhvr>
                                        <p:cTn id="26" dur="500"/>
                                        <p:tgtEl>
                                          <p:spTgt spid="7171">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animEffect transition="in" filter="dissolve">
                                      <p:cBhvr>
                                        <p:cTn id="31" dur="5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8193"/>
          <p:cNvSpPr>
            <a:spLocks noGrp="1"/>
          </p:cNvSpPr>
          <p:nvPr>
            <p:ph type="title"/>
          </p:nvPr>
        </p:nvSpPr>
        <p:spPr>
          <a:xfrm>
            <a:off x="457200" y="274638"/>
            <a:ext cx="8229600" cy="989013"/>
          </a:xfrm>
        </p:spPr>
        <p:txBody>
          <a:bodyPr anchor="ctr"/>
          <a:lstStyle/>
          <a:p>
            <a:pPr fontAlgn="base"/>
            <a:r>
              <a:rPr lang="zh-CN" altLang="en-US" sz="3200" strike="noStrike" noProof="1">
                <a:ea typeface="宋体" panose="02010600030101010101" pitchFamily="2" charset="-122"/>
              </a:rPr>
              <a:t>流动性</a:t>
            </a:r>
            <a:endParaRPr lang="zh-CN" altLang="en-US" sz="3200" strike="noStrike" noProof="1">
              <a:ea typeface="宋体" panose="02010600030101010101" pitchFamily="2" charset="-122"/>
            </a:endParaRPr>
          </a:p>
        </p:txBody>
      </p:sp>
      <p:sp>
        <p:nvSpPr>
          <p:cNvPr id="8195" name="文本占位符 8194"/>
          <p:cNvSpPr>
            <a:spLocks noGrp="1"/>
          </p:cNvSpPr>
          <p:nvPr>
            <p:ph idx="1"/>
          </p:nvPr>
        </p:nvSpPr>
        <p:spPr>
          <a:xfrm>
            <a:off x="520700" y="1565275"/>
            <a:ext cx="8229600" cy="5083175"/>
          </a:xfrm>
        </p:spPr>
        <p:txBody>
          <a:bodyPr/>
          <a:lstStyle/>
          <a:p>
            <a:pPr marL="342900" indent="-342900" fontAlgn="base">
              <a:lnSpc>
                <a:spcPct val="100000"/>
              </a:lnSpc>
            </a:pPr>
            <a:r>
              <a:rPr lang="zh-CN" altLang="en-US" sz="2400" strike="noStrike" noProof="1">
                <a:solidFill>
                  <a:schemeClr val="folHlink"/>
                </a:solidFill>
                <a:ea typeface="宋体" panose="02010600030101010101" pitchFamily="2" charset="-122"/>
              </a:rPr>
              <a:t>流动性：</a:t>
            </a:r>
            <a:r>
              <a:rPr lang="zh-CN" altLang="en-US" sz="2400" strike="noStrike" noProof="1"/>
              <a:t>通常指</a:t>
            </a:r>
            <a:r>
              <a:rPr lang="zh-CN" altLang="en-US" sz="2400" strike="noStrike" noProof="1">
                <a:sym typeface="+mn-ea"/>
              </a:rPr>
              <a:t>证券或资产在交易价格不受明显影响的前提下迅速变现的能力。</a:t>
            </a:r>
            <a:endParaRPr lang="zh-CN" altLang="en-US" sz="2400" strike="noStrike" noProof="1">
              <a:sym typeface="+mn-ea"/>
            </a:endParaRPr>
          </a:p>
          <a:p>
            <a:pPr marL="342900" indent="-342900" fontAlgn="base">
              <a:lnSpc>
                <a:spcPct val="100000"/>
              </a:lnSpc>
            </a:pPr>
            <a:r>
              <a:rPr lang="zh-CN" altLang="en-US" sz="2400" strike="noStrike" noProof="1">
                <a:sym typeface="+mn-ea"/>
              </a:rPr>
              <a:t>流动</a:t>
            </a:r>
            <a:r>
              <a:rPr lang="zh-CN" altLang="en-US" sz="2400" strike="noStrike" noProof="1">
                <a:ea typeface="宋体" panose="02010600030101010101" pitchFamily="2" charset="-122"/>
              </a:rPr>
              <a:t>性与市场性有关但又有区别，流动性还代表价格的稳定性和交易的可逆性。</a:t>
            </a:r>
            <a:endParaRPr lang="zh-CN" altLang="en-US" sz="2400" strike="noStrike" noProof="1">
              <a:ea typeface="宋体" panose="02010600030101010101" pitchFamily="2" charset="-122"/>
            </a:endParaRPr>
          </a:p>
          <a:p>
            <a:pPr marL="342900" indent="-342900" fontAlgn="base">
              <a:lnSpc>
                <a:spcPct val="100000"/>
              </a:lnSpc>
            </a:pPr>
            <a:r>
              <a:rPr lang="zh-CN" altLang="en-US" sz="2400" strike="noStrike" noProof="1">
                <a:ea typeface="宋体" panose="02010600030101010101" pitchFamily="2" charset="-122"/>
              </a:rPr>
              <a:t>流动性保证了</a:t>
            </a:r>
            <a:r>
              <a:rPr lang="zh-CN" altLang="en-US" sz="2400" strike="noStrike" noProof="1">
                <a:sym typeface="+mn-ea"/>
              </a:rPr>
              <a:t>投资者以稳定的价格随时买卖任意数量的证券、满足其流动性需要。</a:t>
            </a:r>
            <a:endParaRPr lang="zh-CN" altLang="en-US" sz="2400" strike="noStrike" noProof="1">
              <a:ea typeface="宋体" panose="02010600030101010101" pitchFamily="2" charset="-122"/>
            </a:endParaRPr>
          </a:p>
          <a:p>
            <a:pPr marL="342900" indent="-342900" fontAlgn="base">
              <a:lnSpc>
                <a:spcPct val="100000"/>
              </a:lnSpc>
            </a:pPr>
            <a:r>
              <a:rPr lang="zh-CN" altLang="en-US" sz="2400" strike="noStrike" noProof="1">
                <a:ea typeface="宋体" panose="02010600030101010101" pitchFamily="2" charset="-122"/>
              </a:rPr>
              <a:t>不同性质的资产具有不同的流动性特征</a:t>
            </a:r>
            <a:endParaRPr lang="zh-CN" altLang="en-US" sz="2400" strike="noStrike" noProof="1">
              <a:ea typeface="宋体" panose="02010600030101010101" pitchFamily="2" charset="-122"/>
            </a:endParaRPr>
          </a:p>
          <a:p>
            <a:pPr marL="742950" lvl="1" indent="-285750" algn="l" fontAlgn="base">
              <a:lnSpc>
                <a:spcPct val="100000"/>
              </a:lnSpc>
            </a:pPr>
            <a:r>
              <a:rPr lang="zh-CN" altLang="en-US" sz="2400" strike="noStrike" noProof="1">
                <a:ea typeface="宋体" panose="02010600030101010101" pitchFamily="2" charset="-122"/>
              </a:rPr>
              <a:t>货币是具有完全流动性的资产，其他代表货币的支付工具或准货币也有较好的流动性。</a:t>
            </a:r>
            <a:endParaRPr lang="zh-CN" altLang="en-US" sz="2400" strike="noStrike" noProof="1">
              <a:ea typeface="宋体" panose="02010600030101010101" pitchFamily="2" charset="-122"/>
            </a:endParaRPr>
          </a:p>
          <a:p>
            <a:pPr marL="742950" lvl="1" indent="-285750" algn="l" fontAlgn="base">
              <a:lnSpc>
                <a:spcPct val="100000"/>
              </a:lnSpc>
            </a:pPr>
            <a:r>
              <a:rPr lang="zh-CN" altLang="en-US" sz="2400" strike="noStrike" noProof="1">
                <a:ea typeface="宋体" panose="02010600030101010101" pitchFamily="2" charset="-122"/>
              </a:rPr>
              <a:t>短期国库券、其他货币市场工具流动性次之。</a:t>
            </a:r>
            <a:endParaRPr lang="zh-CN" altLang="en-US" sz="2400" strike="noStrike" noProof="1">
              <a:ea typeface="宋体" panose="02010600030101010101" pitchFamily="2" charset="-122"/>
            </a:endParaRPr>
          </a:p>
          <a:p>
            <a:pPr marL="742950" lvl="1" indent="-285750" algn="l" fontAlgn="base">
              <a:lnSpc>
                <a:spcPct val="100000"/>
              </a:lnSpc>
            </a:pPr>
            <a:r>
              <a:rPr lang="zh-CN" altLang="en-US" sz="2400" strike="noStrike" noProof="1">
                <a:ea typeface="宋体" panose="02010600030101010101" pitchFamily="2" charset="-122"/>
              </a:rPr>
              <a:t>长期国债、政府担保证券、大公司发行的债券和股票也有较高的流动性。</a:t>
            </a:r>
            <a:endParaRPr lang="zh-CN" altLang="en-US" sz="2400" strike="noStrike" noProof="1">
              <a:ea typeface="宋体" panose="02010600030101010101" pitchFamily="2" charset="-122"/>
            </a:endParaRPr>
          </a:p>
        </p:txBody>
      </p:sp>
      <p:sp>
        <p:nvSpPr>
          <p:cNvPr id="2" name="文本框 819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dissolve">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dissolve">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dissolve">
                                      <p:cBhvr>
                                        <p:cTn id="17" dur="5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dissolve">
                                      <p:cBhvr>
                                        <p:cTn id="22" dur="500"/>
                                        <p:tgtEl>
                                          <p:spTgt spid="8195">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195">
                                            <p:txEl>
                                              <p:pRg st="4" end="4"/>
                                            </p:txEl>
                                          </p:spTgt>
                                        </p:tgtEl>
                                        <p:attrNameLst>
                                          <p:attrName>style.visibility</p:attrName>
                                        </p:attrNameLst>
                                      </p:cBhvr>
                                      <p:to>
                                        <p:strVal val="visible"/>
                                      </p:to>
                                    </p:set>
                                    <p:animEffect transition="in" filter="dissolve">
                                      <p:cBhvr>
                                        <p:cTn id="25" dur="500"/>
                                        <p:tgtEl>
                                          <p:spTgt spid="8195">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8195">
                                            <p:txEl>
                                              <p:pRg st="5" end="5"/>
                                            </p:txEl>
                                          </p:spTgt>
                                        </p:tgtEl>
                                        <p:attrNameLst>
                                          <p:attrName>style.visibility</p:attrName>
                                        </p:attrNameLst>
                                      </p:cBhvr>
                                      <p:to>
                                        <p:strVal val="visible"/>
                                      </p:to>
                                    </p:set>
                                    <p:animEffect transition="in" filter="dissolve">
                                      <p:cBhvr>
                                        <p:cTn id="28" dur="500"/>
                                        <p:tgtEl>
                                          <p:spTgt spid="8195">
                                            <p:txEl>
                                              <p:pRg st="5" end="5"/>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animEffect transition="in" filter="dissolve">
                                      <p:cBhvr>
                                        <p:cTn id="31" dur="500"/>
                                        <p:tgtEl>
                                          <p:spTgt spid="81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8193"/>
          <p:cNvSpPr>
            <a:spLocks noGrp="1"/>
          </p:cNvSpPr>
          <p:nvPr>
            <p:ph type="ctrTitle"/>
          </p:nvPr>
        </p:nvSpPr>
        <p:spPr>
          <a:xfrm>
            <a:off x="457200" y="274638"/>
            <a:ext cx="8229600" cy="989013"/>
          </a:xfrm>
        </p:spPr>
        <p:txBody>
          <a:bodyPr anchor="ctr"/>
          <a:lstStyle/>
          <a:p>
            <a:pPr fontAlgn="base"/>
            <a:r>
              <a:rPr lang="zh-CN" altLang="en-US" sz="3200" strike="noStrike" noProof="1">
                <a:ea typeface="宋体" panose="02010600030101010101" pitchFamily="2" charset="-122"/>
              </a:rPr>
              <a:t>流动性</a:t>
            </a:r>
            <a:endParaRPr lang="zh-CN" altLang="en-US" sz="3200" strike="noStrike" noProof="1">
              <a:ea typeface="宋体" panose="02010600030101010101" pitchFamily="2" charset="-122"/>
            </a:endParaRPr>
          </a:p>
        </p:txBody>
      </p:sp>
      <p:sp>
        <p:nvSpPr>
          <p:cNvPr id="4" name="文本框 3"/>
          <p:cNvSpPr txBox="1"/>
          <p:nvPr/>
        </p:nvSpPr>
        <p:spPr>
          <a:xfrm>
            <a:off x="517525" y="1600200"/>
            <a:ext cx="8255000" cy="4738688"/>
          </a:xfrm>
          <a:prstGeom prst="rect">
            <a:avLst/>
          </a:prstGeom>
          <a:noFill/>
        </p:spPr>
        <p:txBody>
          <a:bodyPr wrap="square" rtlCol="0" anchor="t">
            <a:spAutoFit/>
          </a:bodyPr>
          <a:lstStyle/>
          <a:p>
            <a:pPr marL="342900" indent="-342900">
              <a:lnSpc>
                <a:spcPct val="90000"/>
              </a:lnSpc>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影响流动性的主要因素</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债务证券或资产的发行者的规模</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债务证券或资产的发行与交易规模</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债务证券或资产的期限</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交易资产或证券的标准化程度</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市场体系和交易制度是流动性的重要保证</a:t>
            </a:r>
            <a:endParaRPr lang="zh-CN" altLang="en-US" sz="2800" strike="noStrike" noProof="1">
              <a:ea typeface="宋体" panose="02010600030101010101" pitchFamily="2" charset="-122"/>
            </a:endParaRPr>
          </a:p>
          <a:p>
            <a:pPr marL="342900" indent="-342900">
              <a:lnSpc>
                <a:spcPct val="90000"/>
              </a:lnSpc>
              <a:spcBef>
                <a:spcPct val="20000"/>
              </a:spcBef>
              <a:buClr>
                <a:srgbClr val="E8004D"/>
              </a:buClr>
              <a:buFont typeface="Wingdings" panose="05000000000000000000" pitchFamily="2" charset="2"/>
              <a:buChar char="ù"/>
            </a:pP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这些因素影响流动性的途径</a:t>
            </a:r>
            <a:endParaRPr lang="zh-CN" altLang="en-US" sz="2800" noProof="1">
              <a:ea typeface="宋体" panose="02010600030101010101" pitchFamily="2" charset="-122"/>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市场的广度与深度</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资产质量的稳定性</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9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交易的规模经济或成本优势</a:t>
            </a:r>
            <a:endParaRPr lang="zh-CN" altLang="en-US" strike="noStrike" noProof="1"/>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25475" y="1619250"/>
            <a:ext cx="8121650" cy="336550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证券流动性与收益率的关系</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lnSpc>
                <a:spcPct val="10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债务证券或资产的流动性与收益率负相关。</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10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一般说来，高流动性资产更容易变现，有较低的流动性风险和价格风险，因而其收益率更低、价格更高。</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lnSpc>
                <a:spcPct val="100000"/>
              </a:lnSpc>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较低流动性的资产存在较高的流动性风险和价格风险，需要向投资者支付更高的风险溢价。</a:t>
            </a:r>
            <a:endParaRPr lang="zh-CN" altLang="en-US" strike="noStrike" noProof="1"/>
          </a:p>
        </p:txBody>
      </p:sp>
      <p:sp>
        <p:nvSpPr>
          <p:cNvPr id="8194" name="标题 8193"/>
          <p:cNvSpPr>
            <a:spLocks noGrp="1"/>
          </p:cNvSpPr>
          <p:nvPr>
            <p:ph type="ctrTitle"/>
          </p:nvPr>
        </p:nvSpPr>
        <p:spPr>
          <a:xfrm>
            <a:off x="457200" y="274638"/>
            <a:ext cx="8229600" cy="989013"/>
          </a:xfrm>
        </p:spPr>
        <p:txBody>
          <a:bodyPr anchor="ctr"/>
          <a:lstStyle/>
          <a:p>
            <a:pPr fontAlgn="base"/>
            <a:r>
              <a:rPr lang="zh-CN" altLang="en-US" sz="3200" strike="noStrike" noProof="1">
                <a:ea typeface="宋体" panose="02010600030101010101" pitchFamily="2" charset="-122"/>
              </a:rPr>
              <a:t>流动性</a:t>
            </a:r>
            <a:endParaRPr lang="zh-CN" altLang="en-US" sz="3200" strike="noStrike" noProof="1">
              <a:ea typeface="宋体" panose="02010600030101010101" pitchFamily="2" charset="-122"/>
            </a:endParaRP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921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9219" name="文本占位符 9218"/>
          <p:cNvSpPr>
            <a:spLocks noGrp="1"/>
          </p:cNvSpPr>
          <p:nvPr>
            <p:ph idx="1"/>
          </p:nvPr>
        </p:nvSpPr>
        <p:spPr>
          <a:xfrm>
            <a:off x="469900" y="1608138"/>
            <a:ext cx="8229600" cy="4813300"/>
          </a:xfrm>
        </p:spPr>
        <p:txBody>
          <a:bodyPr/>
          <a:lstStyle/>
          <a:p>
            <a:pPr marL="342900" indent="-342900" fontAlgn="base">
              <a:lnSpc>
                <a:spcPct val="100000"/>
              </a:lnSpc>
            </a:pPr>
            <a:r>
              <a:rPr lang="zh-CN" altLang="en-US" sz="2800" strike="noStrike" noProof="1">
                <a:solidFill>
                  <a:schemeClr val="folHlink"/>
                </a:solidFill>
                <a:ea typeface="宋体" panose="02010600030101010101" pitchFamily="2" charset="-122"/>
              </a:rPr>
              <a:t>违约风险</a:t>
            </a:r>
            <a:r>
              <a:rPr lang="zh-CN" altLang="en-US" sz="2800" strike="noStrike" noProof="1">
                <a:solidFill>
                  <a:schemeClr val="accent3">
                    <a:lumMod val="20000"/>
                    <a:lumOff val="80000"/>
                  </a:schemeClr>
                </a:solidFill>
                <a:ea typeface="宋体" panose="02010600030101010101" pitchFamily="2" charset="-122"/>
              </a:rPr>
              <a:t>：又称为信用风险，是指证券发行人因破产或其他原因不能履约（包括不能全部或部分履约）给投资者造成损失的风险。</a:t>
            </a:r>
            <a:endParaRPr lang="zh-CN" altLang="en-US" sz="2800" strike="noStrike" noProof="1">
              <a:solidFill>
                <a:schemeClr val="folHlink"/>
              </a:solidFill>
              <a:ea typeface="宋体" panose="02010600030101010101" pitchFamily="2" charset="-122"/>
            </a:endParaRPr>
          </a:p>
          <a:p>
            <a:pPr marL="342900" indent="-342900" fontAlgn="base">
              <a:lnSpc>
                <a:spcPct val="100000"/>
              </a:lnSpc>
            </a:pPr>
            <a:r>
              <a:rPr lang="zh-CN" altLang="en-US" sz="2800" strike="noStrike" noProof="1">
                <a:sym typeface="+mn-ea"/>
              </a:rPr>
              <a:t>几乎所有债务证券都不同程度地存在违约风险。其中，政府证券最接近无风险资产，其他证券通常都被视为风险资产。</a:t>
            </a:r>
            <a:endParaRPr lang="zh-CN" altLang="en-US" sz="2800" strike="noStrike" noProof="1">
              <a:sym typeface="+mn-ea"/>
            </a:endParaRPr>
          </a:p>
          <a:p>
            <a:pPr marL="342900" indent="-342900" fontAlgn="base">
              <a:lnSpc>
                <a:spcPct val="100000"/>
              </a:lnSpc>
            </a:pPr>
            <a:r>
              <a:rPr lang="zh-CN" altLang="en-US" sz="2800" strike="noStrike" noProof="1">
                <a:solidFill>
                  <a:srgbClr val="FFFF00"/>
                </a:solidFill>
                <a:sym typeface="+mn-ea"/>
              </a:rPr>
              <a:t>违约风险溢价</a:t>
            </a:r>
            <a:r>
              <a:rPr lang="zh-CN" altLang="en-US" sz="2800" strike="noStrike" noProof="1">
                <a:sym typeface="+mn-ea"/>
              </a:rPr>
              <a:t>：由于违约风险的存在，投资者通常会要求风险资产</a:t>
            </a:r>
            <a:r>
              <a:rPr lang="en-US" altLang="zh-CN" sz="2800" strike="noStrike" noProof="1">
                <a:sym typeface="+mn-ea"/>
              </a:rPr>
              <a:t>(</a:t>
            </a:r>
            <a:r>
              <a:rPr lang="zh-CN" altLang="en-US" sz="2800" strike="noStrike" noProof="1">
                <a:sym typeface="+mn-ea"/>
              </a:rPr>
              <a:t>承诺的或市场的</a:t>
            </a:r>
            <a:r>
              <a:rPr lang="en-US" altLang="zh-CN" sz="2800" strike="noStrike" noProof="1">
                <a:sym typeface="+mn-ea"/>
              </a:rPr>
              <a:t>)</a:t>
            </a:r>
            <a:r>
              <a:rPr lang="zh-CN" altLang="en-US" sz="2800" strike="noStrike" noProof="1">
                <a:sym typeface="+mn-ea"/>
              </a:rPr>
              <a:t>收益中包括一部分对违约风险的利率补偿，这部分利率称为违约风险溢价。</a:t>
            </a:r>
            <a:endParaRPr lang="zh-CN" altLang="en-US" sz="2800" strike="noStrike" noProof="1">
              <a:ea typeface="宋体" panose="02010600030101010101" pitchFamily="2" charset="-122"/>
            </a:endParaRPr>
          </a:p>
        </p:txBody>
      </p:sp>
      <p:sp>
        <p:nvSpPr>
          <p:cNvPr id="12291" name="文本框 921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ssolve">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dissolve">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dissolve">
                                      <p:cBhvr>
                                        <p:cTn id="17"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9217"/>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5" name="文本框 4"/>
          <p:cNvSpPr txBox="1"/>
          <p:nvPr/>
        </p:nvSpPr>
        <p:spPr>
          <a:xfrm>
            <a:off x="457200" y="1582738"/>
            <a:ext cx="8299450" cy="4958080"/>
          </a:xfrm>
          <a:prstGeom prst="rect">
            <a:avLst/>
          </a:prstGeom>
          <a:noFill/>
        </p:spPr>
        <p:txBody>
          <a:bodyPr wrap="square" rtlCol="0" anchor="t">
            <a:spAutoFit/>
          </a:bodyPr>
          <a:lstStyle/>
          <a:p>
            <a:pPr marL="342900" indent="-342900">
              <a:lnSpc>
                <a:spcPct val="90000"/>
              </a:lnSpc>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违约风险溢价</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如不考虑其他因素，</a:t>
            </a:r>
            <a:r>
              <a:rPr lang="zh-CN" altLang="en-US" sz="2800" b="1" strike="noStrike" noProof="1">
                <a:solidFill>
                  <a:srgbClr val="FF0000"/>
                </a:solidFill>
                <a:effectLst>
                  <a:outerShdw blurRad="38100" dist="38100" dir="2700000">
                    <a:srgbClr val="C0C0C0"/>
                  </a:outerShdw>
                </a:effectLst>
                <a:latin typeface="+mn-lt"/>
                <a:ea typeface="宋体" panose="02010600030101010101" pitchFamily="2" charset="-122"/>
                <a:cs typeface="+mn-cs"/>
                <a:sym typeface="+mn-ea"/>
              </a:rPr>
              <a:t>新发行</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的风险资产的承诺收益构成如下：</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承诺收益率</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无风险利率</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违约风险溢价</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因此：</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违约风险溢价</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承诺收益率</a:t>
            </a:r>
            <a:r>
              <a:rPr lang="zh-CN" altLang="en-US" sz="2800" b="1" strike="noStrike" noProof="1">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－无</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风险利率</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显然，违约风险溢价及承诺收益率与违约风险成正比。</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0000"/>
                </a:solidFill>
                <a:effectLst>
                  <a:outerShdw blurRad="38100" dist="38100" dir="2700000">
                    <a:srgbClr val="C0C0C0"/>
                  </a:outerShdw>
                </a:effectLst>
                <a:latin typeface="+mn-lt"/>
                <a:ea typeface="宋体" panose="02010600030101010101" pitchFamily="2" charset="-122"/>
              </a:rPr>
              <a:t>已发行</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rPr>
              <a:t>的风险资产的到期收益率构成为：</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lvl="1" algn="l" fontAlgn="base">
              <a:spcBef>
                <a:spcPct val="20000"/>
              </a:spcBef>
              <a:buClr>
                <a:srgbClr val="E8004D"/>
              </a:buClr>
              <a:buSzTx/>
              <a:buFont typeface="Wingdings" panose="05000000000000000000" pitchFamily="2" charset="2"/>
            </a:pP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rPr>
              <a:t>          </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rPr>
              <a:t>到期收益率=无风险利率+违约风险溢价</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p:txBody>
      </p:sp>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024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pic>
        <p:nvPicPr>
          <p:cNvPr id="14338" name="图片 10242"/>
          <p:cNvPicPr>
            <a:picLocks noChangeAspect="1"/>
          </p:cNvPicPr>
          <p:nvPr/>
        </p:nvPicPr>
        <p:blipFill>
          <a:blip r:embed="rId1"/>
          <a:stretch>
            <a:fillRect/>
          </a:stretch>
        </p:blipFill>
        <p:spPr>
          <a:xfrm>
            <a:off x="228600" y="1524000"/>
            <a:ext cx="8915400" cy="5054600"/>
          </a:xfrm>
          <a:prstGeom prst="rect">
            <a:avLst/>
          </a:prstGeom>
          <a:noFill/>
          <a:ln w="9525">
            <a:noFill/>
          </a:ln>
        </p:spPr>
      </p:pic>
      <p:sp>
        <p:nvSpPr>
          <p:cNvPr id="14339" name="文本框 1024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126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1267" name="文本占位符 11266"/>
          <p:cNvSpPr>
            <a:spLocks noGrp="1"/>
          </p:cNvSpPr>
          <p:nvPr>
            <p:ph idx="1"/>
          </p:nvPr>
        </p:nvSpPr>
        <p:spPr>
          <a:xfrm>
            <a:off x="209550" y="1460500"/>
            <a:ext cx="8686800" cy="5237163"/>
          </a:xfrm>
        </p:spPr>
        <p:txBody>
          <a:bodyPr/>
          <a:lstStyle/>
          <a:p>
            <a:pPr marL="342900" indent="-342900" fontAlgn="base">
              <a:lnSpc>
                <a:spcPct val="100000"/>
              </a:lnSpc>
            </a:pPr>
            <a:r>
              <a:rPr lang="zh-CN" altLang="en-US" sz="2800" strike="noStrike" noProof="1">
                <a:solidFill>
                  <a:srgbClr val="FFFF00"/>
                </a:solidFill>
                <a:ea typeface="宋体" panose="02010600030101010101" pitchFamily="2" charset="-122"/>
              </a:rPr>
              <a:t>承诺收益率与预期收益率</a:t>
            </a:r>
            <a:r>
              <a:rPr lang="zh-CN" altLang="en-US" sz="2800" strike="noStrike" noProof="1">
                <a:ea typeface="宋体" panose="02010600030101010101" pitchFamily="2" charset="-122"/>
              </a:rPr>
              <a:t> </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ea typeface="宋体" panose="02010600030101010101" pitchFamily="2" charset="-122"/>
              </a:rPr>
              <a:t>承诺收益率是债务证券发行人或借款人未违约，投资者可得到的到期收益率。</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smtClean="0">
                <a:sym typeface="+mn-ea"/>
              </a:rPr>
              <a:t>已发行的证券只要尚未到期或完全支付，违约的可能性就会存在。投资者或市场会基于各种违约概率产生预期的或期望的收益率。</a:t>
            </a:r>
            <a:endParaRPr lang="zh-CN" altLang="en-US" sz="2800" strike="noStrike" noProof="1" smtClean="0">
              <a:sym typeface="+mn-ea"/>
            </a:endParaRPr>
          </a:p>
          <a:p>
            <a:pPr marL="742950" lvl="1" indent="-285750" fontAlgn="base">
              <a:lnSpc>
                <a:spcPct val="100000"/>
              </a:lnSpc>
            </a:pPr>
            <a:r>
              <a:rPr lang="zh-CN" altLang="en-US" sz="2800" strike="noStrike" noProof="1" smtClean="0">
                <a:sym typeface="+mn-ea"/>
              </a:rPr>
              <a:t>预期收益率是投资者在考虑了风险证券各种违约概率条件下的加</a:t>
            </a:r>
            <a:r>
              <a:rPr lang="zh-CN" altLang="en-US" sz="2800" strike="noStrike" noProof="1">
                <a:sym typeface="+mn-ea"/>
              </a:rPr>
              <a:t>权平均收益率。即：</a:t>
            </a:r>
            <a:endParaRPr lang="zh-CN" altLang="en-US" sz="2800" strike="noStrike" noProof="1">
              <a:ea typeface="宋体" panose="02010600030101010101" pitchFamily="2" charset="-122"/>
            </a:endParaRPr>
          </a:p>
          <a:p>
            <a:pPr marL="742950" lvl="1" indent="-285750" fontAlgn="base">
              <a:lnSpc>
                <a:spcPct val="90000"/>
              </a:lnSpc>
            </a:pPr>
            <a:endParaRPr lang="zh-CN" altLang="en-US" sz="2800" strike="noStrike" noProof="1">
              <a:ea typeface="宋体" panose="02010600030101010101" pitchFamily="2" charset="-122"/>
            </a:endParaRPr>
          </a:p>
        </p:txBody>
      </p:sp>
      <p:sp>
        <p:nvSpPr>
          <p:cNvPr id="15363" name="文本框 1126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Times New Roman" panose="02020603050405020304" pitchFamily="2" charset="0"/>
                <a:ea typeface="宋体" panose="02010600030101010101" pitchFamily="2" charset="-122"/>
              </a:rPr>
              <a:t>8-</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15364" name="图片 2"/>
          <p:cNvPicPr>
            <a:picLocks noChangeAspect="1"/>
          </p:cNvPicPr>
          <p:nvPr/>
        </p:nvPicPr>
        <p:blipFill>
          <a:blip r:embed="rId1"/>
          <a:stretch>
            <a:fillRect/>
          </a:stretch>
        </p:blipFill>
        <p:spPr>
          <a:xfrm>
            <a:off x="1757363" y="5343525"/>
            <a:ext cx="2886075" cy="83820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67">
                                            <p:txEl>
                                              <p:pRg st="1" end="1"/>
                                            </p:txEl>
                                          </p:spTgt>
                                        </p:tgtEl>
                                        <p:attrNameLst>
                                          <p:attrName>style.visibility</p:attrName>
                                        </p:attrNameLst>
                                      </p:cBhvr>
                                      <p:to>
                                        <p:strVal val="visible"/>
                                      </p:to>
                                    </p:set>
                                    <p:animEffect transition="in" filter="dissolve">
                                      <p:cBhvr>
                                        <p:cTn id="10" dur="500"/>
                                        <p:tgtEl>
                                          <p:spTgt spid="1126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267">
                                            <p:txEl>
                                              <p:pRg st="2" end="2"/>
                                            </p:txEl>
                                          </p:spTgt>
                                        </p:tgtEl>
                                        <p:attrNameLst>
                                          <p:attrName>style.visibility</p:attrName>
                                        </p:attrNameLst>
                                      </p:cBhvr>
                                      <p:to>
                                        <p:strVal val="visible"/>
                                      </p:to>
                                    </p:set>
                                    <p:animEffect transition="in" filter="dissolve">
                                      <p:cBhvr>
                                        <p:cTn id="13" dur="500"/>
                                        <p:tgtEl>
                                          <p:spTgt spid="1126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267">
                                            <p:txEl>
                                              <p:pRg st="3" end="3"/>
                                            </p:txEl>
                                          </p:spTgt>
                                        </p:tgtEl>
                                        <p:attrNameLst>
                                          <p:attrName>style.visibility</p:attrName>
                                        </p:attrNameLst>
                                      </p:cBhvr>
                                      <p:to>
                                        <p:strVal val="visible"/>
                                      </p:to>
                                    </p:set>
                                    <p:animEffect transition="in" filter="dissolve">
                                      <p:cBhvr>
                                        <p:cTn id="16"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title"/>
          </p:nvPr>
        </p:nvSpPr>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6386"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3" name="文本框 2"/>
          <p:cNvSpPr txBox="1"/>
          <p:nvPr/>
        </p:nvSpPr>
        <p:spPr>
          <a:xfrm>
            <a:off x="592138" y="1577975"/>
            <a:ext cx="8024813" cy="4313238"/>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违约风险溢价与预期违约损失</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对于无风险证券，由于预期违约概率为零，因此，预期收益率等于承诺收益率。</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对于风险证券，通常预期违约概率大于零，因此，预期收益率小于承诺收益率，二者之差是投资者估计的预期违约损失。即：</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预期违约损失</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承诺收益率</a:t>
            </a:r>
            <a:r>
              <a:rPr lang="zh-CN" altLang="en-US" sz="2800" b="1" strike="noStrike" noProof="1">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－预期收益率</a:t>
            </a:r>
            <a:endParaRPr lang="zh-CN" altLang="en-US" sz="2800" b="1" strike="noStrike" noProof="1">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smtClean="0">
                <a:solidFill>
                  <a:srgbClr val="FFFFFF"/>
                </a:solidFill>
                <a:effectLst>
                  <a:outerShdw blurRad="38100" dist="38100" dir="2700000">
                    <a:srgbClr val="C0C0C0"/>
                  </a:outerShdw>
                </a:effectLst>
                <a:latin typeface="+mn-lt"/>
                <a:ea typeface="+mn-ea"/>
                <a:cs typeface="+mn-cs"/>
                <a:sym typeface="+mn-ea"/>
              </a:rPr>
              <a:t>投资者基于违约风险溢价和预期违约损失的比较，作出是否对该风险资产投资的决策。</a:t>
            </a:r>
            <a:endParaRPr lang="zh-CN" altLang="en-US" strike="noStrike" noProof="1"/>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7410"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592138" y="1577975"/>
            <a:ext cx="8024813" cy="3795713"/>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违约风险溢价与预期违约损失</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需要说明的是，违约风险溢价是风险证券发行者愿意支付的违约风险补偿。</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而预期违约损失则是投资者基于自身掌握的评估信息和违约风险判断估计的违约损失。</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因不同投资者掌握的评估信息以及风险偏好不同，所以，针对同一风险证券，不同投资者会有不同的投资选择。</a:t>
            </a:r>
            <a:endParaRPr lang="zh-CN" altLang="en-US" strike="noStrike" noProof="1"/>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8434"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592138" y="1577975"/>
            <a:ext cx="8024813" cy="5002213"/>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违约风险溢价与预期违约损失</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例如，某公司债券，发行者承诺的到期收益率为</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10%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。如果无风险利率为</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3%</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，则：</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违约风险溢价</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承诺收益率</a:t>
            </a:r>
            <a:r>
              <a:rPr lang="zh-CN" altLang="en-US" sz="2800" b="1" strike="noStrike" noProof="1">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－无风险利率</a:t>
            </a:r>
            <a:endParaRPr lang="zh-CN" altLang="en-US" sz="2800" b="1" strike="noStrike" noProof="1">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=10%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－3%=7%</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某机构投资者认为该公司有</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50%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的概率完全履约，另有</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50%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的概率只归还本金。则：</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预期违约损失</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=10%－5%=5%  </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选择投资。</a:t>
            </a:r>
            <a:endParaRPr lang="zh-CN" altLang="en-US" strike="noStrike" noProof="1"/>
          </a:p>
        </p:txBody>
      </p:sp>
      <p:pic>
        <p:nvPicPr>
          <p:cNvPr id="18436" name="图片 5"/>
          <p:cNvPicPr>
            <a:picLocks noChangeAspect="1"/>
          </p:cNvPicPr>
          <p:nvPr/>
        </p:nvPicPr>
        <p:blipFill>
          <a:blip r:embed="rId1"/>
          <a:stretch>
            <a:fillRect/>
          </a:stretch>
        </p:blipFill>
        <p:spPr>
          <a:xfrm>
            <a:off x="1814513" y="5114925"/>
            <a:ext cx="5095875" cy="742950"/>
          </a:xfrm>
          <a:prstGeom prst="rect">
            <a:avLst/>
          </a:prstGeom>
          <a:noFill/>
          <a:ln w="9525">
            <a:noFill/>
          </a:ln>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9458"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592138" y="1577975"/>
            <a:ext cx="8110538" cy="4829175"/>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违约风险溢价与预期违约损失</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假设有另一机构投资者认为，该债券有</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50%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的概率到期收益率为</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5%</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，有</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30%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的概率到期收益率为</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2%</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，另有</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20%</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的概率亏损</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5%</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。则该投资者的预期收益率为：</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该投资者的预期违约损失为：</a:t>
            </a:r>
            <a:endPar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10%－2.1%=7.9%</a:t>
            </a:r>
            <a:endPar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由于</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该债券的违约风险溢价7%不能覆盖预期违约损失，所以，不会选择购买此债券。</a:t>
            </a:r>
            <a:endParaRPr lang="zh-CN" altLang="en-US" strike="noStrike" noProof="1"/>
          </a:p>
        </p:txBody>
      </p:sp>
      <p:pic>
        <p:nvPicPr>
          <p:cNvPr id="19460" name="图片 6"/>
          <p:cNvPicPr>
            <a:picLocks noChangeAspect="1"/>
          </p:cNvPicPr>
          <p:nvPr/>
        </p:nvPicPr>
        <p:blipFill>
          <a:blip r:embed="rId1"/>
          <a:stretch>
            <a:fillRect/>
          </a:stretch>
        </p:blipFill>
        <p:spPr>
          <a:xfrm>
            <a:off x="1843088" y="3829050"/>
            <a:ext cx="5772150" cy="609600"/>
          </a:xfrm>
          <a:prstGeom prst="rect">
            <a:avLst/>
          </a:prstGeom>
          <a:noFill/>
          <a:ln w="9525">
            <a:noFill/>
          </a:ln>
        </p:spPr>
      </p:pic>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331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3315" name="文本占位符 13314"/>
          <p:cNvSpPr>
            <a:spLocks noGrp="1"/>
          </p:cNvSpPr>
          <p:nvPr>
            <p:ph idx="1"/>
          </p:nvPr>
        </p:nvSpPr>
        <p:spPr>
          <a:xfrm>
            <a:off x="457200" y="1536700"/>
            <a:ext cx="8496300" cy="5113338"/>
          </a:xfrm>
        </p:spPr>
        <p:txBody>
          <a:bodyPr/>
          <a:lstStyle/>
          <a:p>
            <a:pPr fontAlgn="base"/>
            <a:r>
              <a:rPr lang="zh-CN" altLang="en-US" sz="2400" strike="noStrike" noProof="1">
                <a:solidFill>
                  <a:srgbClr val="FFFF00"/>
                </a:solidFill>
                <a:ea typeface="宋体" panose="02010600030101010101" pitchFamily="2" charset="-122"/>
              </a:rPr>
              <a:t>影响违约风险溢价的因素</a:t>
            </a:r>
            <a:r>
              <a:rPr lang="en-US" altLang="zh-CN" sz="2400" strike="noStrike" noProof="1">
                <a:ea typeface="宋体" panose="02010600030101010101" pitchFamily="2" charset="-122"/>
              </a:rPr>
              <a:t>—</a:t>
            </a:r>
            <a:r>
              <a:rPr lang="zh-CN" altLang="en-US" sz="2400" strike="noStrike" noProof="1">
                <a:ea typeface="宋体" panose="02010600030101010101" pitchFamily="2" charset="-122"/>
              </a:rPr>
              <a:t>信用评级</a:t>
            </a:r>
            <a:endParaRPr lang="zh-CN" altLang="en-US" sz="2400" strike="noStrike" noProof="1">
              <a:ea typeface="宋体" panose="02010600030101010101" pitchFamily="2" charset="-122"/>
            </a:endParaRPr>
          </a:p>
          <a:p>
            <a:pPr fontAlgn="base"/>
            <a:r>
              <a:rPr lang="zh-CN" altLang="en-US" sz="2400" strike="noStrike" noProof="1">
                <a:solidFill>
                  <a:srgbClr val="FFFF00"/>
                </a:solidFill>
                <a:ea typeface="宋体" panose="02010600030101010101" pitchFamily="2" charset="-122"/>
              </a:rPr>
              <a:t>信用评级</a:t>
            </a:r>
            <a:endParaRPr lang="zh-CN" altLang="en-US" sz="2400" strike="noStrike" noProof="1">
              <a:ea typeface="宋体" panose="02010600030101010101" pitchFamily="2" charset="-122"/>
            </a:endParaRPr>
          </a:p>
          <a:p>
            <a:pPr marL="742950" lvl="1" indent="-285750" fontAlgn="base"/>
            <a:r>
              <a:rPr lang="zh-CN" altLang="en-US" sz="2400" strike="noStrike" noProof="1">
                <a:sym typeface="+mn-ea"/>
              </a:rPr>
              <a:t>由专业评级机构按照特定程序和标准，对债务证券或其发行主体的履约能力和信用风险进行的</a:t>
            </a:r>
            <a:r>
              <a:rPr lang="zh-CN" altLang="en-US" sz="2400" strike="noStrike" noProof="1">
                <a:solidFill>
                  <a:srgbClr val="FF0000"/>
                </a:solidFill>
                <a:sym typeface="+mn-ea"/>
              </a:rPr>
              <a:t>信用等级</a:t>
            </a:r>
            <a:r>
              <a:rPr lang="zh-CN" altLang="en-US" sz="2400" strike="noStrike" noProof="1">
                <a:sym typeface="+mn-ea"/>
              </a:rPr>
              <a:t>评定，为金融市场和外部投资者提供决策依据。</a:t>
            </a:r>
            <a:endParaRPr lang="zh-CN" altLang="en-US" sz="2400" strike="noStrike" noProof="1">
              <a:sym typeface="+mn-ea"/>
            </a:endParaRPr>
          </a:p>
          <a:p>
            <a:pPr marL="742950" lvl="1" indent="-285750" fontAlgn="base"/>
            <a:r>
              <a:rPr lang="zh-CN" altLang="en-US" sz="2400" strike="noStrike" noProof="1">
                <a:sym typeface="+mn-ea"/>
              </a:rPr>
              <a:t>根本目的在于</a:t>
            </a:r>
            <a:r>
              <a:rPr lang="zh-CN" altLang="en-US" sz="2400" strike="noStrike" noProof="1">
                <a:solidFill>
                  <a:srgbClr val="FF0000"/>
                </a:solidFill>
                <a:sym typeface="+mn-ea"/>
              </a:rPr>
              <a:t>揭示违约风险的程度</a:t>
            </a:r>
            <a:r>
              <a:rPr lang="zh-CN" altLang="en-US" sz="2400" strike="noStrike" noProof="1">
                <a:sym typeface="+mn-ea"/>
              </a:rPr>
              <a:t>，而非关注其他类型风险，如利率风险、通胀风险、再投资风险和外汇风险等。</a:t>
            </a:r>
            <a:endParaRPr lang="zh-CN" altLang="en-US" sz="2400" strike="noStrike" noProof="1">
              <a:sym typeface="+mn-ea"/>
            </a:endParaRPr>
          </a:p>
          <a:p>
            <a:pPr marL="742950" lvl="1" indent="-285750" fontAlgn="base"/>
            <a:r>
              <a:rPr lang="zh-CN" altLang="en-US" sz="2400" strike="noStrike" noProof="1">
                <a:sym typeface="+mn-ea"/>
              </a:rPr>
              <a:t>评级目标是债务主体的履约能力和意愿，而非企业的价值或业绩。</a:t>
            </a:r>
            <a:endParaRPr lang="zh-CN" altLang="en-US" sz="2400" strike="noStrike" noProof="1">
              <a:sym typeface="+mn-ea"/>
            </a:endParaRPr>
          </a:p>
          <a:p>
            <a:pPr marL="742950" lvl="1" indent="-285750" fontAlgn="base"/>
            <a:r>
              <a:rPr lang="zh-CN" altLang="en-US" sz="2400" strike="noStrike" noProof="1">
                <a:sym typeface="+mn-ea"/>
              </a:rPr>
              <a:t>信用评级是独立的第三方利用其技术优势和专业经验，对债务主体或金融工具的信用风险发表的专家意见，不能代替投资者做出投资决策。</a:t>
            </a:r>
            <a:endParaRPr lang="zh-CN" altLang="en-US" sz="2400" strike="noStrike" noProof="1">
              <a:sym typeface="+mn-ea"/>
            </a:endParaRPr>
          </a:p>
          <a:p>
            <a:pPr marL="742950" lvl="1" indent="-285750" fontAlgn="base"/>
            <a:endParaRPr lang="zh-CN" altLang="en-US" sz="2400" strike="noStrike" noProof="1">
              <a:ea typeface="宋体" panose="02010600030101010101" pitchFamily="2" charset="-122"/>
            </a:endParaRPr>
          </a:p>
        </p:txBody>
      </p:sp>
      <p:sp>
        <p:nvSpPr>
          <p:cNvPr id="20483" name="文本框 1331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1506"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592138" y="1577975"/>
            <a:ext cx="8024813" cy="474345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信用评级的意义</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信用评级是专业信息机构为金融市场提供的信息服务，有助于改善金融市场信息环境，促进社会资源高效率分配。</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为投资者、贷款人提供决策依据，提高市场参与者的决策效率。</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有助于提高债务证券发行人的声誉、降低融资成本，缓解融资约束。</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有利于促进金融工具的合理定价，提高金融市场定价效率。</a:t>
            </a:r>
            <a:endParaRPr lang="zh-CN" altLang="en-US" strike="noStrike" noProof="1"/>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2530"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411163" y="1577975"/>
            <a:ext cx="8205788" cy="474345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全球主要信用评级</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三大评级机构：标准</a:t>
            </a: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∙普尔、穆迪、惠誉国际。</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传统上标准∙普尔侧重企业评级，穆迪侧重机构融资评级，惠誉侧重金融机构评级。</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其他评级机构：如英国埃克斯特尔统计服务公司、加拿大债券级别公司、日本公司债研究所等。</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中国主要评级机构：东方金诚国际信用评估、中诚信（评级、评估）、联合（评级、评估）、大公国际、上海新世纪。</a:t>
            </a:r>
            <a:endParaRPr lang="zh-CN" altLang="en-US" strike="noStrike" noProof="1"/>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433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pic>
        <p:nvPicPr>
          <p:cNvPr id="23554" name="图片 14338"/>
          <p:cNvPicPr>
            <a:picLocks noChangeAspect="1"/>
          </p:cNvPicPr>
          <p:nvPr/>
        </p:nvPicPr>
        <p:blipFill>
          <a:blip r:embed="rId1"/>
          <a:stretch>
            <a:fillRect/>
          </a:stretch>
        </p:blipFill>
        <p:spPr>
          <a:xfrm>
            <a:off x="247650" y="2016125"/>
            <a:ext cx="8896350" cy="4498975"/>
          </a:xfrm>
          <a:prstGeom prst="rect">
            <a:avLst/>
          </a:prstGeom>
          <a:noFill/>
          <a:ln w="9525">
            <a:noFill/>
          </a:ln>
        </p:spPr>
      </p:pic>
      <p:sp>
        <p:nvSpPr>
          <p:cNvPr id="23555" name="文本框 14339"/>
          <p:cNvSpPr txBox="1"/>
          <p:nvPr/>
        </p:nvSpPr>
        <p:spPr>
          <a:xfrm>
            <a:off x="0" y="1562100"/>
            <a:ext cx="9144000" cy="519113"/>
          </a:xfrm>
          <a:prstGeom prst="rect">
            <a:avLst/>
          </a:prstGeom>
          <a:noFill/>
          <a:ln w="9525">
            <a:noFill/>
          </a:ln>
        </p:spPr>
        <p:txBody>
          <a:bodyPr anchor="t">
            <a:spAutoFit/>
          </a:bodyPr>
          <a:lstStyle/>
          <a:p>
            <a:pPr algn="ctr" eaLnBrk="0" hangingPunct="0"/>
            <a:r>
              <a:rPr lang="en-US" altLang="zh-CN" sz="2800" b="1" dirty="0">
                <a:solidFill>
                  <a:srgbClr val="FFFFFF"/>
                </a:solidFill>
                <a:latin typeface="Book Antiqua" panose="02040602050305030304" pitchFamily="2" charset="0"/>
                <a:ea typeface="宋体" panose="02010600030101010101" pitchFamily="2" charset="-122"/>
              </a:rPr>
              <a:t>Bond-Rating Categories</a:t>
            </a:r>
            <a:endParaRPr lang="en-US" altLang="zh-CN" sz="2800" b="1" dirty="0">
              <a:solidFill>
                <a:srgbClr val="FFFFFF"/>
              </a:solidFill>
              <a:latin typeface="Book Antiqua" panose="02040602050305030304" pitchFamily="2" charset="0"/>
              <a:ea typeface="宋体" panose="02010600030101010101" pitchFamily="2" charset="-122"/>
            </a:endParaRPr>
          </a:p>
        </p:txBody>
      </p:sp>
      <p:sp>
        <p:nvSpPr>
          <p:cNvPr id="23556" name="文本框 14340"/>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5602"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411163" y="1577975"/>
            <a:ext cx="8205788" cy="5174615"/>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穆迪投资的信用评级</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穆迪的长期评级针对</a:t>
            </a:r>
            <a:r>
              <a:rPr lang="en-US" altLang="zh-CN"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1</a:t>
            </a: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年期以上的债务，而短期评级一般针对</a:t>
            </a:r>
            <a:r>
              <a:rPr lang="en-US" altLang="zh-CN"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1</a:t>
            </a: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年期以下的债务。</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穆迪长期评级共分九个级别：Aaa、Aa、A、Baa、Ba、B、Caa、Ca和C。</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在Aa到Caa的六个级别中，通过添加数字1、2和3进一步显示各类债务在同类评级中位次，1为最高，3则最低。一般Aaa级到Baa3级属于投资级，从Ba1级以下则为投机级。</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穆迪的短期评级从高到低分为P</a:t>
            </a:r>
            <a:r>
              <a:rPr lang="en-US" altLang="zh-CN"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a:t>
            </a: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1、P</a:t>
            </a:r>
            <a:r>
              <a:rPr lang="en-US" altLang="zh-CN"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a:t>
            </a: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2、P</a:t>
            </a:r>
            <a:r>
              <a:rPr lang="en-US" altLang="zh-CN"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a:t>
            </a: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3和NP四个等级。</a:t>
            </a:r>
            <a:endParaRPr lang="zh-CN" altLang="en-US" strike="noStrike" noProof="1"/>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4578"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411163" y="1577975"/>
            <a:ext cx="8205788" cy="5089525"/>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标准</a:t>
            </a:r>
            <a:r>
              <a:rPr lang="zh-CN" altLang="en-US" sz="2800" b="1" noProof="1">
                <a:solidFill>
                  <a:srgbClr val="FFFF00"/>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∙普尔的</a:t>
            </a: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信用评级</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标准普尔的长期评级主要分为投资级和投机级两大类。投资级包括AAA、AA、A和BBB，投机级则分为BB、B、CCC、CC、C和D。</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从AA至CCC级，每个级别通过＋或－来显示更细的评级。例如在AA序列中，又有AA＋、AA、AA－。</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评级机构通常还对信用评级给予展望，显示其对未来（通常6个月至2年）信用评级可能的变化。标普的展望包括“正面”、“负面”、“稳定”、“观望”和“无意义”。</a:t>
            </a:r>
            <a:endParaRPr lang="zh-CN" altLang="en-US" strike="noStrike" noProof="1"/>
          </a:p>
        </p:txBody>
      </p:sp>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2289"/>
          <p:cNvSpPr>
            <a:spLocks noGrp="1"/>
          </p:cNvSpPr>
          <p:nvPr>
            <p:ph type="ctrTitle"/>
          </p:nvPr>
        </p:nvSpPr>
        <p:spPr>
          <a:xfrm>
            <a:off x="1076325" y="388938"/>
            <a:ext cx="6858000" cy="88265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6626" name="文本框 122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 name="文本框 4"/>
          <p:cNvSpPr txBox="1"/>
          <p:nvPr/>
        </p:nvSpPr>
        <p:spPr>
          <a:xfrm>
            <a:off x="411163" y="1577975"/>
            <a:ext cx="8205788" cy="517525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惠誉国际的信用评级</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惠誉的长期信用评级分为投资级和投机级，其中投资级包括AAA、AA、A和BBB，投机级则包括BB、B、CCC、CC、C、RD和D。</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惠誉的短期信用评级主要针对13个月以内的债务。</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短期信用评级从高到低分为F1、F2、F3、B、C、RD和D。</a:t>
            </a:r>
            <a:endParaRPr lang="zh-CN" altLang="en-US" sz="2800" b="1" strike="noStrike" noProof="1">
              <a:solidFill>
                <a:srgbClr val="FFFFFF"/>
              </a:solidFill>
              <a:effectLst>
                <a:outerShdw blurRad="38100" dist="38100" dir="2700000">
                  <a:srgbClr val="C0C0C0"/>
                </a:outerShdw>
              </a:effectLst>
              <a:ea typeface="宋体" panose="02010600030101010101" pitchFamily="2" charset="-122"/>
              <a:cs typeface="Arial" panose="020B0604020202020204" pitchFamily="34" charset="0"/>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sym typeface="+mn-ea"/>
              </a:rPr>
              <a:t>惠誉也采用＋或－用于主要评级等级内的微调，并适用于长期评级中的AA至CCC六个等级和短期评级中的F1等级。</a:t>
            </a:r>
            <a:endParaRPr lang="zh-CN" altLang="en-US" strike="noStrike" noProof="1"/>
          </a:p>
        </p:txBody>
      </p:sp>
    </p:spTree>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536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7650" name="文本框 15362"/>
          <p:cNvSpPr txBox="1"/>
          <p:nvPr/>
        </p:nvSpPr>
        <p:spPr>
          <a:xfrm>
            <a:off x="0" y="1538288"/>
            <a:ext cx="9144000" cy="519112"/>
          </a:xfrm>
          <a:prstGeom prst="rect">
            <a:avLst/>
          </a:prstGeom>
          <a:noFill/>
          <a:ln w="9525">
            <a:noFill/>
          </a:ln>
        </p:spPr>
        <p:txBody>
          <a:bodyPr anchor="t">
            <a:spAutoFit/>
          </a:bodyPr>
          <a:lstStyle/>
          <a:p>
            <a:pPr algn="ctr" eaLnBrk="0" hangingPunct="0"/>
            <a:r>
              <a:rPr lang="en-US" altLang="zh-CN" sz="2800" b="1" dirty="0">
                <a:solidFill>
                  <a:srgbClr val="FFFFFF"/>
                </a:solidFill>
                <a:latin typeface="Book Antiqua" panose="02040602050305030304" pitchFamily="2" charset="0"/>
                <a:ea typeface="宋体" panose="02010600030101010101" pitchFamily="2" charset="-122"/>
              </a:rPr>
              <a:t>Behavior of Interest Rates</a:t>
            </a:r>
            <a:endParaRPr lang="en-US" altLang="zh-CN" sz="2800" b="1" dirty="0">
              <a:solidFill>
                <a:srgbClr val="FFFFFF"/>
              </a:solidFill>
              <a:latin typeface="Book Antiqua" panose="02040602050305030304" pitchFamily="2" charset="0"/>
              <a:ea typeface="宋体" panose="02010600030101010101" pitchFamily="2" charset="-122"/>
            </a:endParaRPr>
          </a:p>
        </p:txBody>
      </p:sp>
      <p:sp>
        <p:nvSpPr>
          <p:cNvPr id="15364" name="文本框 15363"/>
          <p:cNvSpPr txBox="1"/>
          <p:nvPr/>
        </p:nvSpPr>
        <p:spPr>
          <a:xfrm>
            <a:off x="0" y="6311900"/>
            <a:ext cx="9144000" cy="304800"/>
          </a:xfrm>
          <a:prstGeom prst="rect">
            <a:avLst/>
          </a:prstGeom>
          <a:noFill/>
          <a:ln w="9525">
            <a:noFill/>
          </a:ln>
        </p:spPr>
        <p:txBody>
          <a:bodyPr anchor="t">
            <a:spAutoFit/>
          </a:bodyPr>
          <a:lstStyle/>
          <a:p>
            <a:pPr algn="ctr" eaLnBrk="0" hangingPunct="0"/>
            <a:r>
              <a:rPr lang="en-US" altLang="zh-CN" sz="1400" b="1" i="1" dirty="0">
                <a:solidFill>
                  <a:srgbClr val="FFFFFF"/>
                </a:solidFill>
                <a:latin typeface="宋体" panose="02010600030101010101" pitchFamily="2" charset="-122"/>
                <a:ea typeface="宋体" panose="02010600030101010101" pitchFamily="2" charset="-122"/>
              </a:rPr>
              <a:t>Source: Monetary Trends, Federal Reserve Bank of St. Louis, Feb 2007</a:t>
            </a:r>
            <a:endParaRPr lang="en-US" altLang="zh-CN" sz="1400" b="1" i="1" dirty="0">
              <a:solidFill>
                <a:srgbClr val="FFFFFF"/>
              </a:solidFill>
              <a:latin typeface="宋体" panose="02010600030101010101" pitchFamily="2" charset="-122"/>
              <a:ea typeface="宋体" panose="02010600030101010101" pitchFamily="2" charset="-122"/>
            </a:endParaRPr>
          </a:p>
        </p:txBody>
      </p:sp>
      <p:sp>
        <p:nvSpPr>
          <p:cNvPr id="27652" name="文本框 15364"/>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pic>
        <p:nvPicPr>
          <p:cNvPr id="27653" name="图片 15365" descr="ros05167_ex0803"/>
          <p:cNvPicPr>
            <a:picLocks noChangeAspect="1"/>
          </p:cNvPicPr>
          <p:nvPr/>
        </p:nvPicPr>
        <p:blipFill>
          <a:blip r:embed="rId1"/>
          <a:stretch>
            <a:fillRect/>
          </a:stretch>
        </p:blipFill>
        <p:spPr>
          <a:xfrm>
            <a:off x="234950" y="2381250"/>
            <a:ext cx="8804275" cy="354330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5361"/>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pic>
        <p:nvPicPr>
          <p:cNvPr id="28674" name="图片 3"/>
          <p:cNvPicPr>
            <a:picLocks noChangeAspect="1"/>
          </p:cNvPicPr>
          <p:nvPr/>
        </p:nvPicPr>
        <p:blipFill>
          <a:blip r:embed="rId1"/>
          <a:stretch>
            <a:fillRect/>
          </a:stretch>
        </p:blipFill>
        <p:spPr>
          <a:xfrm>
            <a:off x="728663" y="1752600"/>
            <a:ext cx="7791450" cy="3057525"/>
          </a:xfrm>
          <a:prstGeom prst="rect">
            <a:avLst/>
          </a:prstGeom>
          <a:noFill/>
          <a:ln w="9525">
            <a:noFill/>
          </a:ln>
        </p:spPr>
      </p:pic>
      <p:sp>
        <p:nvSpPr>
          <p:cNvPr id="5" name="文本框 4"/>
          <p:cNvSpPr txBox="1"/>
          <p:nvPr/>
        </p:nvSpPr>
        <p:spPr>
          <a:xfrm>
            <a:off x="728344" y="4961252"/>
            <a:ext cx="7958456" cy="1014735"/>
          </a:xfrm>
          <a:prstGeom prst="rect">
            <a:avLst/>
          </a:prstGeom>
          <a:noFill/>
        </p:spPr>
        <p:txBody>
          <a:bodyPr wrap="square" rtlCol="0" anchor="t">
            <a:spAutoFit/>
            <a:scene3d>
              <a:camera prst="orthographicFront"/>
              <a:lightRig rig="threePt" dir="t"/>
            </a:scene3d>
          </a:bodyPr>
          <a:lstStyle/>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中国</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10</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年期国债（代表无风险资产）与</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9</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年期</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AA</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级公司债（代表风险资产）的利率变化趋势。</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数据来源：choice金融终端</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638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9698" name="文本框 16386"/>
          <p:cNvSpPr txBox="1"/>
          <p:nvPr/>
        </p:nvSpPr>
        <p:spPr>
          <a:xfrm>
            <a:off x="0" y="1601788"/>
            <a:ext cx="9144000" cy="519112"/>
          </a:xfrm>
          <a:prstGeom prst="rect">
            <a:avLst/>
          </a:prstGeom>
          <a:noFill/>
          <a:ln w="9525">
            <a:noFill/>
          </a:ln>
        </p:spPr>
        <p:txBody>
          <a:bodyPr anchor="t">
            <a:spAutoFit/>
          </a:bodyPr>
          <a:lstStyle/>
          <a:p>
            <a:pPr algn="ctr" eaLnBrk="0" hangingPunct="0"/>
            <a:r>
              <a:rPr lang="en-US" altLang="zh-CN" sz="2800" b="1" dirty="0">
                <a:solidFill>
                  <a:srgbClr val="FFFFFF"/>
                </a:solidFill>
                <a:latin typeface="Book Antiqua" panose="02040602050305030304" pitchFamily="2" charset="0"/>
                <a:ea typeface="宋体" panose="02010600030101010101" pitchFamily="2" charset="-122"/>
              </a:rPr>
              <a:t>Market Yield on Rated Corporate Bonds</a:t>
            </a:r>
            <a:endParaRPr lang="en-US" altLang="zh-CN" sz="2800" b="1" dirty="0">
              <a:solidFill>
                <a:srgbClr val="FFFFFF"/>
              </a:solidFill>
              <a:latin typeface="Book Antiqua" panose="02040602050305030304" pitchFamily="2" charset="0"/>
              <a:ea typeface="宋体" panose="02010600030101010101" pitchFamily="2" charset="-122"/>
            </a:endParaRPr>
          </a:p>
        </p:txBody>
      </p:sp>
      <p:sp>
        <p:nvSpPr>
          <p:cNvPr id="16388" name="文本框 16387"/>
          <p:cNvSpPr txBox="1"/>
          <p:nvPr/>
        </p:nvSpPr>
        <p:spPr>
          <a:xfrm>
            <a:off x="0" y="6111875"/>
            <a:ext cx="9144000" cy="517525"/>
          </a:xfrm>
          <a:prstGeom prst="rect">
            <a:avLst/>
          </a:prstGeom>
          <a:noFill/>
          <a:ln w="9525">
            <a:noFill/>
          </a:ln>
        </p:spPr>
        <p:txBody>
          <a:bodyPr anchor="t">
            <a:spAutoFit/>
          </a:bodyPr>
          <a:lstStyle/>
          <a:p>
            <a:pPr algn="ctr" eaLnBrk="0" hangingPunct="0"/>
            <a:r>
              <a:rPr lang="zh-CN" altLang="en-US" sz="1400" b="1" i="1" dirty="0">
                <a:solidFill>
                  <a:srgbClr val="FFFFFF"/>
                </a:solidFill>
                <a:latin typeface="宋体" panose="02010600030101010101" pitchFamily="2" charset="-122"/>
                <a:ea typeface="宋体" panose="02010600030101010101" pitchFamily="2" charset="-122"/>
              </a:rPr>
              <a:t>* </a:t>
            </a:r>
            <a:r>
              <a:rPr lang="en-US" altLang="zh-CN" sz="1400" b="1" i="1" dirty="0">
                <a:solidFill>
                  <a:srgbClr val="FFFFFF"/>
                </a:solidFill>
                <a:latin typeface="宋体" panose="02010600030101010101" pitchFamily="2" charset="-122"/>
                <a:ea typeface="宋体" panose="02010600030101010101" pitchFamily="2" charset="-122"/>
              </a:rPr>
              <a:t>Corporate bond ratings are from Moody’s Investors Service.  ** 2006 interest rates are averages for August.</a:t>
            </a:r>
            <a:endParaRPr lang="en-US" altLang="zh-CN" sz="1400" b="1" i="1" dirty="0">
              <a:solidFill>
                <a:srgbClr val="FFFFFF"/>
              </a:solidFill>
              <a:latin typeface="宋体" panose="02010600030101010101" pitchFamily="2" charset="-122"/>
              <a:ea typeface="宋体" panose="02010600030101010101" pitchFamily="2" charset="-122"/>
            </a:endParaRPr>
          </a:p>
          <a:p>
            <a:pPr algn="ctr" eaLnBrk="0" hangingPunct="0"/>
            <a:r>
              <a:rPr lang="en-US" altLang="zh-CN" sz="1400" b="1" i="1" dirty="0">
                <a:solidFill>
                  <a:srgbClr val="FFFFFF"/>
                </a:solidFill>
                <a:latin typeface="宋体" panose="02010600030101010101" pitchFamily="2" charset="-122"/>
                <a:ea typeface="宋体" panose="02010600030101010101" pitchFamily="2" charset="-122"/>
              </a:rPr>
              <a:t>Source: Board of Governors of the Federal Reserve System</a:t>
            </a:r>
            <a:endParaRPr lang="en-US" altLang="zh-CN" sz="1400" b="1" i="1" dirty="0">
              <a:solidFill>
                <a:srgbClr val="FFFFFF"/>
              </a:solidFill>
              <a:latin typeface="宋体" panose="02010600030101010101" pitchFamily="2" charset="-122"/>
              <a:ea typeface="宋体" panose="02010600030101010101" pitchFamily="2" charset="-122"/>
            </a:endParaRPr>
          </a:p>
        </p:txBody>
      </p:sp>
      <p:sp>
        <p:nvSpPr>
          <p:cNvPr id="29700" name="文本框 16388"/>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pic>
        <p:nvPicPr>
          <p:cNvPr id="29701" name="图片 16389" descr="ros05167_ex0804"/>
          <p:cNvPicPr>
            <a:picLocks noChangeAspect="1"/>
          </p:cNvPicPr>
          <p:nvPr/>
        </p:nvPicPr>
        <p:blipFill>
          <a:blip r:embed="rId1"/>
          <a:stretch>
            <a:fillRect/>
          </a:stretch>
        </p:blipFill>
        <p:spPr>
          <a:xfrm>
            <a:off x="347663" y="1585913"/>
            <a:ext cx="8758237" cy="4486275"/>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6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图片 3"/>
          <p:cNvPicPr>
            <a:picLocks noChangeAspect="1"/>
          </p:cNvPicPr>
          <p:nvPr/>
        </p:nvPicPr>
        <p:blipFill>
          <a:blip r:embed="rId1">
            <a:lum bright="69995" contrast="-70001"/>
          </a:blip>
          <a:stretch>
            <a:fillRect/>
          </a:stretch>
        </p:blipFill>
        <p:spPr>
          <a:xfrm>
            <a:off x="873125" y="2324100"/>
            <a:ext cx="8580438" cy="2752725"/>
          </a:xfrm>
          <a:prstGeom prst="rect">
            <a:avLst/>
          </a:prstGeom>
          <a:noFill/>
          <a:ln w="9525">
            <a:noFill/>
          </a:ln>
        </p:spPr>
      </p:pic>
      <p:sp>
        <p:nvSpPr>
          <p:cNvPr id="16386" name="标题 16385"/>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5" name="文本框 4"/>
          <p:cNvSpPr txBox="1"/>
          <p:nvPr/>
        </p:nvSpPr>
        <p:spPr>
          <a:xfrm>
            <a:off x="958850" y="5076190"/>
            <a:ext cx="5826125" cy="706754"/>
          </a:xfrm>
          <a:prstGeom prst="rect">
            <a:avLst/>
          </a:prstGeom>
          <a:noFill/>
        </p:spPr>
        <p:txBody>
          <a:bodyPr wrap="square" rtlCol="0" anchor="t">
            <a:spAutoFit/>
            <a:scene3d>
              <a:camera prst="orthographicFront"/>
              <a:lightRig rig="threePt" dir="t"/>
            </a:scene3d>
          </a:bodyPr>
          <a:lstStyle/>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注：2018年数据截至7月24日</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数据来源：choice金融终端</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文本框 5"/>
          <p:cNvSpPr txBox="1"/>
          <p:nvPr/>
        </p:nvSpPr>
        <p:spPr>
          <a:xfrm>
            <a:off x="958850" y="1682115"/>
            <a:ext cx="7378700" cy="521970"/>
          </a:xfrm>
          <a:prstGeom prst="rect">
            <a:avLst/>
          </a:prstGeom>
          <a:noFill/>
        </p:spPr>
        <p:txBody>
          <a:bodyPr wrap="square" rtlCol="0" anchor="t">
            <a:spAutoFit/>
            <a:scene3d>
              <a:camera prst="orthographicFront"/>
              <a:lightRig rig="threePt" dir="t"/>
            </a:scene3d>
          </a:bodyPr>
          <a:lstStyle/>
          <a:p>
            <a:r>
              <a:rPr lang="zh-CN" altLang="en-US" sz="2800"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中国公司债券与长期政府债券收益率比较</a:t>
            </a:r>
            <a:endParaRPr lang="zh-CN" altLang="en-US" sz="2800"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6385"/>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4" name="文本框 3"/>
          <p:cNvSpPr txBox="1"/>
          <p:nvPr/>
        </p:nvSpPr>
        <p:spPr>
          <a:xfrm>
            <a:off x="488950" y="1579563"/>
            <a:ext cx="8197850" cy="474345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rgbClr val="FFFF00"/>
                </a:solidFill>
                <a:effectLst>
                  <a:outerShdw blurRad="38100" dist="38100" dir="2700000">
                    <a:srgbClr val="C0C0C0"/>
                  </a:outerShdw>
                </a:effectLst>
                <a:latin typeface="+mn-lt"/>
                <a:ea typeface="宋体" panose="02010600030101010101" pitchFamily="2" charset="-122"/>
                <a:cs typeface="+mn-cs"/>
                <a:sym typeface="+mn-ea"/>
              </a:rPr>
              <a:t>信用评级的局限性</a:t>
            </a:r>
            <a:r>
              <a:rPr lang="zh-CN" altLang="en-US" sz="2800" b="1"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sym typeface="+mn-ea"/>
              </a:rPr>
              <a:t>评级结果可能的滞后性。评级机构为了准确评级需要时间掌握充分的评级信息，从而导致评级结果可能滞后。</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sym typeface="+mn-ea"/>
              </a:rPr>
              <a:t>在少数情况下，不同评级机构对同一债务主体或证券会有不同的评级结果，可能导致投资者的误断。</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sym typeface="+mn-ea"/>
              </a:rPr>
              <a:t>许多国家对评级机构的独立性提出质疑。</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Arial" panose="020B0604020202020204" pitchFamily="34" charset="0"/>
                <a:sym typeface="+mn-ea"/>
              </a:rPr>
              <a:t>评级机构具有“自我实现”的作用，从而放大对市场的影响。</a:t>
            </a:r>
            <a:endParaRPr lang="zh-CN" altLang="en-US" strike="noStrike" noProof="1"/>
          </a:p>
        </p:txBody>
      </p:sp>
    </p:spTree>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740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7411" name="文本占位符 17410"/>
          <p:cNvSpPr>
            <a:spLocks noGrp="1"/>
          </p:cNvSpPr>
          <p:nvPr>
            <p:ph idx="1"/>
          </p:nvPr>
        </p:nvSpPr>
        <p:spPr>
          <a:xfrm>
            <a:off x="320675" y="1644650"/>
            <a:ext cx="8718550" cy="4462463"/>
          </a:xfrm>
        </p:spPr>
        <p:txBody>
          <a:bodyPr/>
          <a:lstStyle/>
          <a:p>
            <a:pPr fontAlgn="base"/>
            <a:r>
              <a:rPr lang="zh-CN" altLang="en-US" sz="2800" strike="noStrike" noProof="1">
                <a:solidFill>
                  <a:srgbClr val="FFFF00"/>
                </a:solidFill>
                <a:ea typeface="宋体" panose="02010600030101010101" pitchFamily="2" charset="-122"/>
              </a:rPr>
              <a:t>影响违约风险溢价的因素</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经济周期与经济波动：</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rPr>
              <a:t>不同信用等级证券的收益率价差在经济衰退时扩大，在经济繁荣时缩小。</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违约风险溢价还取决于公司特征</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rPr>
              <a:t>公司的经营时间</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rPr>
              <a:t>公司盈利的变动</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rPr>
              <a:t>财务杠杆的水平</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rPr>
              <a:t>其他特征</a:t>
            </a:r>
            <a:endParaRPr lang="zh-CN" altLang="en-US" sz="2800" strike="noStrike" noProof="1">
              <a:ea typeface="宋体" panose="02010600030101010101" pitchFamily="2" charset="-122"/>
            </a:endParaRPr>
          </a:p>
        </p:txBody>
      </p:sp>
      <p:sp>
        <p:nvSpPr>
          <p:cNvPr id="32771" name="文本框 17412"/>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411">
                                            <p:txEl>
                                              <p:pRg st="1" end="1"/>
                                            </p:txEl>
                                          </p:spTgt>
                                        </p:tgtEl>
                                        <p:attrNameLst>
                                          <p:attrName>style.visibility</p:attrName>
                                        </p:attrNameLst>
                                      </p:cBhvr>
                                      <p:to>
                                        <p:strVal val="visible"/>
                                      </p:to>
                                    </p:set>
                                    <p:animEffect transition="in" filter="dissolve">
                                      <p:cBhvr>
                                        <p:cTn id="10" dur="500"/>
                                        <p:tgtEl>
                                          <p:spTgt spid="174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Effect transition="in" filter="dissolve">
                                      <p:cBhvr>
                                        <p:cTn id="13" dur="500"/>
                                        <p:tgtEl>
                                          <p:spTgt spid="1741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411">
                                            <p:txEl>
                                              <p:pRg st="3" end="3"/>
                                            </p:txEl>
                                          </p:spTgt>
                                        </p:tgtEl>
                                        <p:attrNameLst>
                                          <p:attrName>style.visibility</p:attrName>
                                        </p:attrNameLst>
                                      </p:cBhvr>
                                      <p:to>
                                        <p:strVal val="visible"/>
                                      </p:to>
                                    </p:set>
                                    <p:animEffect transition="in" filter="dissolve">
                                      <p:cBhvr>
                                        <p:cTn id="16" dur="500"/>
                                        <p:tgtEl>
                                          <p:spTgt spid="1741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Effect transition="in" filter="dissolve">
                                      <p:cBhvr>
                                        <p:cTn id="19" dur="500"/>
                                        <p:tgtEl>
                                          <p:spTgt spid="1741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7411">
                                            <p:txEl>
                                              <p:pRg st="5" end="5"/>
                                            </p:txEl>
                                          </p:spTgt>
                                        </p:tgtEl>
                                        <p:attrNameLst>
                                          <p:attrName>style.visibility</p:attrName>
                                        </p:attrNameLst>
                                      </p:cBhvr>
                                      <p:to>
                                        <p:strVal val="visible"/>
                                      </p:to>
                                    </p:set>
                                    <p:animEffect transition="in" filter="dissolve">
                                      <p:cBhvr>
                                        <p:cTn id="22" dur="500"/>
                                        <p:tgtEl>
                                          <p:spTgt spid="1741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7411">
                                            <p:txEl>
                                              <p:pRg st="6" end="6"/>
                                            </p:txEl>
                                          </p:spTgt>
                                        </p:tgtEl>
                                        <p:attrNameLst>
                                          <p:attrName>style.visibility</p:attrName>
                                        </p:attrNameLst>
                                      </p:cBhvr>
                                      <p:to>
                                        <p:strVal val="visible"/>
                                      </p:to>
                                    </p:set>
                                    <p:animEffect transition="in" filter="dissolve">
                                      <p:cBhvr>
                                        <p:cTn id="25" dur="500"/>
                                        <p:tgtEl>
                                          <p:spTgt spid="1741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411">
                                            <p:txEl>
                                              <p:pRg st="7" end="7"/>
                                            </p:txEl>
                                          </p:spTgt>
                                        </p:tgtEl>
                                        <p:attrNameLst>
                                          <p:attrName>style.visibility</p:attrName>
                                        </p:attrNameLst>
                                      </p:cBhvr>
                                      <p:to>
                                        <p:strVal val="visible"/>
                                      </p:to>
                                    </p:set>
                                    <p:animEffect transition="in" filter="dissolve">
                                      <p:cBhvr>
                                        <p:cTn id="28" dur="500"/>
                                        <p:tgtEl>
                                          <p:spTgt spid="174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843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8435" name="文本占位符 18434"/>
          <p:cNvSpPr>
            <a:spLocks noGrp="1"/>
          </p:cNvSpPr>
          <p:nvPr>
            <p:ph idx="1"/>
          </p:nvPr>
        </p:nvSpPr>
        <p:spPr>
          <a:xfrm>
            <a:off x="457200" y="1717675"/>
            <a:ext cx="8229600" cy="4487863"/>
          </a:xfrm>
        </p:spPr>
        <p:txBody>
          <a:bodyPr/>
          <a:lstStyle/>
          <a:p>
            <a:pPr fontAlgn="base"/>
            <a:r>
              <a:rPr lang="zh-CN" altLang="en-US" sz="2800" strike="noStrike" noProof="1">
                <a:solidFill>
                  <a:srgbClr val="FFFF00"/>
                </a:solidFill>
                <a:ea typeface="宋体" panose="02010600030101010101" pitchFamily="2" charset="-122"/>
              </a:rPr>
              <a:t>通货膨胀与违约风险溢价</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通货膨胀率较高时，违约风险溢价也较高；</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通货膨胀率波动较大时，违约风险溢价也波动较大；</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通货膨胀不确定性会导致“安全投资转移”</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sym typeface="+mn-ea"/>
              </a:rPr>
              <a:t>即投资者对风险资产的投资变得更为谨慎。</a:t>
            </a:r>
            <a:endParaRPr lang="zh-CN" altLang="en-US" sz="2800" strike="noStrike" noProof="1">
              <a:ea typeface="宋体" panose="02010600030101010101" pitchFamily="2" charset="-122"/>
            </a:endParaRPr>
          </a:p>
          <a:p>
            <a:pPr marL="742950" lvl="1" indent="-285750" fontAlgn="base"/>
            <a:endParaRPr lang="zh-CN" altLang="en-US" sz="2800" strike="noStrike" noProof="1">
              <a:ea typeface="宋体" panose="02010600030101010101" pitchFamily="2" charset="-122"/>
            </a:endParaRPr>
          </a:p>
          <a:p>
            <a:pPr marL="742950" lvl="1" indent="-285750" fontAlgn="base"/>
            <a:endParaRPr lang="zh-CN" altLang="en-US" sz="2800" strike="noStrike" noProof="1">
              <a:ea typeface="宋体" panose="02010600030101010101" pitchFamily="2" charset="-122"/>
            </a:endParaRPr>
          </a:p>
        </p:txBody>
      </p:sp>
      <p:sp>
        <p:nvSpPr>
          <p:cNvPr id="33795" name="文本框 1843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dissolve">
                                      <p:cBhvr>
                                        <p:cTn id="7"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945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19459" name="文本占位符 19458"/>
          <p:cNvSpPr>
            <a:spLocks noGrp="1"/>
          </p:cNvSpPr>
          <p:nvPr>
            <p:ph idx="1"/>
          </p:nvPr>
        </p:nvSpPr>
        <p:spPr>
          <a:xfrm>
            <a:off x="457200" y="1544638"/>
            <a:ext cx="8229600" cy="4856163"/>
          </a:xfrm>
        </p:spPr>
        <p:txBody>
          <a:bodyPr/>
          <a:lstStyle/>
          <a:p>
            <a:pPr fontAlgn="base"/>
            <a:r>
              <a:rPr lang="zh-CN" altLang="en-US" sz="2800" strike="noStrike" noProof="1">
                <a:solidFill>
                  <a:srgbClr val="FFFF00"/>
                </a:solidFill>
                <a:ea typeface="宋体" panose="02010600030101010101" pitchFamily="2" charset="-122"/>
              </a:rPr>
              <a:t>风险证券的收益率曲线</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通常低违约风险证券的收益率曲线有正的斜率；</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但高违约风险证券的收益率曲线可能呈现不同特征：</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sym typeface="+mn-ea"/>
              </a:rPr>
              <a:t>可能是向下倾斜，有负的斜率；</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也可能呈现</a:t>
            </a:r>
            <a:r>
              <a:rPr lang="zh-CN" altLang="en-US" strike="noStrike" noProof="1">
                <a:ea typeface="宋体" panose="02010600030101010101" pitchFamily="2" charset="-122"/>
                <a:sym typeface="+mn-ea"/>
              </a:rPr>
              <a:t>弓形或驼峰型弯曲；</a:t>
            </a:r>
            <a:endParaRPr lang="zh-CN" altLang="en-US" strike="noStrike" noProof="1">
              <a:ea typeface="宋体" panose="02010600030101010101" pitchFamily="2" charset="-122"/>
              <a:sym typeface="+mn-ea"/>
            </a:endParaRPr>
          </a:p>
          <a:p>
            <a:pPr marL="1143000" lvl="2" algn="l" fontAlgn="base"/>
            <a:r>
              <a:rPr lang="zh-CN" altLang="en-US" strike="noStrike" noProof="1">
                <a:ea typeface="宋体" panose="02010600030101010101" pitchFamily="2" charset="-122"/>
                <a:sym typeface="+mn-ea"/>
              </a:rPr>
              <a:t>可能的原因是此类证券每次承诺支付的兑现都改变了市场对后期违约风险的判断。</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rPr>
              <a:t>Helwege,Turner的研究则认为高违约风险证券的收益率曲线也向上倾斜。</a:t>
            </a:r>
            <a:endParaRPr lang="zh-CN" altLang="en-US" sz="2800" strike="noStrike" noProof="1">
              <a:ea typeface="宋体" panose="02010600030101010101" pitchFamily="2" charset="-122"/>
            </a:endParaRPr>
          </a:p>
        </p:txBody>
      </p:sp>
      <p:sp>
        <p:nvSpPr>
          <p:cNvPr id="34819" name="文本框 1945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dissolve">
                                      <p:cBhvr>
                                        <p:cTn id="7" dur="500"/>
                                        <p:tgtEl>
                                          <p:spTgt spid="1945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dissolve">
                                      <p:cBhvr>
                                        <p:cTn id="10" dur="500"/>
                                        <p:tgtEl>
                                          <p:spTgt spid="1945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dissolve">
                                      <p:cBhvr>
                                        <p:cTn id="13" dur="500"/>
                                        <p:tgtEl>
                                          <p:spTgt spid="1945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dissolve">
                                      <p:cBhvr>
                                        <p:cTn id="16" dur="500"/>
                                        <p:tgtEl>
                                          <p:spTgt spid="1945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dissolve">
                                      <p:cBhvr>
                                        <p:cTn id="19" dur="500"/>
                                        <p:tgtEl>
                                          <p:spTgt spid="1945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9459">
                                            <p:txEl>
                                              <p:pRg st="5" end="5"/>
                                            </p:txEl>
                                          </p:spTgt>
                                        </p:tgtEl>
                                        <p:attrNameLst>
                                          <p:attrName>style.visibility</p:attrName>
                                        </p:attrNameLst>
                                      </p:cBhvr>
                                      <p:to>
                                        <p:strVal val="visible"/>
                                      </p:to>
                                    </p:set>
                                    <p:animEffect transition="in" filter="dissolve">
                                      <p:cBhvr>
                                        <p:cTn id="22" dur="500"/>
                                        <p:tgtEl>
                                          <p:spTgt spid="19459">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9459">
                                            <p:txEl>
                                              <p:pRg st="6" end="6"/>
                                            </p:txEl>
                                          </p:spTgt>
                                        </p:tgtEl>
                                        <p:attrNameLst>
                                          <p:attrName>style.visibility</p:attrName>
                                        </p:attrNameLst>
                                      </p:cBhvr>
                                      <p:to>
                                        <p:strVal val="visible"/>
                                      </p:to>
                                    </p:set>
                                    <p:animEffect transition="in" filter="dissolve">
                                      <p:cBhvr>
                                        <p:cTn id="25" dur="5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2048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0483" name="文本占位符 20482"/>
          <p:cNvSpPr>
            <a:spLocks noGrp="1"/>
          </p:cNvSpPr>
          <p:nvPr>
            <p:ph idx="1"/>
          </p:nvPr>
        </p:nvSpPr>
        <p:spPr>
          <a:xfrm>
            <a:off x="457200" y="1511300"/>
            <a:ext cx="8229600" cy="5148263"/>
          </a:xfrm>
        </p:spPr>
        <p:txBody>
          <a:bodyPr/>
          <a:lstStyle/>
          <a:p>
            <a:pPr fontAlgn="base"/>
            <a:r>
              <a:rPr lang="zh-CN" altLang="en-US" sz="2800" strike="noStrike" noProof="1">
                <a:solidFill>
                  <a:srgbClr val="FFFF00"/>
                </a:solidFill>
                <a:ea typeface="宋体" panose="02010600030101010101" pitchFamily="2" charset="-122"/>
              </a:rPr>
              <a:t>垃圾债券的兴衰</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垃圾债券是标普评级</a:t>
            </a:r>
            <a:r>
              <a:rPr lang="en-US" altLang="zh-CN" sz="2800" strike="noStrike" noProof="1">
                <a:ea typeface="宋体" panose="02010600030101010101" pitchFamily="2" charset="-122"/>
              </a:rPr>
              <a:t>BB</a:t>
            </a:r>
            <a:r>
              <a:rPr lang="zh-CN" altLang="en-US" sz="2800" strike="noStrike" noProof="1">
                <a:ea typeface="宋体" panose="02010600030101010101" pitchFamily="2" charset="-122"/>
              </a:rPr>
              <a:t>到</a:t>
            </a:r>
            <a:r>
              <a:rPr lang="en-US" altLang="zh-CN" sz="2800" strike="noStrike" noProof="1">
                <a:ea typeface="宋体" panose="02010600030101010101" pitchFamily="2" charset="-122"/>
              </a:rPr>
              <a:t>C</a:t>
            </a:r>
            <a:r>
              <a:rPr lang="zh-CN" altLang="en-US" sz="2800" strike="noStrike" noProof="1">
                <a:ea typeface="宋体" panose="02010600030101010101" pitchFamily="2" charset="-122"/>
              </a:rPr>
              <a:t>或穆迪评级</a:t>
            </a:r>
            <a:r>
              <a:rPr lang="en-US" altLang="zh-CN" sz="2800" strike="noStrike" noProof="1">
                <a:ea typeface="宋体" panose="02010600030101010101" pitchFamily="2" charset="-122"/>
              </a:rPr>
              <a:t>Ba</a:t>
            </a:r>
            <a:r>
              <a:rPr lang="zh-CN" altLang="en-US" sz="2800" strike="noStrike" noProof="1">
                <a:ea typeface="宋体" panose="02010600030101010101" pitchFamily="2" charset="-122"/>
              </a:rPr>
              <a:t>到</a:t>
            </a:r>
            <a:r>
              <a:rPr lang="en-US" altLang="zh-CN" sz="2800" strike="noStrike" noProof="1">
                <a:ea typeface="宋体" panose="02010600030101010101" pitchFamily="2" charset="-122"/>
              </a:rPr>
              <a:t>C</a:t>
            </a:r>
            <a:r>
              <a:rPr lang="zh-CN" altLang="en-US" sz="2800" strike="noStrike" noProof="1">
                <a:ea typeface="宋体" panose="02010600030101010101" pitchFamily="2" charset="-122"/>
              </a:rPr>
              <a:t>的长期投机级证券；</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因偿还和支付能力相当不确定、曾称高收益证券；也因零息债、股票分红吸引投资者；</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垃圾债券有各种各样的发行者</a:t>
            </a:r>
            <a:endParaRPr lang="zh-CN" altLang="en-US" sz="2800" strike="noStrike" noProof="1">
              <a:ea typeface="宋体" panose="02010600030101010101" pitchFamily="2" charset="-122"/>
            </a:endParaRPr>
          </a:p>
          <a:p>
            <a:pPr marL="1143000" lvl="2" fontAlgn="base"/>
            <a:r>
              <a:rPr lang="zh-CN" altLang="en-US" sz="2800" strike="noStrike" noProof="1">
                <a:ea typeface="宋体" panose="02010600030101010101" pitchFamily="2" charset="-122"/>
              </a:rPr>
              <a:t>原投资级别证券，后来出现了投资问题；</a:t>
            </a:r>
            <a:endParaRPr lang="zh-CN" altLang="en-US" sz="2800" strike="noStrike" noProof="1">
              <a:ea typeface="宋体" panose="02010600030101010101" pitchFamily="2" charset="-122"/>
            </a:endParaRPr>
          </a:p>
          <a:p>
            <a:pPr marL="1143000" lvl="2" fontAlgn="base"/>
            <a:r>
              <a:rPr lang="zh-CN" altLang="en-US" sz="2800" strike="noStrike" noProof="1">
                <a:ea typeface="宋体" panose="02010600030101010101" pitchFamily="2" charset="-122"/>
              </a:rPr>
              <a:t>新公司或小公司</a:t>
            </a:r>
            <a:endParaRPr lang="zh-CN" altLang="en-US" sz="2800" strike="noStrike" noProof="1">
              <a:ea typeface="宋体" panose="02010600030101010101" pitchFamily="2" charset="-122"/>
            </a:endParaRPr>
          </a:p>
          <a:p>
            <a:pPr marL="1143000" lvl="2" fontAlgn="base"/>
            <a:r>
              <a:rPr lang="zh-CN" altLang="en-US" sz="2800" strike="noStrike" noProof="1">
                <a:ea typeface="宋体" panose="02010600030101010101" pitchFamily="2" charset="-122"/>
              </a:rPr>
              <a:t>为处理严重的财务问题</a:t>
            </a:r>
            <a:endParaRPr lang="zh-CN" altLang="en-US" sz="2800" strike="noStrike" noProof="1">
              <a:ea typeface="宋体" panose="02010600030101010101" pitchFamily="2" charset="-122"/>
            </a:endParaRPr>
          </a:p>
          <a:p>
            <a:pPr marL="1143000" lvl="2" fontAlgn="base"/>
            <a:r>
              <a:rPr lang="en-US" altLang="zh-CN" sz="2800" strike="noStrike" noProof="1">
                <a:ea typeface="宋体" panose="02010600030101010101" pitchFamily="2" charset="-122"/>
              </a:rPr>
              <a:t>MBO</a:t>
            </a:r>
            <a:r>
              <a:rPr lang="zh-CN" altLang="en-US" sz="2800" strike="noStrike" noProof="1">
                <a:ea typeface="宋体" panose="02010600030101010101" pitchFamily="2" charset="-122"/>
              </a:rPr>
              <a:t>和杠杆收购</a:t>
            </a:r>
            <a:endParaRPr lang="zh-CN" altLang="en-US" sz="2800" strike="noStrike" noProof="1">
              <a:ea typeface="宋体" panose="02010600030101010101" pitchFamily="2" charset="-122"/>
            </a:endParaRPr>
          </a:p>
        </p:txBody>
      </p:sp>
      <p:sp>
        <p:nvSpPr>
          <p:cNvPr id="35843" name="文本框 2048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483">
                                            <p:txEl>
                                              <p:pRg st="1" end="1"/>
                                            </p:txEl>
                                          </p:spTgt>
                                        </p:tgtEl>
                                        <p:attrNameLst>
                                          <p:attrName>style.visibility</p:attrName>
                                        </p:attrNameLst>
                                      </p:cBhvr>
                                      <p:to>
                                        <p:strVal val="visible"/>
                                      </p:to>
                                    </p:set>
                                    <p:animEffect transition="in" filter="dissolve">
                                      <p:cBhvr>
                                        <p:cTn id="10" dur="500"/>
                                        <p:tgtEl>
                                          <p:spTgt spid="2048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Effect transition="in" filter="dissolve">
                                      <p:cBhvr>
                                        <p:cTn id="13" dur="500"/>
                                        <p:tgtEl>
                                          <p:spTgt spid="2048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0483">
                                            <p:txEl>
                                              <p:pRg st="3" end="3"/>
                                            </p:txEl>
                                          </p:spTgt>
                                        </p:tgtEl>
                                        <p:attrNameLst>
                                          <p:attrName>style.visibility</p:attrName>
                                        </p:attrNameLst>
                                      </p:cBhvr>
                                      <p:to>
                                        <p:strVal val="visible"/>
                                      </p:to>
                                    </p:set>
                                    <p:animEffect transition="in" filter="dissolve">
                                      <p:cBhvr>
                                        <p:cTn id="16" dur="500"/>
                                        <p:tgtEl>
                                          <p:spTgt spid="2048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animEffect transition="in" filter="dissolve">
                                      <p:cBhvr>
                                        <p:cTn id="19" dur="500"/>
                                        <p:tgtEl>
                                          <p:spTgt spid="2048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0483">
                                            <p:txEl>
                                              <p:pRg st="5" end="5"/>
                                            </p:txEl>
                                          </p:spTgt>
                                        </p:tgtEl>
                                        <p:attrNameLst>
                                          <p:attrName>style.visibility</p:attrName>
                                        </p:attrNameLst>
                                      </p:cBhvr>
                                      <p:to>
                                        <p:strVal val="visible"/>
                                      </p:to>
                                    </p:set>
                                    <p:animEffect transition="in" filter="dissolve">
                                      <p:cBhvr>
                                        <p:cTn id="22" dur="500"/>
                                        <p:tgtEl>
                                          <p:spTgt spid="20483">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0483">
                                            <p:txEl>
                                              <p:pRg st="6" end="6"/>
                                            </p:txEl>
                                          </p:spTgt>
                                        </p:tgtEl>
                                        <p:attrNameLst>
                                          <p:attrName>style.visibility</p:attrName>
                                        </p:attrNameLst>
                                      </p:cBhvr>
                                      <p:to>
                                        <p:strVal val="visible"/>
                                      </p:to>
                                    </p:set>
                                    <p:animEffect transition="in" filter="dissolve">
                                      <p:cBhvr>
                                        <p:cTn id="25" dur="500"/>
                                        <p:tgtEl>
                                          <p:spTgt spid="20483">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0483">
                                            <p:txEl>
                                              <p:pRg st="7" end="7"/>
                                            </p:txEl>
                                          </p:spTgt>
                                        </p:tgtEl>
                                        <p:attrNameLst>
                                          <p:attrName>style.visibility</p:attrName>
                                        </p:attrNameLst>
                                      </p:cBhvr>
                                      <p:to>
                                        <p:strVal val="visible"/>
                                      </p:to>
                                    </p:set>
                                    <p:animEffect transition="in" filter="dissolve">
                                      <p:cBhvr>
                                        <p:cTn id="28" dur="500"/>
                                        <p:tgtEl>
                                          <p:spTgt spid="204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21505"/>
          <p:cNvSpPr>
            <a:spLocks noGrp="1"/>
          </p:cNvSpPr>
          <p:nvPr>
            <p:ph type="title"/>
          </p:nvPr>
        </p:nvSpPr>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1507" name="文本占位符 21506"/>
          <p:cNvSpPr>
            <a:spLocks noGrp="1"/>
          </p:cNvSpPr>
          <p:nvPr>
            <p:ph idx="1"/>
          </p:nvPr>
        </p:nvSpPr>
        <p:spPr>
          <a:xfrm>
            <a:off x="568325" y="1574800"/>
            <a:ext cx="7915275" cy="4432300"/>
          </a:xfrm>
        </p:spPr>
        <p:txBody>
          <a:bodyPr/>
          <a:lstStyle/>
          <a:p>
            <a:pPr algn="l" fontAlgn="base">
              <a:lnSpc>
                <a:spcPct val="100000"/>
              </a:lnSpc>
            </a:pPr>
            <a:r>
              <a:rPr lang="zh-CN" altLang="en-US" sz="2800" strike="noStrike" noProof="1">
                <a:solidFill>
                  <a:srgbClr val="FFFF00"/>
                </a:solidFill>
                <a:ea typeface="宋体" panose="02010600030101010101" pitchFamily="2" charset="-122"/>
                <a:sym typeface="+mn-ea"/>
              </a:rPr>
              <a:t>垃圾债券的兴衰</a:t>
            </a:r>
            <a:endParaRPr lang="zh-CN" altLang="en-US" sz="2800" strike="noStrike" noProof="1">
              <a:ea typeface="宋体" panose="02010600030101010101" pitchFamily="2" charset="-122"/>
            </a:endParaRPr>
          </a:p>
          <a:p>
            <a:pPr marL="742950" lvl="1" indent="-285750" algn="l" fontAlgn="base">
              <a:lnSpc>
                <a:spcPct val="100000"/>
              </a:lnSpc>
            </a:pPr>
            <a:r>
              <a:rPr lang="zh-CN" altLang="en-US" sz="2800" strike="noStrike" noProof="1">
                <a:ea typeface="宋体" panose="02010600030101010101" pitchFamily="2" charset="-122"/>
                <a:sym typeface="+mn-ea"/>
              </a:rPr>
              <a:t>在</a:t>
            </a:r>
            <a:r>
              <a:rPr lang="en-US" altLang="zh-CN" sz="2800" strike="noStrike" noProof="1">
                <a:ea typeface="宋体" panose="02010600030101010101" pitchFamily="2" charset="-122"/>
                <a:sym typeface="+mn-ea"/>
              </a:rPr>
              <a:t>20</a:t>
            </a:r>
            <a:r>
              <a:rPr lang="zh-CN" altLang="en-US" sz="2800" strike="noStrike" noProof="1">
                <a:ea typeface="宋体" panose="02010600030101010101" pitchFamily="2" charset="-122"/>
                <a:sym typeface="+mn-ea"/>
              </a:rPr>
              <a:t>世纪</a:t>
            </a:r>
            <a:r>
              <a:rPr lang="en-US" altLang="zh-CN" sz="2800" strike="noStrike" noProof="1">
                <a:ea typeface="宋体" panose="02010600030101010101" pitchFamily="2" charset="-122"/>
                <a:sym typeface="+mn-ea"/>
              </a:rPr>
              <a:t>80</a:t>
            </a:r>
            <a:r>
              <a:rPr lang="zh-CN" altLang="en-US" sz="2800" strike="noStrike" noProof="1">
                <a:ea typeface="宋体" panose="02010600030101010101" pitchFamily="2" charset="-122"/>
                <a:sym typeface="+mn-ea"/>
              </a:rPr>
              <a:t>年代兴起的原因：</a:t>
            </a:r>
            <a:endParaRPr lang="zh-CN" altLang="en-US" sz="2800" strike="noStrike" noProof="1">
              <a:ea typeface="宋体" panose="02010600030101010101" pitchFamily="2" charset="-122"/>
            </a:endParaRPr>
          </a:p>
          <a:p>
            <a:pPr marL="1143000" lvl="2" algn="l" fontAlgn="base">
              <a:lnSpc>
                <a:spcPct val="100000"/>
              </a:lnSpc>
            </a:pPr>
            <a:r>
              <a:rPr lang="zh-CN" altLang="en-US" sz="2800" strike="noStrike" noProof="1">
                <a:ea typeface="宋体" panose="02010600030101010101" pitchFamily="2" charset="-122"/>
                <a:sym typeface="+mn-ea"/>
              </a:rPr>
              <a:t>有观察者发现这些债券违约率低于预期；</a:t>
            </a:r>
            <a:endParaRPr lang="zh-CN" altLang="en-US" sz="2800" strike="noStrike" noProof="1">
              <a:ea typeface="宋体" panose="02010600030101010101" pitchFamily="2" charset="-122"/>
            </a:endParaRPr>
          </a:p>
          <a:p>
            <a:pPr marL="1143000" lvl="2" algn="l" fontAlgn="base">
              <a:lnSpc>
                <a:spcPct val="100000"/>
              </a:lnSpc>
            </a:pPr>
            <a:r>
              <a:rPr lang="zh-CN" altLang="en-US" sz="2800" strike="noStrike" noProof="1">
                <a:ea typeface="宋体" panose="02010600030101010101" pitchFamily="2" charset="-122"/>
                <a:sym typeface="+mn-ea"/>
              </a:rPr>
              <a:t>德崇证券公司率先采用了一种新销售技术；</a:t>
            </a:r>
            <a:endParaRPr lang="zh-CN" altLang="en-US" sz="2800" strike="noStrike" noProof="1">
              <a:ea typeface="宋体" panose="02010600030101010101" pitchFamily="2" charset="-122"/>
            </a:endParaRPr>
          </a:p>
          <a:p>
            <a:pPr marL="1143000" lvl="2" algn="l" fontAlgn="base">
              <a:lnSpc>
                <a:spcPct val="100000"/>
              </a:lnSpc>
            </a:pPr>
            <a:r>
              <a:rPr lang="zh-CN" altLang="en-US" sz="2800" strike="noStrike" noProof="1">
                <a:ea typeface="宋体" panose="02010600030101010101" pitchFamily="2" charset="-122"/>
                <a:sym typeface="+mn-ea"/>
              </a:rPr>
              <a:t>米尔根认为垃圾债券投资组合能将风险降低并获得超额利润；</a:t>
            </a:r>
            <a:endParaRPr lang="zh-CN" altLang="en-US" sz="2800" strike="noStrike" noProof="1">
              <a:ea typeface="宋体" panose="02010600030101010101" pitchFamily="2" charset="-122"/>
            </a:endParaRPr>
          </a:p>
          <a:p>
            <a:pPr marL="1143000" lvl="2" algn="l" fontAlgn="base">
              <a:lnSpc>
                <a:spcPct val="100000"/>
              </a:lnSpc>
            </a:pPr>
            <a:r>
              <a:rPr lang="zh-CN" altLang="en-US" sz="2800" strike="noStrike" noProof="1">
                <a:ea typeface="宋体" panose="02010600030101010101" pitchFamily="2" charset="-122"/>
                <a:sym typeface="+mn-ea"/>
              </a:rPr>
              <a:t>活跃的二级市场的发展；</a:t>
            </a:r>
            <a:endParaRPr lang="zh-CN" altLang="en-US" sz="2800" strike="noStrike" noProof="1">
              <a:ea typeface="宋体" panose="02010600030101010101" pitchFamily="2" charset="-122"/>
              <a:sym typeface="+mn-ea"/>
            </a:endParaRPr>
          </a:p>
          <a:p>
            <a:pPr marL="1143000" lvl="2" algn="l" fontAlgn="base">
              <a:lnSpc>
                <a:spcPct val="100000"/>
              </a:lnSpc>
            </a:pPr>
            <a:r>
              <a:rPr lang="zh-CN" altLang="en-US" sz="2800" strike="noStrike" noProof="1">
                <a:ea typeface="宋体" panose="02010600030101010101" pitchFamily="2" charset="-122"/>
                <a:sym typeface="+mn-ea"/>
              </a:rPr>
              <a:t>更复杂的套期保值工具的发展。</a:t>
            </a:r>
            <a:endParaRPr lang="zh-CN" altLang="en-US" sz="2400" strike="noStrike" noProof="1">
              <a:ea typeface="宋体" panose="02010600030101010101" pitchFamily="2" charset="-122"/>
            </a:endParaRPr>
          </a:p>
        </p:txBody>
      </p:sp>
      <p:sp>
        <p:nvSpPr>
          <p:cNvPr id="36867" name="文本框 2150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dissolve">
                                      <p:cBhvr>
                                        <p:cTn id="7" dur="500"/>
                                        <p:tgtEl>
                                          <p:spTgt spid="2150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dissolve">
                                      <p:cBhvr>
                                        <p:cTn id="10" dur="500"/>
                                        <p:tgtEl>
                                          <p:spTgt spid="2150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dissolve">
                                      <p:cBhvr>
                                        <p:cTn id="13" dur="500"/>
                                        <p:tgtEl>
                                          <p:spTgt spid="2150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1507">
                                            <p:txEl>
                                              <p:pRg st="3" end="3"/>
                                            </p:txEl>
                                          </p:spTgt>
                                        </p:tgtEl>
                                        <p:attrNameLst>
                                          <p:attrName>style.visibility</p:attrName>
                                        </p:attrNameLst>
                                      </p:cBhvr>
                                      <p:to>
                                        <p:strVal val="visible"/>
                                      </p:to>
                                    </p:set>
                                    <p:animEffect transition="in" filter="dissolve">
                                      <p:cBhvr>
                                        <p:cTn id="16" dur="500"/>
                                        <p:tgtEl>
                                          <p:spTgt spid="2150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1507">
                                            <p:txEl>
                                              <p:pRg st="4" end="4"/>
                                            </p:txEl>
                                          </p:spTgt>
                                        </p:tgtEl>
                                        <p:attrNameLst>
                                          <p:attrName>style.visibility</p:attrName>
                                        </p:attrNameLst>
                                      </p:cBhvr>
                                      <p:to>
                                        <p:strVal val="visible"/>
                                      </p:to>
                                    </p:set>
                                    <p:animEffect transition="in" filter="dissolve">
                                      <p:cBhvr>
                                        <p:cTn id="19" dur="500"/>
                                        <p:tgtEl>
                                          <p:spTgt spid="2150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1507">
                                            <p:txEl>
                                              <p:pRg st="5" end="5"/>
                                            </p:txEl>
                                          </p:spTgt>
                                        </p:tgtEl>
                                        <p:attrNameLst>
                                          <p:attrName>style.visibility</p:attrName>
                                        </p:attrNameLst>
                                      </p:cBhvr>
                                      <p:to>
                                        <p:strVal val="visible"/>
                                      </p:to>
                                    </p:set>
                                    <p:animEffect transition="in" filter="dissolve">
                                      <p:cBhvr>
                                        <p:cTn id="22" dur="500"/>
                                        <p:tgtEl>
                                          <p:spTgt spid="21507">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1507">
                                            <p:txEl>
                                              <p:pRg st="6" end="6"/>
                                            </p:txEl>
                                          </p:spTgt>
                                        </p:tgtEl>
                                        <p:attrNameLst>
                                          <p:attrName>style.visibility</p:attrName>
                                        </p:attrNameLst>
                                      </p:cBhvr>
                                      <p:to>
                                        <p:strVal val="visible"/>
                                      </p:to>
                                    </p:set>
                                    <p:animEffect transition="in" filter="dissolve">
                                      <p:cBhvr>
                                        <p:cTn id="25"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22529"/>
          <p:cNvSpPr>
            <a:spLocks noGrp="1"/>
          </p:cNvSpPr>
          <p:nvPr>
            <p:ph type="title"/>
          </p:nvPr>
        </p:nvSpPr>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2531" name="文本占位符 22530"/>
          <p:cNvSpPr>
            <a:spLocks noGrp="1"/>
          </p:cNvSpPr>
          <p:nvPr>
            <p:ph idx="1"/>
          </p:nvPr>
        </p:nvSpPr>
        <p:spPr>
          <a:xfrm>
            <a:off x="355600" y="1511300"/>
            <a:ext cx="8788400" cy="5156200"/>
          </a:xfrm>
        </p:spPr>
        <p:txBody>
          <a:bodyPr anchor="t"/>
          <a:lstStyle/>
          <a:p>
            <a:pPr algn="l" fontAlgn="base"/>
            <a:r>
              <a:rPr lang="zh-CN" altLang="en-US" sz="2800" strike="noStrike" noProof="1">
                <a:solidFill>
                  <a:srgbClr val="FFFF00"/>
                </a:solidFill>
                <a:ea typeface="宋体" panose="02010600030101010101" pitchFamily="2" charset="-122"/>
                <a:sym typeface="+mn-ea"/>
              </a:rPr>
              <a:t>垃圾债券的兴衰</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在</a:t>
            </a:r>
            <a:r>
              <a:rPr lang="en-US" altLang="zh-CN" sz="2800" strike="noStrike" noProof="1">
                <a:ea typeface="宋体" panose="02010600030101010101" pitchFamily="2" charset="-122"/>
                <a:sym typeface="+mn-ea"/>
              </a:rPr>
              <a:t>20</a:t>
            </a:r>
            <a:r>
              <a:rPr lang="zh-CN" altLang="en-US" sz="2800" strike="noStrike" noProof="1">
                <a:ea typeface="宋体" panose="02010600030101010101" pitchFamily="2" charset="-122"/>
                <a:sym typeface="+mn-ea"/>
              </a:rPr>
              <a:t>世纪</a:t>
            </a:r>
            <a:r>
              <a:rPr lang="en-US" altLang="zh-CN" sz="2800" strike="noStrike" noProof="1">
                <a:ea typeface="宋体" panose="02010600030101010101" pitchFamily="2" charset="-122"/>
                <a:sym typeface="+mn-ea"/>
              </a:rPr>
              <a:t>90</a:t>
            </a:r>
            <a:r>
              <a:rPr lang="zh-CN" altLang="en-US" sz="2800" strike="noStrike" noProof="1">
                <a:ea typeface="宋体" panose="02010600030101010101" pitchFamily="2" charset="-122"/>
                <a:sym typeface="+mn-ea"/>
              </a:rPr>
              <a:t>年初衰落：</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sym typeface="+mn-ea"/>
              </a:rPr>
              <a:t>垃圾债券的快速增长引起监管者对债券信用质量下降的关注；</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sym typeface="+mn-ea"/>
              </a:rPr>
              <a:t>许多州监管者限制保险机构对垃圾债券的投资；</a:t>
            </a:r>
            <a:endParaRPr lang="zh-CN" altLang="en-US" sz="2800" strike="noStrike" noProof="1">
              <a:ea typeface="宋体" panose="02010600030101010101" pitchFamily="2" charset="-122"/>
              <a:sym typeface="+mn-ea"/>
            </a:endParaRPr>
          </a:p>
          <a:p>
            <a:pPr marL="1143000" lvl="2" algn="l" fontAlgn="base"/>
            <a:r>
              <a:rPr lang="en-US" altLang="zh-CN" sz="2800" strike="noStrike" noProof="1">
                <a:ea typeface="宋体" panose="02010600030101010101" pitchFamily="2" charset="-122"/>
                <a:sym typeface="+mn-ea"/>
              </a:rPr>
              <a:t>1989</a:t>
            </a:r>
            <a:r>
              <a:rPr lang="zh-CN" altLang="en-US" sz="2800" strike="noStrike" noProof="1">
                <a:ea typeface="宋体" panose="02010600030101010101" pitchFamily="2" charset="-122"/>
                <a:sym typeface="+mn-ea"/>
              </a:rPr>
              <a:t>年《金融机构改革、复苏与实施法案》禁止联邦监管的储蓄机构购买垃圾债券；</a:t>
            </a:r>
            <a:endParaRPr lang="zh-CN" altLang="en-US" sz="2800" strike="noStrike" noProof="1">
              <a:ea typeface="宋体" panose="02010600030101010101" pitchFamily="2" charset="-122"/>
              <a:sym typeface="+mn-ea"/>
            </a:endParaRPr>
          </a:p>
          <a:p>
            <a:pPr marL="1143000" lvl="2" algn="l" fontAlgn="base"/>
            <a:r>
              <a:rPr lang="en-US" altLang="zh-CN" sz="2800" strike="noStrike" noProof="1">
                <a:ea typeface="宋体" panose="02010600030101010101" pitchFamily="2" charset="-122"/>
                <a:sym typeface="+mn-ea"/>
              </a:rPr>
              <a:t>1990</a:t>
            </a:r>
            <a:r>
              <a:rPr lang="zh-CN" altLang="en-US" sz="2800" strike="noStrike" noProof="1">
                <a:ea typeface="宋体" panose="02010600030101010101" pitchFamily="2" charset="-122"/>
                <a:sym typeface="+mn-ea"/>
              </a:rPr>
              <a:t>年德崇证券公司破产；</a:t>
            </a:r>
            <a:endParaRPr lang="zh-CN" altLang="en-US" sz="2800" strike="noStrike" noProof="1">
              <a:ea typeface="宋体" panose="02010600030101010101" pitchFamily="2" charset="-122"/>
              <a:sym typeface="+mn-ea"/>
            </a:endParaRPr>
          </a:p>
          <a:p>
            <a:pPr marL="1143000" lvl="2" algn="l" fontAlgn="base"/>
            <a:r>
              <a:rPr lang="en-US" altLang="zh-CN" sz="2800" strike="noStrike" noProof="1">
                <a:ea typeface="宋体" panose="02010600030101010101" pitchFamily="2" charset="-122"/>
                <a:sym typeface="+mn-ea"/>
              </a:rPr>
              <a:t>1991</a:t>
            </a:r>
            <a:r>
              <a:rPr lang="zh-CN" altLang="en-US" sz="2800" strike="noStrike" noProof="1">
                <a:ea typeface="宋体" panose="02010600030101010101" pitchFamily="2" charset="-122"/>
                <a:sym typeface="+mn-ea"/>
              </a:rPr>
              <a:t>年经济萧条引起债券违约潮；</a:t>
            </a:r>
            <a:endParaRPr lang="zh-CN" altLang="en-US" sz="2800" strike="noStrike" noProof="1">
              <a:ea typeface="宋体" panose="02010600030101010101" pitchFamily="2" charset="-122"/>
              <a:sym typeface="+mn-ea"/>
            </a:endParaRPr>
          </a:p>
          <a:p>
            <a:pPr marL="1143000" lvl="2" algn="l" fontAlgn="base"/>
            <a:r>
              <a:rPr lang="en-US" altLang="zh-CN" sz="2800" strike="noStrike" noProof="1">
                <a:ea typeface="宋体" panose="02010600030101010101" pitchFamily="2" charset="-122"/>
                <a:sym typeface="+mn-ea"/>
              </a:rPr>
              <a:t>1992</a:t>
            </a:r>
            <a:r>
              <a:rPr lang="zh-CN" altLang="en-US" sz="2800" strike="noStrike" noProof="1">
                <a:ea typeface="宋体" panose="02010600030101010101" pitchFamily="2" charset="-122"/>
                <a:sym typeface="+mn-ea"/>
              </a:rPr>
              <a:t>年短暂复苏，</a:t>
            </a:r>
            <a:r>
              <a:rPr lang="en-US" altLang="zh-CN" sz="2800" strike="noStrike" noProof="1">
                <a:ea typeface="宋体" panose="02010600030101010101" pitchFamily="2" charset="-122"/>
                <a:sym typeface="+mn-ea"/>
              </a:rPr>
              <a:t>2004</a:t>
            </a:r>
            <a:r>
              <a:rPr lang="zh-CN" altLang="en-US" sz="2800" strike="noStrike" noProof="1">
                <a:ea typeface="宋体" panose="02010600030101010101" pitchFamily="2" charset="-122"/>
                <a:sym typeface="+mn-ea"/>
              </a:rPr>
              <a:t>年萧条，违约潮再起。</a:t>
            </a:r>
            <a:endParaRPr lang="zh-CN" altLang="en-US" strike="noStrike" noProof="1">
              <a:effectLst/>
              <a:ea typeface="宋体" panose="02010600030101010101" pitchFamily="2" charset="-122"/>
            </a:endParaRPr>
          </a:p>
        </p:txBody>
      </p:sp>
      <p:sp>
        <p:nvSpPr>
          <p:cNvPr id="37891" name="文本框 2253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dissolve">
                                      <p:cBhvr>
                                        <p:cTn id="7" dur="500"/>
                                        <p:tgtEl>
                                          <p:spTgt spid="2253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531">
                                            <p:txEl>
                                              <p:pRg st="1" end="1"/>
                                            </p:txEl>
                                          </p:spTgt>
                                        </p:tgtEl>
                                        <p:attrNameLst>
                                          <p:attrName>style.visibility</p:attrName>
                                        </p:attrNameLst>
                                      </p:cBhvr>
                                      <p:to>
                                        <p:strVal val="visible"/>
                                      </p:to>
                                    </p:set>
                                    <p:animEffect transition="in" filter="dissolve">
                                      <p:cBhvr>
                                        <p:cTn id="10" dur="500"/>
                                        <p:tgtEl>
                                          <p:spTgt spid="2253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Effect transition="in" filter="dissolve">
                                      <p:cBhvr>
                                        <p:cTn id="13" dur="500"/>
                                        <p:tgtEl>
                                          <p:spTgt spid="2253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2531">
                                            <p:txEl>
                                              <p:pRg st="3" end="3"/>
                                            </p:txEl>
                                          </p:spTgt>
                                        </p:tgtEl>
                                        <p:attrNameLst>
                                          <p:attrName>style.visibility</p:attrName>
                                        </p:attrNameLst>
                                      </p:cBhvr>
                                      <p:to>
                                        <p:strVal val="visible"/>
                                      </p:to>
                                    </p:set>
                                    <p:animEffect transition="in" filter="dissolve">
                                      <p:cBhvr>
                                        <p:cTn id="16" dur="500"/>
                                        <p:tgtEl>
                                          <p:spTgt spid="2253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Effect transition="in" filter="dissolve">
                                      <p:cBhvr>
                                        <p:cTn id="19" dur="500"/>
                                        <p:tgtEl>
                                          <p:spTgt spid="2253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2531">
                                            <p:txEl>
                                              <p:pRg st="5" end="5"/>
                                            </p:txEl>
                                          </p:spTgt>
                                        </p:tgtEl>
                                        <p:attrNameLst>
                                          <p:attrName>style.visibility</p:attrName>
                                        </p:attrNameLst>
                                      </p:cBhvr>
                                      <p:to>
                                        <p:strVal val="visible"/>
                                      </p:to>
                                    </p:set>
                                    <p:animEffect transition="in" filter="dissolve">
                                      <p:cBhvr>
                                        <p:cTn id="22" dur="500"/>
                                        <p:tgtEl>
                                          <p:spTgt spid="2253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2531">
                                            <p:txEl>
                                              <p:pRg st="6" end="6"/>
                                            </p:txEl>
                                          </p:spTgt>
                                        </p:tgtEl>
                                        <p:attrNameLst>
                                          <p:attrName>style.visibility</p:attrName>
                                        </p:attrNameLst>
                                      </p:cBhvr>
                                      <p:to>
                                        <p:strVal val="visible"/>
                                      </p:to>
                                    </p:set>
                                    <p:animEffect transition="in" filter="dissolve">
                                      <p:cBhvr>
                                        <p:cTn id="25" dur="500"/>
                                        <p:tgtEl>
                                          <p:spTgt spid="2253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2531">
                                            <p:txEl>
                                              <p:pRg st="7" end="7"/>
                                            </p:txEl>
                                          </p:spTgt>
                                        </p:tgtEl>
                                        <p:attrNameLst>
                                          <p:attrName>style.visibility</p:attrName>
                                        </p:attrNameLst>
                                      </p:cBhvr>
                                      <p:to>
                                        <p:strVal val="visible"/>
                                      </p:to>
                                    </p:set>
                                    <p:animEffect transition="in" filter="dissolve">
                                      <p:cBhvr>
                                        <p:cTn id="28"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23553"/>
          <p:cNvSpPr>
            <a:spLocks noGrp="1"/>
          </p:cNvSpPr>
          <p:nvPr>
            <p:ph type="title"/>
          </p:nvPr>
        </p:nvSpPr>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3555" name="文本占位符 23554"/>
          <p:cNvSpPr>
            <a:spLocks noGrp="1"/>
          </p:cNvSpPr>
          <p:nvPr>
            <p:ph idx="1"/>
          </p:nvPr>
        </p:nvSpPr>
        <p:spPr>
          <a:xfrm>
            <a:off x="495300" y="1689100"/>
            <a:ext cx="7962900" cy="4178300"/>
          </a:xfrm>
        </p:spPr>
        <p:txBody>
          <a:bodyPr/>
          <a:lstStyle/>
          <a:p>
            <a:pPr fontAlgn="base"/>
            <a:r>
              <a:rPr lang="zh-CN" altLang="en-US" sz="2800" strike="noStrike" noProof="1">
                <a:solidFill>
                  <a:srgbClr val="FFFF00"/>
                </a:solidFill>
                <a:ea typeface="宋体" panose="02010600030101010101" pitchFamily="2" charset="-122"/>
              </a:rPr>
              <a:t>有关垃圾债券违约风险的研究</a:t>
            </a:r>
            <a:endParaRPr lang="zh-CN" altLang="en-US" sz="2800" strike="noStrike" noProof="1">
              <a:ea typeface="宋体" panose="02010600030101010101" pitchFamily="2" charset="-122"/>
            </a:endParaRPr>
          </a:p>
          <a:p>
            <a:pPr lvl="1" fontAlgn="base"/>
            <a:r>
              <a:rPr lang="zh-CN" altLang="en-US" sz="2800" strike="noStrike" noProof="1">
                <a:ea typeface="宋体" panose="02010600030101010101" pitchFamily="2" charset="-122"/>
              </a:rPr>
              <a:t>研究发现垃圾债券违约率随时间而变化；</a:t>
            </a:r>
            <a:endParaRPr lang="zh-CN" altLang="en-US" sz="2800" strike="noStrike" noProof="1">
              <a:ea typeface="宋体" panose="02010600030101010101" pitchFamily="2" charset="-122"/>
            </a:endParaRPr>
          </a:p>
          <a:p>
            <a:pPr marL="1143000" lvl="2" algn="l" fontAlgn="base"/>
            <a:r>
              <a:rPr lang="zh-CN" altLang="en-US" strike="noStrike" noProof="1">
                <a:ea typeface="宋体" panose="02010600030101010101" pitchFamily="2" charset="-122"/>
                <a:sym typeface="+mn-ea"/>
              </a:rPr>
              <a:t>经济形势的强弱；</a:t>
            </a:r>
            <a:endParaRPr lang="zh-CN" altLang="en-US" strike="noStrike" noProof="1">
              <a:ea typeface="宋体" panose="02010600030101010101" pitchFamily="2" charset="-122"/>
              <a:sym typeface="+mn-ea"/>
            </a:endParaRPr>
          </a:p>
          <a:p>
            <a:pPr marL="1143000" lvl="2" algn="l" fontAlgn="base"/>
            <a:r>
              <a:rPr lang="zh-CN" altLang="en-US" strike="noStrike" noProof="1">
                <a:ea typeface="宋体" panose="02010600030101010101" pitchFamily="2" charset="-122"/>
                <a:sym typeface="+mn-ea"/>
              </a:rPr>
              <a:t>每年低评级债券发行的比例；</a:t>
            </a:r>
            <a:endParaRPr lang="zh-CN" altLang="en-US" sz="2800" strike="noStrike" noProof="1">
              <a:ea typeface="宋体" panose="02010600030101010101" pitchFamily="2" charset="-122"/>
              <a:sym typeface="+mn-ea"/>
            </a:endParaRPr>
          </a:p>
          <a:p>
            <a:pPr marL="1143000" lvl="2" algn="l" fontAlgn="base"/>
            <a:r>
              <a:rPr lang="zh-CN" altLang="en-US" strike="noStrike" noProof="1">
                <a:ea typeface="宋体" panose="02010600030101010101" pitchFamily="2" charset="-122"/>
                <a:sym typeface="+mn-ea"/>
              </a:rPr>
              <a:t>违约通常发生于垃圾债券发行的前三年。</a:t>
            </a:r>
            <a:endParaRPr lang="zh-CN" altLang="en-US" sz="2800" strike="noStrike" noProof="1">
              <a:ea typeface="宋体" panose="02010600030101010101" pitchFamily="2" charset="-122"/>
            </a:endParaRPr>
          </a:p>
        </p:txBody>
      </p:sp>
      <p:sp>
        <p:nvSpPr>
          <p:cNvPr id="38915" name="文本框 2355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dissolve">
                                      <p:cBhvr>
                                        <p:cTn id="7" dur="500"/>
                                        <p:tgtEl>
                                          <p:spTgt spid="2355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dissolve">
                                      <p:cBhvr>
                                        <p:cTn id="10" dur="500"/>
                                        <p:tgtEl>
                                          <p:spTgt spid="2355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Effect transition="in" filter="dissolve">
                                      <p:cBhvr>
                                        <p:cTn id="13" dur="500"/>
                                        <p:tgtEl>
                                          <p:spTgt spid="2355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3555">
                                            <p:txEl>
                                              <p:pRg st="3" end="3"/>
                                            </p:txEl>
                                          </p:spTgt>
                                        </p:tgtEl>
                                        <p:attrNameLst>
                                          <p:attrName>style.visibility</p:attrName>
                                        </p:attrNameLst>
                                      </p:cBhvr>
                                      <p:to>
                                        <p:strVal val="visible"/>
                                      </p:to>
                                    </p:set>
                                    <p:animEffect transition="in" filter="dissolve">
                                      <p:cBhvr>
                                        <p:cTn id="16" dur="500"/>
                                        <p:tgtEl>
                                          <p:spTgt spid="2355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animEffect transition="in" filter="dissolve">
                                      <p:cBhvr>
                                        <p:cTn id="19"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24577"/>
          <p:cNvSpPr>
            <a:spLocks noGrp="1"/>
          </p:cNvSpPr>
          <p:nvPr>
            <p:ph type="title"/>
          </p:nvPr>
        </p:nvSpPr>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4579" name="文本占位符 24578"/>
          <p:cNvSpPr>
            <a:spLocks noGrp="1"/>
          </p:cNvSpPr>
          <p:nvPr>
            <p:ph idx="1"/>
          </p:nvPr>
        </p:nvSpPr>
        <p:spPr>
          <a:xfrm>
            <a:off x="615950" y="1651000"/>
            <a:ext cx="7912100" cy="4856163"/>
          </a:xfrm>
        </p:spPr>
        <p:txBody>
          <a:bodyPr/>
          <a:lstStyle/>
          <a:p>
            <a:pPr algn="l" fontAlgn="base"/>
            <a:r>
              <a:rPr lang="zh-CN" altLang="en-US" sz="2800" strike="noStrike" noProof="1">
                <a:solidFill>
                  <a:srgbClr val="FFFF00"/>
                </a:solidFill>
                <a:ea typeface="宋体" panose="02010600030101010101" pitchFamily="2" charset="-122"/>
                <a:sym typeface="+mn-ea"/>
              </a:rPr>
              <a:t>垃圾债券的兴衰</a:t>
            </a:r>
            <a:endParaRPr lang="zh-CN" altLang="en-US" sz="2800" strike="noStrike" noProof="1">
              <a:ea typeface="宋体" panose="02010600030101010101" pitchFamily="2" charset="-122"/>
            </a:endParaRPr>
          </a:p>
          <a:p>
            <a:pPr lvl="1" algn="l" fontAlgn="base"/>
            <a:r>
              <a:rPr lang="zh-CN" altLang="en-US" sz="2800" strike="noStrike" noProof="1">
                <a:ea typeface="宋体" panose="02010600030101010101" pitchFamily="2" charset="-122"/>
                <a:sym typeface="+mn-ea"/>
              </a:rPr>
              <a:t>进入</a:t>
            </a:r>
            <a:r>
              <a:rPr lang="en-US" altLang="zh-CN" sz="2800" strike="noStrike" noProof="1">
                <a:ea typeface="宋体" panose="02010600030101010101" pitchFamily="2" charset="-122"/>
                <a:sym typeface="+mn-ea"/>
              </a:rPr>
              <a:t>21</a:t>
            </a:r>
            <a:r>
              <a:rPr lang="zh-CN" altLang="en-US" sz="2800" strike="noStrike" noProof="1">
                <a:ea typeface="宋体" panose="02010600030101010101" pitchFamily="2" charset="-122"/>
                <a:sym typeface="+mn-ea"/>
              </a:rPr>
              <a:t>世纪，垃圾债券市场再次繁荣。</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sym typeface="+mn-ea"/>
              </a:rPr>
              <a:t>垃圾债券共同基金的出现；</a:t>
            </a:r>
            <a:endParaRPr lang="zh-CN" altLang="en-US"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借款成本不断创出历史新低；</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公司违约率相对较低；</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问题公司破产重组率提高；</a:t>
            </a:r>
            <a:endParaRPr lang="zh-CN" altLang="en-US" sz="2800" strike="noStrike" noProof="1">
              <a:ea typeface="宋体" panose="02010600030101010101" pitchFamily="2" charset="-122"/>
              <a:sym typeface="+mn-ea"/>
            </a:endParaRPr>
          </a:p>
          <a:p>
            <a:pPr marL="1143000" lvl="2" algn="l" fontAlgn="base"/>
            <a:r>
              <a:rPr lang="zh-CN" altLang="en-US" strike="noStrike" noProof="1">
                <a:ea typeface="宋体" panose="02010600030101010101" pitchFamily="2" charset="-122"/>
              </a:rPr>
              <a:t>更多的债务处理方式的出现；</a:t>
            </a:r>
            <a:endParaRPr lang="zh-CN" altLang="en-US" strike="noStrike" noProof="1">
              <a:ea typeface="宋体" panose="02010600030101010101" pitchFamily="2" charset="-122"/>
            </a:endParaRPr>
          </a:p>
          <a:p>
            <a:pPr marL="1143000" lvl="2" algn="l" fontAlgn="base"/>
            <a:r>
              <a:rPr lang="zh-CN" altLang="en-US" strike="noStrike" noProof="1">
                <a:ea typeface="宋体" panose="02010600030101010101" pitchFamily="2" charset="-122"/>
              </a:rPr>
              <a:t>越来越多公司放弃了昂贵的银行贷款；</a:t>
            </a:r>
            <a:endParaRPr lang="zh-CN" altLang="en-US" strike="noStrike" noProof="1">
              <a:ea typeface="宋体" panose="02010600030101010101" pitchFamily="2" charset="-122"/>
            </a:endParaRPr>
          </a:p>
          <a:p>
            <a:pPr marL="1143000" lvl="2" algn="l" fontAlgn="base"/>
            <a:r>
              <a:rPr lang="zh-CN" altLang="en-US" strike="noStrike" noProof="1">
                <a:ea typeface="宋体" panose="02010600030101010101" pitchFamily="2" charset="-122"/>
              </a:rPr>
              <a:t>欧盟的建立刺激了国际垃圾债券的发行。</a:t>
            </a:r>
            <a:endParaRPr lang="zh-CN" altLang="en-US" strike="noStrike" noProof="1">
              <a:ea typeface="宋体" panose="02010600030101010101" pitchFamily="2" charset="-122"/>
            </a:endParaRPr>
          </a:p>
        </p:txBody>
      </p:sp>
      <p:sp>
        <p:nvSpPr>
          <p:cNvPr id="39939" name="文本框 2457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dissolve">
                                      <p:cBhvr>
                                        <p:cTn id="7" dur="500"/>
                                        <p:tgtEl>
                                          <p:spTgt spid="2457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579">
                                            <p:txEl>
                                              <p:pRg st="1" end="1"/>
                                            </p:txEl>
                                          </p:spTgt>
                                        </p:tgtEl>
                                        <p:attrNameLst>
                                          <p:attrName>style.visibility</p:attrName>
                                        </p:attrNameLst>
                                      </p:cBhvr>
                                      <p:to>
                                        <p:strVal val="visible"/>
                                      </p:to>
                                    </p:set>
                                    <p:animEffect transition="in" filter="dissolve">
                                      <p:cBhvr>
                                        <p:cTn id="10" dur="500"/>
                                        <p:tgtEl>
                                          <p:spTgt spid="2457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animEffect transition="in" filter="dissolve">
                                      <p:cBhvr>
                                        <p:cTn id="13" dur="500"/>
                                        <p:tgtEl>
                                          <p:spTgt spid="2457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579">
                                            <p:txEl>
                                              <p:pRg st="3" end="3"/>
                                            </p:txEl>
                                          </p:spTgt>
                                        </p:tgtEl>
                                        <p:attrNameLst>
                                          <p:attrName>style.visibility</p:attrName>
                                        </p:attrNameLst>
                                      </p:cBhvr>
                                      <p:to>
                                        <p:strVal val="visible"/>
                                      </p:to>
                                    </p:set>
                                    <p:animEffect transition="in" filter="dissolve">
                                      <p:cBhvr>
                                        <p:cTn id="16" dur="500"/>
                                        <p:tgtEl>
                                          <p:spTgt spid="2457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4579">
                                            <p:txEl>
                                              <p:pRg st="4" end="4"/>
                                            </p:txEl>
                                          </p:spTgt>
                                        </p:tgtEl>
                                        <p:attrNameLst>
                                          <p:attrName>style.visibility</p:attrName>
                                        </p:attrNameLst>
                                      </p:cBhvr>
                                      <p:to>
                                        <p:strVal val="visible"/>
                                      </p:to>
                                    </p:set>
                                    <p:animEffect transition="in" filter="dissolve">
                                      <p:cBhvr>
                                        <p:cTn id="19" dur="500"/>
                                        <p:tgtEl>
                                          <p:spTgt spid="2457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4579">
                                            <p:txEl>
                                              <p:pRg st="5" end="5"/>
                                            </p:txEl>
                                          </p:spTgt>
                                        </p:tgtEl>
                                        <p:attrNameLst>
                                          <p:attrName>style.visibility</p:attrName>
                                        </p:attrNameLst>
                                      </p:cBhvr>
                                      <p:to>
                                        <p:strVal val="visible"/>
                                      </p:to>
                                    </p:set>
                                    <p:animEffect transition="in" filter="dissolve">
                                      <p:cBhvr>
                                        <p:cTn id="22" dur="500"/>
                                        <p:tgtEl>
                                          <p:spTgt spid="24579">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579">
                                            <p:txEl>
                                              <p:pRg st="6" end="6"/>
                                            </p:txEl>
                                          </p:spTgt>
                                        </p:tgtEl>
                                        <p:attrNameLst>
                                          <p:attrName>style.visibility</p:attrName>
                                        </p:attrNameLst>
                                      </p:cBhvr>
                                      <p:to>
                                        <p:strVal val="visible"/>
                                      </p:to>
                                    </p:set>
                                    <p:animEffect transition="in" filter="dissolve">
                                      <p:cBhvr>
                                        <p:cTn id="25" dur="500"/>
                                        <p:tgtEl>
                                          <p:spTgt spid="24579">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4579">
                                            <p:txEl>
                                              <p:pRg st="7" end="7"/>
                                            </p:txEl>
                                          </p:spTgt>
                                        </p:tgtEl>
                                        <p:attrNameLst>
                                          <p:attrName>style.visibility</p:attrName>
                                        </p:attrNameLst>
                                      </p:cBhvr>
                                      <p:to>
                                        <p:strVal val="visible"/>
                                      </p:to>
                                    </p:set>
                                    <p:animEffect transition="in" filter="dissolve">
                                      <p:cBhvr>
                                        <p:cTn id="28" dur="500"/>
                                        <p:tgtEl>
                                          <p:spTgt spid="24579">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4579">
                                            <p:txEl>
                                              <p:pRg st="8" end="8"/>
                                            </p:txEl>
                                          </p:spTgt>
                                        </p:tgtEl>
                                        <p:attrNameLst>
                                          <p:attrName>style.visibility</p:attrName>
                                        </p:attrNameLst>
                                      </p:cBhvr>
                                      <p:to>
                                        <p:strVal val="visible"/>
                                      </p:to>
                                    </p:set>
                                    <p:animEffect transition="in" filter="dissolve">
                                      <p:cBhvr>
                                        <p:cTn id="31" dur="500"/>
                                        <p:tgtEl>
                                          <p:spTgt spid="245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2560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违约风险与利率</a:t>
            </a:r>
            <a:endParaRPr lang="zh-CN" altLang="en-US" sz="3200" strike="noStrike" noProof="1">
              <a:ea typeface="宋体" panose="02010600030101010101" pitchFamily="2" charset="-122"/>
            </a:endParaRPr>
          </a:p>
        </p:txBody>
      </p:sp>
      <p:sp>
        <p:nvSpPr>
          <p:cNvPr id="25603" name="文本占位符 25602"/>
          <p:cNvSpPr>
            <a:spLocks noGrp="1"/>
          </p:cNvSpPr>
          <p:nvPr>
            <p:ph idx="1"/>
          </p:nvPr>
        </p:nvSpPr>
        <p:spPr>
          <a:xfrm>
            <a:off x="457200" y="1638300"/>
            <a:ext cx="8229600" cy="4945063"/>
          </a:xfrm>
        </p:spPr>
        <p:txBody>
          <a:bodyPr/>
          <a:lstStyle/>
          <a:p>
            <a:pPr algn="l" fontAlgn="base"/>
            <a:r>
              <a:rPr lang="zh-CN" altLang="en-US" sz="2800" strike="noStrike" noProof="1">
                <a:solidFill>
                  <a:srgbClr val="FFFF00"/>
                </a:solidFill>
                <a:ea typeface="宋体" panose="02010600030101010101" pitchFamily="2" charset="-122"/>
                <a:sym typeface="+mn-ea"/>
              </a:rPr>
              <a:t>垃圾债券收益率价差与经济周期</a:t>
            </a:r>
            <a:endParaRPr lang="zh-CN" altLang="en-US" sz="2800" strike="noStrike" noProof="1">
              <a:ea typeface="宋体" panose="02010600030101010101" pitchFamily="2" charset="-122"/>
            </a:endParaRPr>
          </a:p>
          <a:p>
            <a:pPr lvl="1" algn="l" fontAlgn="base"/>
            <a:r>
              <a:rPr lang="zh-CN" altLang="en-US" sz="2800" strike="noStrike" noProof="1">
                <a:ea typeface="宋体" panose="02010600030101010101" pitchFamily="2" charset="-122"/>
                <a:sym typeface="+mn-ea"/>
              </a:rPr>
              <a:t>垃圾债券收益率价差：</a:t>
            </a:r>
            <a:endParaRPr lang="zh-CN" altLang="en-US" sz="2800" strike="noStrike" noProof="1">
              <a:ea typeface="宋体" panose="02010600030101010101" pitchFamily="2" charset="-122"/>
              <a:sym typeface="+mn-ea"/>
            </a:endParaRPr>
          </a:p>
          <a:p>
            <a:pPr marL="342900" lvl="1" indent="0" algn="l" fontAlgn="base">
              <a:buNone/>
            </a:pPr>
            <a:r>
              <a:rPr lang="zh-CN" altLang="en-US" sz="2800" strike="noStrike" noProof="1">
                <a:ea typeface="宋体" panose="02010600030101010101" pitchFamily="2" charset="-122"/>
                <a:sym typeface="+mn-ea"/>
              </a:rPr>
              <a:t>         </a:t>
            </a:r>
            <a:r>
              <a:rPr lang="en-US" altLang="zh-CN" sz="2800" strike="noStrike" noProof="1">
                <a:ea typeface="宋体" panose="02010600030101010101" pitchFamily="2" charset="-122"/>
                <a:sym typeface="+mn-ea"/>
              </a:rPr>
              <a:t>=</a:t>
            </a:r>
            <a:r>
              <a:rPr lang="zh-CN" altLang="en-US" sz="2800" strike="noStrike" noProof="1">
                <a:ea typeface="宋体" panose="02010600030101010101" pitchFamily="2" charset="-122"/>
                <a:sym typeface="+mn-ea"/>
              </a:rPr>
              <a:t>垃圾债券收益率－Aaa级</a:t>
            </a:r>
            <a:r>
              <a:rPr lang="zh-CN" altLang="en-US" sz="2800" strike="noStrike" noProof="1">
                <a:latin typeface="宋体" panose="02010600030101010101" pitchFamily="2" charset="-122"/>
                <a:ea typeface="宋体" panose="02010600030101010101" pitchFamily="2" charset="-122"/>
                <a:sym typeface="+mn-ea"/>
              </a:rPr>
              <a:t>债券平均收益率</a:t>
            </a:r>
            <a:endParaRPr lang="zh-CN" altLang="en-US" sz="2800" strike="noStrike" noProof="1">
              <a:latin typeface="宋体" panose="02010600030101010101" pitchFamily="2" charset="-122"/>
              <a:ea typeface="宋体" panose="02010600030101010101" pitchFamily="2" charset="-122"/>
              <a:sym typeface="+mn-ea"/>
            </a:endParaRPr>
          </a:p>
          <a:p>
            <a:pPr lvl="1" algn="l" fontAlgn="base"/>
            <a:r>
              <a:rPr lang="zh-CN" altLang="en-US" sz="2800" strike="noStrike" noProof="1">
                <a:latin typeface="宋体" panose="02010600030101010101" pitchFamily="2" charset="-122"/>
                <a:ea typeface="宋体" panose="02010600030101010101" pitchFamily="2" charset="-122"/>
                <a:sym typeface="+mn-ea"/>
              </a:rPr>
              <a:t>垃圾债券收益率价差的上升预示着：</a:t>
            </a:r>
            <a:endParaRPr lang="zh-CN" altLang="en-US" sz="2800" strike="noStrike" noProof="1">
              <a:ea typeface="宋体" panose="02010600030101010101" pitchFamily="2" charset="-122"/>
            </a:endParaRPr>
          </a:p>
          <a:p>
            <a:pPr marL="1143000" lvl="2" algn="l" fontAlgn="base"/>
            <a:r>
              <a:rPr lang="zh-CN" altLang="en-US" sz="2800" strike="noStrike" noProof="1">
                <a:ea typeface="宋体" panose="02010600030101010101" pitchFamily="2" charset="-122"/>
                <a:sym typeface="+mn-ea"/>
              </a:rPr>
              <a:t>投资者担心</a:t>
            </a:r>
            <a:r>
              <a:rPr lang="en-US" altLang="zh-CN" sz="2800" strike="noStrike" noProof="1">
                <a:ea typeface="宋体" panose="02010600030101010101" pitchFamily="2" charset="-122"/>
                <a:sym typeface="+mn-ea"/>
              </a:rPr>
              <a:t>“</a:t>
            </a:r>
            <a:r>
              <a:rPr lang="zh-CN" altLang="en-US" sz="2800" strike="noStrike" noProof="1">
                <a:ea typeface="宋体" panose="02010600030101010101" pitchFamily="2" charset="-122"/>
                <a:sym typeface="+mn-ea"/>
              </a:rPr>
              <a:t>边缘公司</a:t>
            </a:r>
            <a:r>
              <a:rPr lang="en-US" altLang="zh-CN" sz="2800" strike="noStrike" noProof="1">
                <a:ea typeface="宋体" panose="02010600030101010101" pitchFamily="2" charset="-122"/>
                <a:sym typeface="+mn-ea"/>
              </a:rPr>
              <a:t>”</a:t>
            </a:r>
            <a:r>
              <a:rPr lang="zh-CN" altLang="en-US" sz="2800" strike="noStrike" noProof="1">
                <a:ea typeface="宋体" panose="02010600030101010101" pitchFamily="2" charset="-122"/>
                <a:sym typeface="+mn-ea"/>
              </a:rPr>
              <a:t>的违约率上升；</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经济形势转弱或经济衰退。</a:t>
            </a:r>
            <a:endParaRPr lang="zh-CN" altLang="en-US" sz="2800" strike="noStrike" noProof="1">
              <a:ea typeface="宋体" panose="02010600030101010101" pitchFamily="2" charset="-122"/>
            </a:endParaRPr>
          </a:p>
        </p:txBody>
      </p:sp>
      <p:sp>
        <p:nvSpPr>
          <p:cNvPr id="40963" name="文本框 2560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dissolve">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26625"/>
          <p:cNvSpPr>
            <a:spLocks noGrp="1"/>
          </p:cNvSpPr>
          <p:nvPr>
            <p:ph type="title"/>
          </p:nvPr>
        </p:nvSpPr>
        <p:spPr>
          <a:xfrm>
            <a:off x="457200" y="274638"/>
            <a:ext cx="8229600" cy="963613"/>
          </a:xfrm>
        </p:spPr>
        <p:txBody>
          <a:bodyPr anchor="ctr"/>
          <a:lstStyle/>
          <a:p>
            <a:pPr fontAlgn="base"/>
            <a:r>
              <a:rPr lang="zh-CN" altLang="en-US" sz="3200" strike="noStrike" noProof="1">
                <a:ea typeface="宋体" panose="02010600030101010101" pitchFamily="2" charset="-122"/>
              </a:rPr>
              <a:t>处理违约风险的新方法: 信用衍生工具</a:t>
            </a:r>
            <a:endParaRPr lang="zh-CN" altLang="en-US" sz="3200" strike="noStrike" noProof="1">
              <a:ea typeface="宋体" panose="02010600030101010101" pitchFamily="2" charset="-122"/>
            </a:endParaRPr>
          </a:p>
        </p:txBody>
      </p:sp>
      <p:sp>
        <p:nvSpPr>
          <p:cNvPr id="26627" name="文本占位符 26626"/>
          <p:cNvSpPr>
            <a:spLocks noGrp="1"/>
          </p:cNvSpPr>
          <p:nvPr>
            <p:ph idx="1"/>
          </p:nvPr>
        </p:nvSpPr>
        <p:spPr>
          <a:xfrm>
            <a:off x="457200" y="1638300"/>
            <a:ext cx="8458200" cy="4821238"/>
          </a:xfrm>
        </p:spPr>
        <p:txBody>
          <a:bodyPr/>
          <a:lstStyle/>
          <a:p>
            <a:pPr marL="342900" indent="-342900" fontAlgn="base">
              <a:lnSpc>
                <a:spcPct val="100000"/>
              </a:lnSpc>
            </a:pPr>
            <a:r>
              <a:rPr lang="zh-CN" altLang="en-US" sz="2800" strike="noStrike" noProof="1">
                <a:solidFill>
                  <a:schemeClr val="folHlink"/>
                </a:solidFill>
                <a:ea typeface="宋体" panose="02010600030101010101" pitchFamily="2" charset="-122"/>
              </a:rPr>
              <a:t>信用衍生工具</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ea typeface="宋体" panose="02010600030101010101" pitchFamily="2" charset="-122"/>
              </a:rPr>
              <a:t>旨在保护债权人规避违约风险的金融合约。</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ea typeface="宋体" panose="02010600030101010101" pitchFamily="2" charset="-122"/>
              </a:rPr>
              <a:t>常规的违约风险对冲工具是通过支付费用的方式将风险转移给其他人。</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ea typeface="宋体" panose="02010600030101010101" pitchFamily="2" charset="-122"/>
              </a:rPr>
              <a:t>通过信用衍生工具转移的只是风险，而不是资产。</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ea typeface="宋体" panose="02010600030101010101" pitchFamily="2" charset="-122"/>
              </a:rPr>
              <a:t>主要的信用衍生工具：</a:t>
            </a:r>
            <a:endParaRPr lang="zh-CN" altLang="en-US" sz="2800" strike="noStrike" noProof="1">
              <a:ea typeface="宋体" panose="02010600030101010101" pitchFamily="2" charset="-122"/>
            </a:endParaRPr>
          </a:p>
          <a:p>
            <a:pPr marL="1143000" lvl="2" fontAlgn="base">
              <a:lnSpc>
                <a:spcPct val="100000"/>
              </a:lnSpc>
            </a:pPr>
            <a:r>
              <a:rPr lang="zh-CN" altLang="en-US" sz="2400" strike="noStrike" noProof="1">
                <a:ea typeface="宋体" panose="02010600030101010101" pitchFamily="2" charset="-122"/>
              </a:rPr>
              <a:t>信用互换：来自不同区域和行业的贷款互换。</a:t>
            </a:r>
            <a:endParaRPr lang="zh-CN" altLang="en-US" sz="2400" strike="noStrike" noProof="1">
              <a:ea typeface="宋体" panose="02010600030101010101" pitchFamily="2" charset="-122"/>
            </a:endParaRPr>
          </a:p>
          <a:p>
            <a:pPr marL="1143000" lvl="2" fontAlgn="base">
              <a:lnSpc>
                <a:spcPct val="100000"/>
              </a:lnSpc>
            </a:pPr>
            <a:r>
              <a:rPr lang="zh-CN" altLang="en-US" sz="2400" strike="noStrike" noProof="1">
                <a:ea typeface="宋体" panose="02010600030101010101" pitchFamily="2" charset="-122"/>
              </a:rPr>
              <a:t>总收益互换：由交易商提供最低收益保障。</a:t>
            </a:r>
            <a:endParaRPr lang="zh-CN" altLang="en-US" sz="2400" strike="noStrike" noProof="1">
              <a:ea typeface="宋体" panose="02010600030101010101" pitchFamily="2" charset="-122"/>
            </a:endParaRPr>
          </a:p>
          <a:p>
            <a:pPr marL="1143000" lvl="2" fontAlgn="base">
              <a:lnSpc>
                <a:spcPct val="100000"/>
              </a:lnSpc>
            </a:pPr>
            <a:r>
              <a:rPr lang="zh-CN" altLang="en-US" sz="2400" strike="noStrike" noProof="1">
                <a:ea typeface="宋体" panose="02010600030101010101" pitchFamily="2" charset="-122"/>
              </a:rPr>
              <a:t>信用期权：抵御借贷成本上升或风险资产价值下降。</a:t>
            </a:r>
            <a:endParaRPr lang="zh-CN" altLang="en-US" sz="2400" strike="noStrike" noProof="1">
              <a:ea typeface="宋体" panose="02010600030101010101" pitchFamily="2" charset="-122"/>
            </a:endParaRPr>
          </a:p>
        </p:txBody>
      </p:sp>
      <p:sp>
        <p:nvSpPr>
          <p:cNvPr id="41987" name="文本框 2662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dissolve">
                                      <p:cBhvr>
                                        <p:cTn id="7" dur="500"/>
                                        <p:tgtEl>
                                          <p:spTgt spid="2662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627">
                                            <p:txEl>
                                              <p:pRg st="1" end="1"/>
                                            </p:txEl>
                                          </p:spTgt>
                                        </p:tgtEl>
                                        <p:attrNameLst>
                                          <p:attrName>style.visibility</p:attrName>
                                        </p:attrNameLst>
                                      </p:cBhvr>
                                      <p:to>
                                        <p:strVal val="visible"/>
                                      </p:to>
                                    </p:set>
                                    <p:animEffect transition="in" filter="dissolve">
                                      <p:cBhvr>
                                        <p:cTn id="10" dur="500"/>
                                        <p:tgtEl>
                                          <p:spTgt spid="2662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627">
                                            <p:txEl>
                                              <p:pRg st="2" end="2"/>
                                            </p:txEl>
                                          </p:spTgt>
                                        </p:tgtEl>
                                        <p:attrNameLst>
                                          <p:attrName>style.visibility</p:attrName>
                                        </p:attrNameLst>
                                      </p:cBhvr>
                                      <p:to>
                                        <p:strVal val="visible"/>
                                      </p:to>
                                    </p:set>
                                    <p:animEffect transition="in" filter="dissolve">
                                      <p:cBhvr>
                                        <p:cTn id="13" dur="500"/>
                                        <p:tgtEl>
                                          <p:spTgt spid="2662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6627">
                                            <p:txEl>
                                              <p:pRg st="3" end="3"/>
                                            </p:txEl>
                                          </p:spTgt>
                                        </p:tgtEl>
                                        <p:attrNameLst>
                                          <p:attrName>style.visibility</p:attrName>
                                        </p:attrNameLst>
                                      </p:cBhvr>
                                      <p:to>
                                        <p:strVal val="visible"/>
                                      </p:to>
                                    </p:set>
                                    <p:animEffect transition="in" filter="dissolve">
                                      <p:cBhvr>
                                        <p:cTn id="16" dur="500"/>
                                        <p:tgtEl>
                                          <p:spTgt spid="2662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6627">
                                            <p:txEl>
                                              <p:pRg st="4" end="4"/>
                                            </p:txEl>
                                          </p:spTgt>
                                        </p:tgtEl>
                                        <p:attrNameLst>
                                          <p:attrName>style.visibility</p:attrName>
                                        </p:attrNameLst>
                                      </p:cBhvr>
                                      <p:to>
                                        <p:strVal val="visible"/>
                                      </p:to>
                                    </p:set>
                                    <p:animEffect transition="in" filter="dissolve">
                                      <p:cBhvr>
                                        <p:cTn id="19" dur="500"/>
                                        <p:tgtEl>
                                          <p:spTgt spid="2662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627">
                                            <p:txEl>
                                              <p:pRg st="5" end="5"/>
                                            </p:txEl>
                                          </p:spTgt>
                                        </p:tgtEl>
                                        <p:attrNameLst>
                                          <p:attrName>style.visibility</p:attrName>
                                        </p:attrNameLst>
                                      </p:cBhvr>
                                      <p:to>
                                        <p:strVal val="visible"/>
                                      </p:to>
                                    </p:set>
                                    <p:animEffect transition="in" filter="dissolve">
                                      <p:cBhvr>
                                        <p:cTn id="22" dur="500"/>
                                        <p:tgtEl>
                                          <p:spTgt spid="26627">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6627">
                                            <p:txEl>
                                              <p:pRg st="6" end="6"/>
                                            </p:txEl>
                                          </p:spTgt>
                                        </p:tgtEl>
                                        <p:attrNameLst>
                                          <p:attrName>style.visibility</p:attrName>
                                        </p:attrNameLst>
                                      </p:cBhvr>
                                      <p:to>
                                        <p:strVal val="visible"/>
                                      </p:to>
                                    </p:set>
                                    <p:animEffect transition="in" filter="dissolve">
                                      <p:cBhvr>
                                        <p:cTn id="25" dur="500"/>
                                        <p:tgtEl>
                                          <p:spTgt spid="26627">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6627">
                                            <p:txEl>
                                              <p:pRg st="7" end="7"/>
                                            </p:txEl>
                                          </p:spTgt>
                                        </p:tgtEl>
                                        <p:attrNameLst>
                                          <p:attrName>style.visibility</p:attrName>
                                        </p:attrNameLst>
                                      </p:cBhvr>
                                      <p:to>
                                        <p:strVal val="visible"/>
                                      </p:to>
                                    </p:set>
                                    <p:animEffect transition="in" filter="dissolve">
                                      <p:cBhvr>
                                        <p:cTn id="28" dur="500"/>
                                        <p:tgtEl>
                                          <p:spTgt spid="266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2764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处理违约风险的新方法: 信用衍生工具</a:t>
            </a:r>
            <a:endParaRPr lang="zh-CN" altLang="en-US" sz="3200" strike="noStrike" noProof="1">
              <a:ea typeface="宋体" panose="02010600030101010101" pitchFamily="2" charset="-122"/>
            </a:endParaRPr>
          </a:p>
        </p:txBody>
      </p:sp>
      <p:pic>
        <p:nvPicPr>
          <p:cNvPr id="43010" name="图片 27650"/>
          <p:cNvPicPr>
            <a:picLocks noChangeAspect="1"/>
          </p:cNvPicPr>
          <p:nvPr/>
        </p:nvPicPr>
        <p:blipFill>
          <a:blip r:embed="rId1"/>
          <a:stretch>
            <a:fillRect/>
          </a:stretch>
        </p:blipFill>
        <p:spPr>
          <a:xfrm>
            <a:off x="228600" y="1558925"/>
            <a:ext cx="8915400" cy="4905375"/>
          </a:xfrm>
          <a:prstGeom prst="rect">
            <a:avLst/>
          </a:prstGeom>
          <a:noFill/>
          <a:ln w="9525">
            <a:noFill/>
          </a:ln>
        </p:spPr>
      </p:pic>
      <p:sp>
        <p:nvSpPr>
          <p:cNvPr id="43011" name="文本框 2765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28673"/>
          <p:cNvSpPr>
            <a:spLocks noGrp="1"/>
          </p:cNvSpPr>
          <p:nvPr>
            <p:ph type="title"/>
          </p:nvPr>
        </p:nvSpPr>
        <p:spPr>
          <a:xfrm>
            <a:off x="457200" y="274638"/>
            <a:ext cx="8229600" cy="1047750"/>
          </a:xfrm>
        </p:spPr>
        <p:txBody>
          <a:bodyPr anchor="ctr"/>
          <a:lstStyle/>
          <a:p>
            <a:pPr fontAlgn="base"/>
            <a:r>
              <a:rPr lang="zh-CN" altLang="en-US" sz="3200" strike="noStrike" noProof="1">
                <a:ea typeface="宋体" panose="02010600030101010101" pitchFamily="2" charset="-122"/>
              </a:rPr>
              <a:t>优先赎回权和赎回风险</a:t>
            </a:r>
            <a:endParaRPr lang="zh-CN" altLang="en-US" sz="3200" strike="noStrike" noProof="1">
              <a:ea typeface="宋体" panose="02010600030101010101" pitchFamily="2" charset="-122"/>
            </a:endParaRPr>
          </a:p>
        </p:txBody>
      </p:sp>
      <p:sp>
        <p:nvSpPr>
          <p:cNvPr id="28675" name="文本占位符 28674"/>
          <p:cNvSpPr>
            <a:spLocks noGrp="1"/>
          </p:cNvSpPr>
          <p:nvPr>
            <p:ph idx="1"/>
          </p:nvPr>
        </p:nvSpPr>
        <p:spPr>
          <a:xfrm>
            <a:off x="457200" y="1562100"/>
            <a:ext cx="8229600" cy="5126038"/>
          </a:xfrm>
        </p:spPr>
        <p:txBody>
          <a:bodyPr/>
          <a:lstStyle/>
          <a:p>
            <a:pPr marL="342900" indent="-342900" fontAlgn="base"/>
            <a:r>
              <a:rPr lang="zh-CN" altLang="en-US" sz="2800" strike="noStrike" noProof="1">
                <a:solidFill>
                  <a:schemeClr val="folHlink"/>
                </a:solidFill>
                <a:ea typeface="宋体" panose="02010600030101010101" pitchFamily="2" charset="-122"/>
              </a:rPr>
              <a:t>优先赎回权的涵义</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是债务证券发行者在发行章程或协议中规定的赋予发行者的一种权利；</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允许发行者在约定时间（通常到期前）、按约定价格赎回全部或部分已发行的债券；</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优先赎回权为发行者在债务安排方面提供了财务自由。</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相当于赋予发行者一种买入期权，可以保护发行者的利益。</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这种特权既可以发行后立即获得，也可能在特定期限后获得。</a:t>
            </a:r>
            <a:endParaRPr lang="zh-CN" altLang="en-US" sz="2800" strike="noStrike" noProof="1">
              <a:ea typeface="宋体" panose="02010600030101010101" pitchFamily="2" charset="-122"/>
            </a:endParaRPr>
          </a:p>
        </p:txBody>
      </p:sp>
      <p:sp>
        <p:nvSpPr>
          <p:cNvPr id="44035" name="文本框 2867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dissolve">
                                      <p:cBhvr>
                                        <p:cTn id="7" dur="500"/>
                                        <p:tgtEl>
                                          <p:spTgt spid="286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dissolve">
                                      <p:cBhvr>
                                        <p:cTn id="10" dur="500"/>
                                        <p:tgtEl>
                                          <p:spTgt spid="286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675">
                                            <p:txEl>
                                              <p:pRg st="2" end="2"/>
                                            </p:txEl>
                                          </p:spTgt>
                                        </p:tgtEl>
                                        <p:attrNameLst>
                                          <p:attrName>style.visibility</p:attrName>
                                        </p:attrNameLst>
                                      </p:cBhvr>
                                      <p:to>
                                        <p:strVal val="visible"/>
                                      </p:to>
                                    </p:set>
                                    <p:animEffect transition="in" filter="dissolve">
                                      <p:cBhvr>
                                        <p:cTn id="13" dur="500"/>
                                        <p:tgtEl>
                                          <p:spTgt spid="2867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675">
                                            <p:txEl>
                                              <p:pRg st="3" end="3"/>
                                            </p:txEl>
                                          </p:spTgt>
                                        </p:tgtEl>
                                        <p:attrNameLst>
                                          <p:attrName>style.visibility</p:attrName>
                                        </p:attrNameLst>
                                      </p:cBhvr>
                                      <p:to>
                                        <p:strVal val="visible"/>
                                      </p:to>
                                    </p:set>
                                    <p:animEffect transition="in" filter="dissolve">
                                      <p:cBhvr>
                                        <p:cTn id="16" dur="500"/>
                                        <p:tgtEl>
                                          <p:spTgt spid="2867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8675">
                                            <p:txEl>
                                              <p:pRg st="4" end="4"/>
                                            </p:txEl>
                                          </p:spTgt>
                                        </p:tgtEl>
                                        <p:attrNameLst>
                                          <p:attrName>style.visibility</p:attrName>
                                        </p:attrNameLst>
                                      </p:cBhvr>
                                      <p:to>
                                        <p:strVal val="visible"/>
                                      </p:to>
                                    </p:set>
                                    <p:animEffect transition="in" filter="dissolve">
                                      <p:cBhvr>
                                        <p:cTn id="19" dur="500"/>
                                        <p:tgtEl>
                                          <p:spTgt spid="28675">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8675">
                                            <p:txEl>
                                              <p:pRg st="5" end="5"/>
                                            </p:txEl>
                                          </p:spTgt>
                                        </p:tgtEl>
                                        <p:attrNameLst>
                                          <p:attrName>style.visibility</p:attrName>
                                        </p:attrNameLst>
                                      </p:cBhvr>
                                      <p:to>
                                        <p:strVal val="visible"/>
                                      </p:to>
                                    </p:set>
                                    <p:animEffect transition="in" filter="dissolve">
                                      <p:cBhvr>
                                        <p:cTn id="22" dur="500"/>
                                        <p:tgtEl>
                                          <p:spTgt spid="286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457200" y="274638"/>
            <a:ext cx="8229600" cy="1047750"/>
          </a:xfrm>
        </p:spPr>
        <p:txBody>
          <a:bodyPr anchor="ctr"/>
          <a:lstStyle/>
          <a:p>
            <a:pPr fontAlgn="base"/>
            <a:r>
              <a:rPr lang="zh-CN" altLang="en-US" sz="3200" strike="noStrike" noProof="1">
                <a:ea typeface="宋体" panose="02010600030101010101" pitchFamily="2" charset="-122"/>
              </a:rPr>
              <a:t>优先赎回权和赎回风险</a:t>
            </a:r>
            <a:endParaRPr lang="zh-CN" altLang="en-US" sz="3200" strike="noStrike" noProof="1">
              <a:ea typeface="宋体" panose="02010600030101010101" pitchFamily="2" charset="-122"/>
            </a:endParaRPr>
          </a:p>
        </p:txBody>
      </p:sp>
      <p:sp>
        <p:nvSpPr>
          <p:cNvPr id="5" name="文本占位符 28674"/>
          <p:cNvSpPr>
            <a:spLocks noGrp="1"/>
          </p:cNvSpPr>
          <p:nvPr>
            <p:ph type="subTitle" idx="1"/>
          </p:nvPr>
        </p:nvSpPr>
        <p:spPr>
          <a:xfrm>
            <a:off x="372745" y="1562100"/>
            <a:ext cx="8581390" cy="5126355"/>
          </a:xfrm>
        </p:spPr>
        <p:txBody>
          <a:bodyPr/>
          <a:lstStyle/>
          <a:p>
            <a:pPr marL="457200" indent="-457200" algn="l" fontAlgn="base">
              <a:buFont typeface="Arial" panose="020B0604020202020204" pitchFamily="34" charset="0"/>
              <a:buChar char="•"/>
            </a:pPr>
            <a:r>
              <a:rPr lang="zh-CN" altLang="en-US" sz="2800" strike="noStrike" noProof="1">
                <a:solidFill>
                  <a:schemeClr val="folHlink"/>
                </a:solidFill>
                <a:ea typeface="宋体" panose="02010600030101010101" pitchFamily="2" charset="-122"/>
                <a:sym typeface="+mn-ea"/>
              </a:rPr>
              <a:t>赎回条款</a:t>
            </a:r>
            <a:endParaRPr lang="zh-CN" altLang="en-US" sz="2800" strike="noStrike" noProof="1">
              <a:ea typeface="宋体" panose="02010600030101010101" pitchFamily="2" charset="-122"/>
            </a:endParaRPr>
          </a:p>
          <a:p>
            <a:pPr marL="914400" lvl="1" indent="-457200" algn="l" fontAlgn="base">
              <a:buFont typeface="Arial" panose="020B0604020202020204" pitchFamily="34" charset="0"/>
              <a:buChar char="•"/>
            </a:pPr>
            <a:r>
              <a:rPr lang="zh-CN" altLang="en-US" sz="2800" strike="noStrike" noProof="1" smtClean="0">
                <a:sym typeface="+mn-ea"/>
              </a:rPr>
              <a:t>赎回</a:t>
            </a:r>
            <a:r>
              <a:rPr lang="zh-CN" altLang="en-US" sz="2800" strike="noStrike" noProof="1">
                <a:sym typeface="+mn-ea"/>
              </a:rPr>
              <a:t>保护期：是发行日至优先赎回权生效日。该期间越短，越有利于发行者的财务安排。</a:t>
            </a:r>
            <a:endParaRPr lang="zh-CN" altLang="en-US" sz="2800" strike="noStrike" noProof="1">
              <a:sym typeface="+mn-ea"/>
            </a:endParaRPr>
          </a:p>
          <a:p>
            <a:pPr marL="914400" lvl="1" indent="-457200" algn="l" fontAlgn="base">
              <a:buFont typeface="Arial" panose="020B0604020202020204" pitchFamily="34" charset="0"/>
              <a:buChar char="•"/>
            </a:pPr>
            <a:r>
              <a:rPr lang="zh-CN" altLang="en-US" sz="2800" strike="noStrike" noProof="1" smtClean="0">
                <a:sym typeface="+mn-ea"/>
              </a:rPr>
              <a:t>赎回</a:t>
            </a:r>
            <a:r>
              <a:rPr lang="zh-CN" altLang="en-US" sz="2800" strike="noStrike" noProof="1">
                <a:sym typeface="+mn-ea"/>
              </a:rPr>
              <a:t>期：是指赎回保护期后的可赎回条款的执行期。一般可分为定期赎回和不定期赎回。</a:t>
            </a:r>
            <a:endParaRPr lang="zh-CN" altLang="en-US" sz="2800" strike="noStrike" noProof="1">
              <a:sym typeface="+mn-ea"/>
            </a:endParaRPr>
          </a:p>
          <a:p>
            <a:pPr marL="914400" lvl="1" indent="-457200" algn="l" fontAlgn="base">
              <a:buFont typeface="Arial" panose="020B0604020202020204" pitchFamily="34" charset="0"/>
              <a:buChar char="•"/>
            </a:pPr>
            <a:r>
              <a:rPr lang="zh-CN" altLang="en-US" sz="2800" strike="noStrike" noProof="1" smtClean="0">
                <a:sym typeface="+mn-ea"/>
              </a:rPr>
              <a:t>赎回</a:t>
            </a:r>
            <a:r>
              <a:rPr lang="zh-CN" altLang="en-US" sz="2800" strike="noStrike" noProof="1">
                <a:sym typeface="+mn-ea"/>
              </a:rPr>
              <a:t>价格：通常在赎回条款中规定，一般高于证券的面值，高出部分称为赎回溢价。</a:t>
            </a:r>
            <a:endParaRPr lang="zh-CN" altLang="en-US" sz="2800" strike="noStrike" noProof="1">
              <a:sym typeface="+mn-ea"/>
            </a:endParaRPr>
          </a:p>
          <a:p>
            <a:pPr marL="914400" lvl="1" indent="-457200" algn="l" fontAlgn="base">
              <a:buFont typeface="Arial" panose="020B0604020202020204" pitchFamily="34" charset="0"/>
              <a:buChar char="•"/>
            </a:pPr>
            <a:r>
              <a:rPr lang="zh-CN" altLang="en-US" sz="2800" strike="noStrike" noProof="1" smtClean="0">
                <a:sym typeface="+mn-ea"/>
              </a:rPr>
              <a:t>赎回</a:t>
            </a:r>
            <a:r>
              <a:rPr lang="zh-CN" altLang="en-US" sz="2800" strike="noStrike" noProof="1">
                <a:sym typeface="+mn-ea"/>
              </a:rPr>
              <a:t>条件：通常指触发赎回条款执行的条件，一般又分为硬赎回条件和软赎回条件。前者为条件达到即赎回，如利率下降到特定水平；后者指为鼓励投资者配合设置的条件，如未转换。</a:t>
            </a:r>
            <a:endParaRPr lang="zh-CN" altLang="en-US" sz="2800" strike="noStrike" noProof="1">
              <a:ea typeface="宋体" panose="02010600030101010101" pitchFamily="2" charset="-122"/>
            </a:endParaRPr>
          </a:p>
        </p:txBody>
      </p:sp>
      <p:sp>
        <p:nvSpPr>
          <p:cNvPr id="45059" name="文本框 2867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dissolve">
                                      <p:cBhvr>
                                        <p:cTn id="10" dur="500"/>
                                        <p:tgtEl>
                                          <p:spTgt spid="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dissolve">
                                      <p:cBhvr>
                                        <p:cTn id="13" dur="500"/>
                                        <p:tgtEl>
                                          <p:spTgt spid="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dissolve">
                                      <p:cBhvr>
                                        <p:cTn id="16" dur="500"/>
                                        <p:tgtEl>
                                          <p:spTgt spid="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dissolve">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725" y="1566863"/>
            <a:ext cx="8288338" cy="491490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影响赎回的因素</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利率下跌。</a:t>
            </a:r>
            <a:endParaRPr lang="zh-CN" altLang="en-US" sz="2800" strike="noStrike" noProof="1">
              <a:ea typeface="宋体" panose="02010600030101010101" pitchFamily="2" charset="-122"/>
            </a:endParaRPr>
          </a:p>
          <a:p>
            <a:pPr marL="1143000" lvl="2" indent="-22860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利率下跌超过再融资成本时，证券发行者更可能选择赎回。</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indent="-22860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研究发现，当公司债务的市场利率下跌超过</a:t>
            </a:r>
            <a:r>
              <a:rPr lang="en-US" altLang="zh-CN"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2%</a:t>
            </a: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时，发行者有强烈动机赎回已发行债务。</a:t>
            </a:r>
            <a:endParaRPr lang="zh-CN" altLang="en-US" sz="2800" strike="noStrike"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证券发行者其他债务发行安排。</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indent="-22860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优先赎回权证券通常是其他证券发行的替代方案。</a:t>
            </a:r>
            <a:endParaRPr lang="zh-CN" altLang="en-US" sz="2800" strike="noStrike"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经济环境或投资预期发生变化。</a:t>
            </a:r>
            <a:endParaRPr lang="zh-CN" altLang="en-US" sz="2800" strike="noStrike" noProof="1"/>
          </a:p>
        </p:txBody>
      </p:sp>
      <p:sp>
        <p:nvSpPr>
          <p:cNvPr id="11" name="标题 10"/>
          <p:cNvSpPr>
            <a:spLocks noGrp="1"/>
          </p:cNvSpPr>
          <p:nvPr>
            <p:ph type="ctrTitle"/>
          </p:nvPr>
        </p:nvSpPr>
        <p:spPr>
          <a:xfrm>
            <a:off x="457200" y="274638"/>
            <a:ext cx="8229600" cy="1047750"/>
          </a:xfrm>
        </p:spPr>
        <p:txBody>
          <a:bodyPr anchor="ctr"/>
          <a:lstStyle/>
          <a:p>
            <a:pPr fontAlgn="base"/>
            <a:r>
              <a:rPr lang="zh-CN" altLang="en-US" sz="3200" strike="noStrike" noProof="1">
                <a:ea typeface="宋体" panose="02010600030101010101" pitchFamily="2" charset="-122"/>
              </a:rPr>
              <a:t>优先赎回权和赎回风险</a:t>
            </a:r>
            <a:endParaRPr lang="zh-CN" altLang="en-US" sz="3200" strike="noStrike" noProof="1">
              <a:ea typeface="宋体" panose="02010600030101010101" pitchFamily="2" charset="-122"/>
            </a:endParaRPr>
          </a:p>
        </p:txBody>
      </p:sp>
    </p:spTree>
  </p:cSld>
  <p:clrMapOvr>
    <a:masterClrMapping/>
  </p:clrMapOvr>
  <p:transition>
    <p:dissolv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725" y="1566863"/>
            <a:ext cx="8288338" cy="4743450"/>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优先赎回权与利率</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优先赎回权为发行者提供了财务弹性，但不利于投资者。</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indent="-22860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如果证券被赎回，投资者的预期持有期收益率将下降。</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indent="-22860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优先赎回权限制了证券价格的上涨。当利率下降时，证券价格通常不会超过赎回价格。</a:t>
            </a:r>
            <a:endParaRPr lang="zh-CN" altLang="en-US" sz="2800" strike="noStrike"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通常发行者要向投资者支付赎回风险溢价。这类证券的承诺收益率高于没有赎回权的同类证券。</a:t>
            </a:r>
            <a:endParaRPr lang="zh-CN" altLang="en-US" sz="2800" strike="noStrike" noProof="1"/>
          </a:p>
        </p:txBody>
      </p:sp>
      <p:sp>
        <p:nvSpPr>
          <p:cNvPr id="11" name="标题 10"/>
          <p:cNvSpPr>
            <a:spLocks noGrp="1"/>
          </p:cNvSpPr>
          <p:nvPr>
            <p:ph type="ctrTitle"/>
          </p:nvPr>
        </p:nvSpPr>
        <p:spPr>
          <a:xfrm>
            <a:off x="457200" y="274638"/>
            <a:ext cx="8229600" cy="1047750"/>
          </a:xfrm>
        </p:spPr>
        <p:txBody>
          <a:bodyPr anchor="ctr"/>
          <a:lstStyle/>
          <a:p>
            <a:pPr fontAlgn="base"/>
            <a:r>
              <a:rPr lang="zh-CN" altLang="en-US" sz="3200" strike="noStrike" noProof="1">
                <a:ea typeface="宋体" panose="02010600030101010101" pitchFamily="2" charset="-122"/>
              </a:rPr>
              <a:t>优先赎回权和赎回风险</a:t>
            </a:r>
            <a:endParaRPr lang="zh-CN" altLang="en-US" sz="3200" strike="noStrike" noProof="1">
              <a:ea typeface="宋体" panose="02010600030101010101" pitchFamily="2" charset="-122"/>
            </a:endParaRPr>
          </a:p>
        </p:txBody>
      </p:sp>
    </p:spTree>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398145" y="1459523"/>
            <a:ext cx="8288338" cy="5398401"/>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可赎回证券的到期收益率</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常规证券的到期收益率</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可赎回证券的到期收益率</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式中：n= 距到期日的期数；</a:t>
            </a:r>
            <a:endPar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k= 证券被赎回时的期数, k &lt; n；C= 赎回价格；</a:t>
            </a:r>
            <a:endPar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lvl="1" algn="l" fontAlgn="base">
              <a:spcBef>
                <a:spcPct val="20000"/>
              </a:spcBef>
              <a:buClr>
                <a:srgbClr val="E8004D"/>
              </a:buClr>
              <a:buFont typeface="Wingdings" panose="05000000000000000000" pitchFamily="2" charset="2"/>
            </a:pPr>
            <a:r>
              <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i = 可以将赎回价格进行再投资的利率；</a:t>
            </a:r>
            <a:endPar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endParaRPr>
          </a:p>
          <a:p>
            <a:pPr lvl="1" algn="l" fontAlgn="base">
              <a:spcBef>
                <a:spcPct val="20000"/>
              </a:spcBef>
              <a:buClr>
                <a:srgbClr val="E8004D"/>
              </a:buClr>
              <a:buFont typeface="Wingdings" panose="05000000000000000000" pitchFamily="2" charset="2"/>
            </a:pPr>
            <a:r>
              <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           h= 持有期收益率。</a:t>
            </a:r>
            <a:endParaRPr lang="zh-CN" altLang="en-US" sz="2400" b="1" strike="noStrike" noProof="1">
              <a:solidFill>
                <a:srgbClr val="FFFFFF"/>
              </a:solidFill>
              <a:effectLst>
                <a:outerShdw blurRad="38100" dist="38100" dir="2700000">
                  <a:srgbClr val="C0C0C0"/>
                </a:outerShdw>
              </a:effectLst>
              <a:latin typeface="+mn-lt"/>
              <a:ea typeface="宋体" panose="02010600030101010101" pitchFamily="2" charset="-122"/>
            </a:endParaRPr>
          </a:p>
        </p:txBody>
      </p:sp>
      <p:sp>
        <p:nvSpPr>
          <p:cNvPr id="11" name="标题 10"/>
          <p:cNvSpPr>
            <a:spLocks noGrp="1"/>
          </p:cNvSpPr>
          <p:nvPr>
            <p:ph type="ctrTitle"/>
          </p:nvPr>
        </p:nvSpPr>
        <p:spPr>
          <a:xfrm>
            <a:off x="457200" y="274638"/>
            <a:ext cx="8229600" cy="1047750"/>
          </a:xfrm>
        </p:spPr>
        <p:txBody>
          <a:bodyPr anchor="ctr"/>
          <a:lstStyle/>
          <a:p>
            <a:pPr fontAlgn="base"/>
            <a:r>
              <a:rPr lang="zh-CN" altLang="en-US" sz="3200" strike="noStrike" noProof="1">
                <a:ea typeface="宋体" panose="02010600030101010101" pitchFamily="2" charset="-122"/>
              </a:rPr>
              <a:t>优先赎回权和赎回风险</a:t>
            </a:r>
            <a:endParaRPr lang="zh-CN" altLang="en-US" sz="3200" strike="noStrike" noProof="1">
              <a:ea typeface="宋体" panose="02010600030101010101" pitchFamily="2" charset="-122"/>
            </a:endParaRPr>
          </a:p>
        </p:txBody>
      </p:sp>
      <p:pic>
        <p:nvPicPr>
          <p:cNvPr id="48131" name="图片 3"/>
          <p:cNvPicPr>
            <a:picLocks noChangeAspect="1"/>
          </p:cNvPicPr>
          <p:nvPr/>
        </p:nvPicPr>
        <p:blipFill>
          <a:blip r:embed="rId1"/>
          <a:stretch>
            <a:fillRect/>
          </a:stretch>
        </p:blipFill>
        <p:spPr>
          <a:xfrm>
            <a:off x="1689100" y="2733675"/>
            <a:ext cx="4248150" cy="590550"/>
          </a:xfrm>
          <a:prstGeom prst="rect">
            <a:avLst/>
          </a:prstGeom>
          <a:noFill/>
          <a:ln w="9525">
            <a:noFill/>
          </a:ln>
        </p:spPr>
      </p:pic>
      <p:pic>
        <p:nvPicPr>
          <p:cNvPr id="48132" name="图片 4"/>
          <p:cNvPicPr>
            <a:picLocks noChangeAspect="1"/>
          </p:cNvPicPr>
          <p:nvPr/>
        </p:nvPicPr>
        <p:blipFill>
          <a:blip r:embed="rId2"/>
          <a:stretch>
            <a:fillRect/>
          </a:stretch>
        </p:blipFill>
        <p:spPr>
          <a:xfrm>
            <a:off x="1689100" y="4265613"/>
            <a:ext cx="6334125" cy="609600"/>
          </a:xfrm>
          <a:prstGeom prst="rect">
            <a:avLst/>
          </a:prstGeom>
          <a:noFill/>
          <a:ln w="9525">
            <a:noFill/>
          </a:ln>
        </p:spPr>
      </p:pic>
    </p:spTree>
  </p:cSld>
  <p:clrMapOvr>
    <a:masterClrMapping/>
  </p:clrMapOvr>
  <p:transition>
    <p:dissolv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466725" y="1566863"/>
            <a:ext cx="8288338" cy="3881438"/>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赎回溢价与利率预期</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与不可赎回证券相比，可赎回证券通常价格较低、利率较高；</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赎回保护期的长短与利率呈反比；</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发行者支付的赎回溢价受投资者的利率预期影响；</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cs typeface="+mn-cs"/>
                <a:sym typeface="+mn-ea"/>
              </a:rPr>
              <a:t>短期债务证券发行的便利减少了优先赎回权证券的发行供给。</a:t>
            </a:r>
            <a:endParaRPr lang="zh-CN" altLang="en-US" sz="2800" strike="noStrike" noProof="1"/>
          </a:p>
        </p:txBody>
      </p:sp>
      <p:sp>
        <p:nvSpPr>
          <p:cNvPr id="11" name="标题 10"/>
          <p:cNvSpPr>
            <a:spLocks noGrp="1"/>
          </p:cNvSpPr>
          <p:nvPr>
            <p:ph type="ctrTitle"/>
          </p:nvPr>
        </p:nvSpPr>
        <p:spPr>
          <a:xfrm>
            <a:off x="457200" y="274638"/>
            <a:ext cx="8229600" cy="1047750"/>
          </a:xfrm>
        </p:spPr>
        <p:txBody>
          <a:bodyPr anchor="ctr"/>
          <a:lstStyle/>
          <a:p>
            <a:pPr fontAlgn="base"/>
            <a:r>
              <a:rPr lang="zh-CN" altLang="en-US" sz="3200" strike="noStrike" noProof="1">
                <a:ea typeface="宋体" panose="02010600030101010101" pitchFamily="2" charset="-122"/>
              </a:rPr>
              <a:t>优先赎回权和赎回风险</a:t>
            </a:r>
            <a:endParaRPr lang="zh-CN" altLang="en-US" sz="3200" strike="noStrike" noProof="1">
              <a:ea typeface="宋体" panose="02010600030101010101" pitchFamily="2" charset="-122"/>
            </a:endParaRPr>
          </a:p>
        </p:txBody>
      </p:sp>
    </p:spTree>
  </p:cSld>
  <p:clrMapOvr>
    <a:masterClrMapping/>
  </p:clrMapOvr>
  <p:transition>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33793"/>
          <p:cNvSpPr>
            <a:spLocks noGrp="1"/>
          </p:cNvSpPr>
          <p:nvPr>
            <p:ph type="title"/>
          </p:nvPr>
        </p:nvSpPr>
        <p:spPr/>
        <p:txBody>
          <a:bodyPr anchor="ctr"/>
          <a:lstStyle/>
          <a:p>
            <a:pPr fontAlgn="base"/>
            <a:r>
              <a:rPr lang="zh-CN" altLang="en-US" sz="3200" strike="noStrike" noProof="1">
                <a:ea typeface="宋体" panose="02010600030101010101" pitchFamily="2" charset="-122"/>
              </a:rPr>
              <a:t>提前支付风险与贷款支持证券的利率</a:t>
            </a:r>
            <a:endParaRPr lang="zh-CN" altLang="en-US" sz="3200" strike="noStrike" noProof="1">
              <a:ea typeface="宋体" panose="02010600030101010101" pitchFamily="2" charset="-122"/>
            </a:endParaRPr>
          </a:p>
        </p:txBody>
      </p:sp>
      <p:sp>
        <p:nvSpPr>
          <p:cNvPr id="33795" name="文本占位符 33794"/>
          <p:cNvSpPr>
            <a:spLocks noGrp="1"/>
          </p:cNvSpPr>
          <p:nvPr>
            <p:ph idx="1"/>
          </p:nvPr>
        </p:nvSpPr>
        <p:spPr/>
        <p:txBody>
          <a:bodyPr/>
          <a:lstStyle/>
          <a:p>
            <a:pPr marL="342900" indent="-342900" algn="l" fontAlgn="base"/>
            <a:r>
              <a:rPr lang="zh-CN" altLang="en-US" sz="2800" strike="noStrike" noProof="1">
                <a:solidFill>
                  <a:schemeClr val="folHlink"/>
                </a:solidFill>
                <a:ea typeface="宋体" panose="02010600030101010101" pitchFamily="2" charset="-122"/>
                <a:sym typeface="+mn-ea"/>
              </a:rPr>
              <a:t>贷款支持证券</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是指以来自同一贷款机构的一组相似信贷资产为抵押发行的证券。</a:t>
            </a:r>
            <a:endParaRPr lang="zh-CN" altLang="en-US" sz="2800" strike="noStrike" noProof="1">
              <a:ea typeface="宋体" panose="02010600030101010101" pitchFamily="2" charset="-122"/>
              <a:sym typeface="+mn-ea"/>
            </a:endParaRPr>
          </a:p>
          <a:p>
            <a:pPr marL="742950" lvl="1" indent="-285750" algn="l" fontAlgn="base"/>
            <a:r>
              <a:rPr lang="zh-CN" altLang="en-US" sz="2800" strike="noStrike" noProof="1">
                <a:ea typeface="宋体" panose="02010600030101010101" pitchFamily="2" charset="-122"/>
                <a:sym typeface="+mn-ea"/>
              </a:rPr>
              <a:t>贷款支持证券存在多种形式：</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按揭转手证券：由按揭贷款池支持的证券。</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抵押按揭凭证：一般由</a:t>
            </a:r>
            <a:r>
              <a:rPr lang="en-US" altLang="zh-CN" sz="2800" strike="noStrike" noProof="1">
                <a:ea typeface="宋体" panose="02010600030101010101" pitchFamily="2" charset="-122"/>
                <a:sym typeface="+mn-ea"/>
              </a:rPr>
              <a:t>25-30</a:t>
            </a:r>
            <a:r>
              <a:rPr lang="zh-CN" altLang="en-US" sz="2800" strike="noStrike" noProof="1">
                <a:ea typeface="宋体" panose="02010600030101010101" pitchFamily="2" charset="-122"/>
                <a:sym typeface="+mn-ea"/>
              </a:rPr>
              <a:t>年住房抵押贷款支持的证券。</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汽车按揭证券：</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rPr>
              <a:t>信用卡按揭证券：</a:t>
            </a:r>
            <a:endParaRPr lang="zh-CN" altLang="en-US" strike="noStrike" noProof="1">
              <a:ea typeface="宋体" panose="02010600030101010101" pitchFamily="2" charset="-122"/>
            </a:endParaRPr>
          </a:p>
        </p:txBody>
      </p:sp>
      <p:sp>
        <p:nvSpPr>
          <p:cNvPr id="51203" name="文本框 3379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dissolve">
                                      <p:cBhvr>
                                        <p:cTn id="7" dur="500"/>
                                        <p:tgtEl>
                                          <p:spTgt spid="337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3481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提前支付风险与贷款支持证券的利率</a:t>
            </a:r>
            <a:endParaRPr lang="zh-CN" altLang="en-US" sz="3200" strike="noStrike" noProof="1">
              <a:ea typeface="宋体" panose="02010600030101010101" pitchFamily="2" charset="-122"/>
            </a:endParaRPr>
          </a:p>
        </p:txBody>
      </p:sp>
      <p:sp>
        <p:nvSpPr>
          <p:cNvPr id="34819" name="文本占位符 34818"/>
          <p:cNvSpPr>
            <a:spLocks noGrp="1"/>
          </p:cNvSpPr>
          <p:nvPr>
            <p:ph idx="1"/>
          </p:nvPr>
        </p:nvSpPr>
        <p:spPr>
          <a:xfrm>
            <a:off x="635000" y="1636713"/>
            <a:ext cx="8245475" cy="4819650"/>
          </a:xfrm>
        </p:spPr>
        <p:txBody>
          <a:bodyPr/>
          <a:lstStyle/>
          <a:p>
            <a:pPr marL="342900" indent="-342900" algn="l" fontAlgn="base"/>
            <a:r>
              <a:rPr lang="zh-CN" altLang="en-US" sz="2800" strike="noStrike" noProof="1">
                <a:solidFill>
                  <a:schemeClr val="folHlink"/>
                </a:solidFill>
                <a:ea typeface="宋体" panose="02010600030101010101" pitchFamily="2" charset="-122"/>
                <a:sym typeface="+mn-ea"/>
              </a:rPr>
              <a:t>提前支付风险</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贷款支持证券的投资者，因为贷款提前偿还，早于预期得到本金支付而承担的风险。</a:t>
            </a:r>
            <a:endParaRPr lang="zh-CN" altLang="en-US" sz="2800" b="1" strike="noStrike" noProof="1">
              <a:solidFill>
                <a:srgbClr val="FFFFFF"/>
              </a:solidFill>
              <a:effectLst>
                <a:outerShdw blurRad="38100" dist="38100" dir="2700000">
                  <a:srgbClr val="C0C0C0"/>
                </a:outerShdw>
              </a:effectLst>
              <a:latin typeface="+mn-lt"/>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由住房抵押贷款支持的证券更容易面临这种风险；</a:t>
            </a:r>
            <a:endParaRPr lang="zh-CN" altLang="en-US" sz="2800" strike="noStrike" noProof="1">
              <a:ea typeface="宋体" panose="02010600030101010101" pitchFamily="2" charset="-122"/>
              <a:sym typeface="+mn-ea"/>
            </a:endParaRPr>
          </a:p>
          <a:p>
            <a:pPr marL="1143000" lvl="2" algn="l" fontAlgn="base"/>
            <a:r>
              <a:rPr lang="zh-CN" altLang="en-US" sz="2800" strike="noStrike" noProof="1">
                <a:ea typeface="宋体" panose="02010600030101010101" pitchFamily="2" charset="-122"/>
                <a:sym typeface="+mn-ea"/>
              </a:rPr>
              <a:t>源于借款人再融资，或者房屋出售。</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贷款支持证券的提前偿还可能会降低投资者的收益。</a:t>
            </a:r>
            <a:endParaRPr lang="zh-CN" altLang="en-US" strike="noStrike" noProof="1">
              <a:ea typeface="宋体" panose="02010600030101010101" pitchFamily="2" charset="-122"/>
            </a:endParaRPr>
          </a:p>
        </p:txBody>
      </p:sp>
      <p:sp>
        <p:nvSpPr>
          <p:cNvPr id="52227" name="文本框 3481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dissolve">
                                      <p:cBhvr>
                                        <p:cTn id="7" dur="500"/>
                                        <p:tgtEl>
                                          <p:spTgt spid="348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4819">
                                            <p:txEl>
                                              <p:pRg st="1" end="1"/>
                                            </p:txEl>
                                          </p:spTgt>
                                        </p:tgtEl>
                                        <p:attrNameLst>
                                          <p:attrName>style.visibility</p:attrName>
                                        </p:attrNameLst>
                                      </p:cBhvr>
                                      <p:to>
                                        <p:strVal val="visible"/>
                                      </p:to>
                                    </p:set>
                                    <p:animEffect transition="in" filter="dissolve">
                                      <p:cBhvr>
                                        <p:cTn id="10" dur="500"/>
                                        <p:tgtEl>
                                          <p:spTgt spid="3481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4819">
                                            <p:txEl>
                                              <p:pRg st="2" end="2"/>
                                            </p:txEl>
                                          </p:spTgt>
                                        </p:tgtEl>
                                        <p:attrNameLst>
                                          <p:attrName>style.visibility</p:attrName>
                                        </p:attrNameLst>
                                      </p:cBhvr>
                                      <p:to>
                                        <p:strVal val="visible"/>
                                      </p:to>
                                    </p:set>
                                    <p:animEffect transition="in" filter="dissolve">
                                      <p:cBhvr>
                                        <p:cTn id="13" dur="500"/>
                                        <p:tgtEl>
                                          <p:spTgt spid="3481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4819">
                                            <p:txEl>
                                              <p:pRg st="3" end="3"/>
                                            </p:txEl>
                                          </p:spTgt>
                                        </p:tgtEl>
                                        <p:attrNameLst>
                                          <p:attrName>style.visibility</p:attrName>
                                        </p:attrNameLst>
                                      </p:cBhvr>
                                      <p:to>
                                        <p:strVal val="visible"/>
                                      </p:to>
                                    </p:set>
                                    <p:animEffect transition="in" filter="dissolve">
                                      <p:cBhvr>
                                        <p:cTn id="16" dur="500"/>
                                        <p:tgtEl>
                                          <p:spTgt spid="3481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4819">
                                            <p:txEl>
                                              <p:pRg st="4" end="4"/>
                                            </p:txEl>
                                          </p:spTgt>
                                        </p:tgtEl>
                                        <p:attrNameLst>
                                          <p:attrName>style.visibility</p:attrName>
                                        </p:attrNameLst>
                                      </p:cBhvr>
                                      <p:to>
                                        <p:strVal val="visible"/>
                                      </p:to>
                                    </p:set>
                                    <p:animEffect transition="in" filter="dissolve">
                                      <p:cBhvr>
                                        <p:cTn id="19" dur="500"/>
                                        <p:tgtEl>
                                          <p:spTgt spid="34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3584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提前支付风险与贷款支持证券的利率</a:t>
            </a:r>
            <a:endParaRPr lang="zh-CN" altLang="en-US" sz="3200" strike="noStrike" noProof="1">
              <a:ea typeface="宋体" panose="02010600030101010101" pitchFamily="2" charset="-122"/>
            </a:endParaRPr>
          </a:p>
        </p:txBody>
      </p:sp>
      <p:sp>
        <p:nvSpPr>
          <p:cNvPr id="35843" name="文本占位符 35842"/>
          <p:cNvSpPr>
            <a:spLocks noGrp="1"/>
          </p:cNvSpPr>
          <p:nvPr>
            <p:ph idx="1"/>
          </p:nvPr>
        </p:nvSpPr>
        <p:spPr>
          <a:xfrm>
            <a:off x="457200" y="1600200"/>
            <a:ext cx="8229600" cy="4525963"/>
          </a:xfrm>
        </p:spPr>
        <p:txBody>
          <a:bodyPr/>
          <a:lstStyle/>
          <a:p>
            <a:pPr marL="342900" indent="-342900" algn="l" fontAlgn="base"/>
            <a:r>
              <a:rPr lang="zh-CN" altLang="en-US" sz="2800" strike="noStrike" noProof="1">
                <a:solidFill>
                  <a:schemeClr val="folHlink"/>
                </a:solidFill>
                <a:ea typeface="宋体" panose="02010600030101010101" pitchFamily="2" charset="-122"/>
                <a:sym typeface="+mn-ea"/>
              </a:rPr>
              <a:t>贷款支持证券的到期收益率</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贷款支持证券因存在较高的提前支付风险，因而价格较低、利率更高；</a:t>
            </a:r>
            <a:endParaRPr lang="zh-CN" altLang="en-US" sz="2800" strike="noStrike" noProof="1">
              <a:ea typeface="宋体" panose="02010600030101010101" pitchFamily="2" charset="-122"/>
              <a:sym typeface="+mn-ea"/>
            </a:endParaRPr>
          </a:p>
          <a:p>
            <a:pPr marL="742950" lvl="1" indent="-285750" algn="l" fontAlgn="base"/>
            <a:r>
              <a:rPr lang="zh-CN" altLang="en-US" sz="2800" strike="noStrike" noProof="1">
                <a:ea typeface="宋体" panose="02010600030101010101" pitchFamily="2" charset="-122"/>
                <a:sym typeface="+mn-ea"/>
              </a:rPr>
              <a:t>到期收益率的计算以每期包含了提前支付的现金流为基础。</a:t>
            </a:r>
            <a:endParaRPr lang="zh-CN" altLang="en-US" strike="noStrike" noProof="1">
              <a:ea typeface="宋体" panose="02010600030101010101" pitchFamily="2" charset="-122"/>
            </a:endParaRPr>
          </a:p>
        </p:txBody>
      </p:sp>
      <p:pic>
        <p:nvPicPr>
          <p:cNvPr id="35844" name="图片 35843"/>
          <p:cNvPicPr>
            <a:picLocks noChangeAspect="1"/>
          </p:cNvPicPr>
          <p:nvPr/>
        </p:nvPicPr>
        <p:blipFill>
          <a:blip r:embed="rId1"/>
          <a:stretch>
            <a:fillRect/>
          </a:stretch>
        </p:blipFill>
        <p:spPr>
          <a:xfrm>
            <a:off x="704850" y="4078288"/>
            <a:ext cx="8259763" cy="2184400"/>
          </a:xfrm>
          <a:prstGeom prst="rect">
            <a:avLst/>
          </a:prstGeom>
          <a:noFill/>
          <a:ln w="9525">
            <a:noFill/>
          </a:ln>
        </p:spPr>
      </p:pic>
      <p:sp>
        <p:nvSpPr>
          <p:cNvPr id="53252" name="文本框 35844"/>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wipe(left)">
                                      <p:cBhvr>
                                        <p:cTn id="7" dur="500"/>
                                        <p:tgtEl>
                                          <p:spTgt spid="3584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Effect transition="in" filter="dissolve">
                                      <p:cBhvr>
                                        <p:cTn id="12" dur="500"/>
                                        <p:tgtEl>
                                          <p:spTgt spid="35843">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5843">
                                            <p:txEl>
                                              <p:pRg st="1" end="1"/>
                                            </p:txEl>
                                          </p:spTgt>
                                        </p:tgtEl>
                                        <p:attrNameLst>
                                          <p:attrName>style.visibility</p:attrName>
                                        </p:attrNameLst>
                                      </p:cBhvr>
                                      <p:to>
                                        <p:strVal val="visible"/>
                                      </p:to>
                                    </p:set>
                                    <p:animEffect transition="in" filter="dissolve">
                                      <p:cBhvr>
                                        <p:cTn id="15" dur="500"/>
                                        <p:tgtEl>
                                          <p:spTgt spid="35843">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5843">
                                            <p:txEl>
                                              <p:pRg st="2" end="2"/>
                                            </p:txEl>
                                          </p:spTgt>
                                        </p:tgtEl>
                                        <p:attrNameLst>
                                          <p:attrName>style.visibility</p:attrName>
                                        </p:attrNameLst>
                                      </p:cBhvr>
                                      <p:to>
                                        <p:strVal val="visible"/>
                                      </p:to>
                                    </p:set>
                                    <p:animEffect transition="in" filter="dissolve">
                                      <p:cBhvr>
                                        <p:cTn id="18" dur="5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3686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提前支付风险与贷款支持证券的利率</a:t>
            </a:r>
            <a:endParaRPr lang="zh-CN" altLang="en-US" sz="3200" strike="noStrike" noProof="1">
              <a:ea typeface="宋体" panose="02010600030101010101" pitchFamily="2" charset="-122"/>
            </a:endParaRPr>
          </a:p>
        </p:txBody>
      </p:sp>
      <p:sp>
        <p:nvSpPr>
          <p:cNvPr id="36867" name="文本占位符 36866"/>
          <p:cNvSpPr>
            <a:spLocks noGrp="1"/>
          </p:cNvSpPr>
          <p:nvPr>
            <p:ph idx="1"/>
          </p:nvPr>
        </p:nvSpPr>
        <p:spPr>
          <a:xfrm>
            <a:off x="352425" y="1590675"/>
            <a:ext cx="8686800" cy="5114925"/>
          </a:xfrm>
        </p:spPr>
        <p:txBody>
          <a:bodyPr/>
          <a:lstStyle/>
          <a:p>
            <a:pPr marL="342900" indent="-342900" fontAlgn="base"/>
            <a:r>
              <a:rPr lang="zh-CN" altLang="en-US" sz="2800" strike="noStrike" noProof="1">
                <a:solidFill>
                  <a:srgbClr val="FFFF00"/>
                </a:solidFill>
                <a:ea typeface="宋体" panose="02010600030101010101" pitchFamily="2" charset="-122"/>
              </a:rPr>
              <a:t>提前支付风险与证券分层</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证券分层是贷款支持证券降低提前支付风险广受欢迎的一种技术。</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基本原理是将贷款支持证券的发行分为不同的层级，如</a:t>
            </a:r>
            <a:r>
              <a:rPr lang="en-US" altLang="zh-CN" sz="2800" strike="noStrike" noProof="1">
                <a:ea typeface="宋体" panose="02010600030101010101" pitchFamily="2" charset="-122"/>
              </a:rPr>
              <a:t>A</a:t>
            </a:r>
            <a:r>
              <a:rPr lang="zh-CN" altLang="en-US" sz="2800" strike="noStrike" noProof="1">
                <a:ea typeface="宋体" panose="02010600030101010101" pitchFamily="2" charset="-122"/>
              </a:rPr>
              <a:t>、</a:t>
            </a:r>
            <a:r>
              <a:rPr lang="en-US" altLang="zh-CN" sz="2800" strike="noStrike" noProof="1">
                <a:ea typeface="宋体" panose="02010600030101010101" pitchFamily="2" charset="-122"/>
              </a:rPr>
              <a:t>B</a:t>
            </a:r>
            <a:r>
              <a:rPr lang="zh-CN" altLang="en-US" sz="2800" strike="noStrike" noProof="1">
                <a:ea typeface="宋体" panose="02010600030101010101" pitchFamily="2" charset="-122"/>
              </a:rPr>
              <a:t>、</a:t>
            </a:r>
            <a:r>
              <a:rPr lang="en-US" altLang="zh-CN" sz="2800" strike="noStrike" noProof="1">
                <a:ea typeface="宋体" panose="02010600030101010101" pitchFamily="2" charset="-122"/>
              </a:rPr>
              <a:t>……</a:t>
            </a:r>
            <a:r>
              <a:rPr lang="zh-CN" altLang="en-US" sz="2800" strike="noStrike" noProof="1">
                <a:ea typeface="宋体" panose="02010600030101010101" pitchFamily="2" charset="-122"/>
              </a:rPr>
              <a:t>。</a:t>
            </a:r>
            <a:endParaRPr lang="en-US" altLang="zh-CN"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每一个级别有不同的到期日和承诺收益率。</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提前支付的现金流按到期日不同依次支付；一般</a:t>
            </a:r>
            <a:r>
              <a:rPr lang="en-US" altLang="zh-CN" sz="2800" strike="noStrike" noProof="1">
                <a:ea typeface="宋体" panose="02010600030101010101" pitchFamily="2" charset="-122"/>
              </a:rPr>
              <a:t>A</a:t>
            </a:r>
            <a:r>
              <a:rPr lang="zh-CN" altLang="en-US" sz="2800" strike="noStrike" noProof="1">
                <a:ea typeface="宋体" panose="02010600030101010101" pitchFamily="2" charset="-122"/>
              </a:rPr>
              <a:t>级到期最短、提前支付风险和承诺收益率也最低；</a:t>
            </a:r>
            <a:r>
              <a:rPr lang="en-US" altLang="zh-CN" sz="2800" strike="noStrike" noProof="1">
                <a:ea typeface="宋体" panose="02010600030101010101" pitchFamily="2" charset="-122"/>
              </a:rPr>
              <a:t>A</a:t>
            </a:r>
            <a:r>
              <a:rPr lang="zh-CN" altLang="en-US" sz="2800" strike="noStrike" noProof="1">
                <a:ea typeface="宋体" panose="02010600030101010101" pitchFamily="2" charset="-122"/>
              </a:rPr>
              <a:t>级付清后，提前支付转向</a:t>
            </a:r>
            <a:r>
              <a:rPr lang="en-US" altLang="zh-CN" sz="2800" strike="noStrike" noProof="1">
                <a:ea typeface="宋体" panose="02010600030101010101" pitchFamily="2" charset="-122"/>
              </a:rPr>
              <a:t>B</a:t>
            </a:r>
            <a:r>
              <a:rPr lang="zh-CN" altLang="en-US" sz="2800" strike="noStrike" noProof="1">
                <a:ea typeface="宋体" panose="02010600030101010101" pitchFamily="2" charset="-122"/>
              </a:rPr>
              <a:t>级，以此类推。</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将不同到期日层级与提前支付现金流匹配，有效降低了提前支付风险。</a:t>
            </a:r>
            <a:endParaRPr lang="zh-CN" altLang="en-US" sz="2800" strike="noStrike" noProof="1">
              <a:ea typeface="宋体" panose="02010600030101010101" pitchFamily="2" charset="-122"/>
            </a:endParaRPr>
          </a:p>
        </p:txBody>
      </p:sp>
      <p:sp>
        <p:nvSpPr>
          <p:cNvPr id="54275" name="文本框 3686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dissolve">
                                      <p:cBhvr>
                                        <p:cTn id="7" dur="500"/>
                                        <p:tgtEl>
                                          <p:spTgt spid="368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dissolve">
                                      <p:cBhvr>
                                        <p:cTn id="10" dur="500"/>
                                        <p:tgtEl>
                                          <p:spTgt spid="3686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dissolve">
                                      <p:cBhvr>
                                        <p:cTn id="13" dur="500"/>
                                        <p:tgtEl>
                                          <p:spTgt spid="3686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dissolve">
                                      <p:cBhvr>
                                        <p:cTn id="16" dur="500"/>
                                        <p:tgtEl>
                                          <p:spTgt spid="3686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Effect transition="in" filter="dissolve">
                                      <p:cBhvr>
                                        <p:cTn id="19" dur="500"/>
                                        <p:tgtEl>
                                          <p:spTgt spid="3686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6867">
                                            <p:txEl>
                                              <p:pRg st="5" end="5"/>
                                            </p:txEl>
                                          </p:spTgt>
                                        </p:tgtEl>
                                        <p:attrNameLst>
                                          <p:attrName>style.visibility</p:attrName>
                                        </p:attrNameLst>
                                      </p:cBhvr>
                                      <p:to>
                                        <p:strVal val="visible"/>
                                      </p:to>
                                    </p:set>
                                    <p:animEffect transition="in" filter="dissolve">
                                      <p:cBhvr>
                                        <p:cTn id="22" dur="5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3788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7891" name="文本占位符 37890"/>
          <p:cNvSpPr>
            <a:spLocks noGrp="1"/>
          </p:cNvSpPr>
          <p:nvPr>
            <p:ph idx="1"/>
          </p:nvPr>
        </p:nvSpPr>
        <p:spPr>
          <a:xfrm>
            <a:off x="457200" y="1624013"/>
            <a:ext cx="8229600" cy="5006975"/>
          </a:xfrm>
        </p:spPr>
        <p:txBody>
          <a:bodyPr/>
          <a:lstStyle/>
          <a:p>
            <a:pPr marL="342900" indent="-342900" algn="l" fontAlgn="base"/>
            <a:r>
              <a:rPr lang="zh-CN" altLang="en-US" sz="2800" strike="noStrike" noProof="1">
                <a:solidFill>
                  <a:srgbClr val="FFFF00"/>
                </a:solidFill>
                <a:ea typeface="宋体" panose="02010600030101010101" pitchFamily="2" charset="-122"/>
                <a:sym typeface="+mn-ea"/>
              </a:rPr>
              <a:t>政府的税收权力</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大部分证券收益需要纳税，包括利息税、股息税、资本利得税，或统称所得税、收益税；</a:t>
            </a:r>
            <a:endParaRPr lang="zh-CN" altLang="en-US" sz="2800" strike="noStrike" noProof="1">
              <a:ea typeface="宋体" panose="02010600030101010101" pitchFamily="2" charset="-122"/>
            </a:endParaRPr>
          </a:p>
          <a:p>
            <a:pPr marL="742950" lvl="1" indent="-285750" algn="l" fontAlgn="base"/>
            <a:r>
              <a:rPr lang="zh-CN" altLang="en-US" sz="2800" strike="noStrike" noProof="1">
                <a:ea typeface="宋体" panose="02010600030101010101" pitchFamily="2" charset="-122"/>
                <a:sym typeface="+mn-ea"/>
              </a:rPr>
              <a:t>政府的税收权力通常包括：</a:t>
            </a:r>
            <a:endParaRPr lang="zh-CN" altLang="en-US" sz="2800" strike="noStrike" noProof="1">
              <a:ea typeface="宋体" panose="02010600030101010101" pitchFamily="2" charset="-122"/>
              <a:sym typeface="+mn-ea"/>
            </a:endParaRPr>
          </a:p>
          <a:p>
            <a:pPr marL="1143000" lvl="2" algn="l" fontAlgn="base"/>
            <a:r>
              <a:rPr lang="zh-CN" altLang="en-US" sz="2400" strike="noStrike" noProof="1">
                <a:ea typeface="宋体" panose="02010600030101010101" pitchFamily="2" charset="-122"/>
                <a:sym typeface="+mn-ea"/>
              </a:rPr>
              <a:t>划分或改变收入档次、规定适用税率；</a:t>
            </a:r>
            <a:endParaRPr lang="zh-CN" altLang="en-US" sz="2400" strike="noStrike" noProof="1">
              <a:ea typeface="宋体" panose="02010600030101010101" pitchFamily="2" charset="-122"/>
              <a:sym typeface="+mn-ea"/>
            </a:endParaRPr>
          </a:p>
          <a:p>
            <a:pPr marL="1143000" lvl="2" algn="l" fontAlgn="base"/>
            <a:r>
              <a:rPr lang="zh-CN" altLang="en-US" sz="2400" strike="noStrike" noProof="1">
                <a:ea typeface="宋体" panose="02010600030101010101" pitchFamily="2" charset="-122"/>
                <a:sym typeface="+mn-ea"/>
              </a:rPr>
              <a:t>将适用税率与证券的持有期相联系；</a:t>
            </a:r>
            <a:endParaRPr lang="zh-CN" altLang="en-US" sz="2400" strike="noStrike" noProof="1">
              <a:ea typeface="宋体" panose="02010600030101010101" pitchFamily="2" charset="-122"/>
              <a:sym typeface="+mn-ea"/>
            </a:endParaRPr>
          </a:p>
          <a:p>
            <a:pPr marL="1143000" lvl="2" algn="l" fontAlgn="base"/>
            <a:r>
              <a:rPr lang="zh-CN" altLang="en-US" sz="2400" strike="noStrike" noProof="1">
                <a:ea typeface="宋体" panose="02010600030101010101" pitchFamily="2" charset="-122"/>
                <a:sym typeface="+mn-ea"/>
              </a:rPr>
              <a:t>对特定类型资产给予税收的减免；</a:t>
            </a:r>
            <a:endParaRPr lang="zh-CN" altLang="en-US" sz="2400" strike="noStrike" noProof="1">
              <a:ea typeface="宋体" panose="02010600030101010101" pitchFamily="2" charset="-122"/>
              <a:sym typeface="+mn-ea"/>
            </a:endParaRPr>
          </a:p>
          <a:p>
            <a:pPr marL="1143000" lvl="2" algn="l" fontAlgn="base"/>
            <a:r>
              <a:rPr lang="zh-CN" altLang="en-US" sz="2400" strike="noStrike" noProof="1">
                <a:ea typeface="宋体" panose="02010600030101010101" pitchFamily="2" charset="-122"/>
                <a:sym typeface="+mn-ea"/>
              </a:rPr>
              <a:t>规定资本损失的抵税范围和办法；</a:t>
            </a:r>
            <a:endParaRPr lang="zh-CN" altLang="en-US" sz="2400" strike="noStrike" noProof="1">
              <a:ea typeface="宋体" panose="02010600030101010101" pitchFamily="2" charset="-122"/>
              <a:sym typeface="+mn-ea"/>
            </a:endParaRPr>
          </a:p>
          <a:p>
            <a:pPr marL="1143000" lvl="2" algn="l" fontAlgn="base"/>
            <a:r>
              <a:rPr lang="zh-CN" altLang="en-US" sz="2400" strike="noStrike" noProof="1">
                <a:ea typeface="宋体" panose="02010600030101010101" pitchFamily="2" charset="-122"/>
                <a:sym typeface="+mn-ea"/>
              </a:rPr>
              <a:t>规定教育或退休账户的优惠税收政策等。</a:t>
            </a:r>
            <a:endParaRPr lang="zh-CN" altLang="en-US" sz="2800" strike="noStrike" noProof="1">
              <a:ea typeface="宋体" panose="02010600030101010101" pitchFamily="2" charset="-122"/>
            </a:endParaRPr>
          </a:p>
          <a:p>
            <a:pPr marL="742950" lvl="1" indent="-285750" algn="l" fontAlgn="base"/>
            <a:r>
              <a:rPr lang="zh-CN" altLang="en-US" strike="noStrike" noProof="1">
                <a:ea typeface="宋体" panose="02010600030101010101" pitchFamily="2" charset="-122"/>
              </a:rPr>
              <a:t>作用在于调节纳税人收入、影响不同金融资产的需求、引导社会资本的流向。</a:t>
            </a:r>
            <a:endParaRPr lang="zh-CN" altLang="en-US" strike="noStrike" noProof="1">
              <a:ea typeface="宋体" panose="02010600030101010101" pitchFamily="2" charset="-122"/>
            </a:endParaRPr>
          </a:p>
        </p:txBody>
      </p:sp>
      <p:sp>
        <p:nvSpPr>
          <p:cNvPr id="55299" name="文本框 3789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dissolve">
                                      <p:cBhvr>
                                        <p:cTn id="7" dur="500"/>
                                        <p:tgtEl>
                                          <p:spTgt spid="3789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7891">
                                            <p:txEl>
                                              <p:pRg st="1" end="1"/>
                                            </p:txEl>
                                          </p:spTgt>
                                        </p:tgtEl>
                                        <p:attrNameLst>
                                          <p:attrName>style.visibility</p:attrName>
                                        </p:attrNameLst>
                                      </p:cBhvr>
                                      <p:to>
                                        <p:strVal val="visible"/>
                                      </p:to>
                                    </p:set>
                                    <p:animEffect transition="in" filter="dissolve">
                                      <p:cBhvr>
                                        <p:cTn id="10" dur="500"/>
                                        <p:tgtEl>
                                          <p:spTgt spid="3789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dissolve">
                                      <p:cBhvr>
                                        <p:cTn id="13" dur="500"/>
                                        <p:tgtEl>
                                          <p:spTgt spid="3789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dissolve">
                                      <p:cBhvr>
                                        <p:cTn id="16" dur="500"/>
                                        <p:tgtEl>
                                          <p:spTgt spid="37891">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animEffect transition="in" filter="dissolve">
                                      <p:cBhvr>
                                        <p:cTn id="19" dur="500"/>
                                        <p:tgtEl>
                                          <p:spTgt spid="37891">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7891">
                                            <p:txEl>
                                              <p:pRg st="5" end="5"/>
                                            </p:txEl>
                                          </p:spTgt>
                                        </p:tgtEl>
                                        <p:attrNameLst>
                                          <p:attrName>style.visibility</p:attrName>
                                        </p:attrNameLst>
                                      </p:cBhvr>
                                      <p:to>
                                        <p:strVal val="visible"/>
                                      </p:to>
                                    </p:set>
                                    <p:animEffect transition="in" filter="dissolve">
                                      <p:cBhvr>
                                        <p:cTn id="22" dur="500"/>
                                        <p:tgtEl>
                                          <p:spTgt spid="37891">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7891">
                                            <p:txEl>
                                              <p:pRg st="6" end="6"/>
                                            </p:txEl>
                                          </p:spTgt>
                                        </p:tgtEl>
                                        <p:attrNameLst>
                                          <p:attrName>style.visibility</p:attrName>
                                        </p:attrNameLst>
                                      </p:cBhvr>
                                      <p:to>
                                        <p:strVal val="visible"/>
                                      </p:to>
                                    </p:set>
                                    <p:animEffect transition="in" filter="dissolve">
                                      <p:cBhvr>
                                        <p:cTn id="25" dur="500"/>
                                        <p:tgtEl>
                                          <p:spTgt spid="37891">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7891">
                                            <p:txEl>
                                              <p:pRg st="7" end="7"/>
                                            </p:txEl>
                                          </p:spTgt>
                                        </p:tgtEl>
                                        <p:attrNameLst>
                                          <p:attrName>style.visibility</p:attrName>
                                        </p:attrNameLst>
                                      </p:cBhvr>
                                      <p:to>
                                        <p:strVal val="visible"/>
                                      </p:to>
                                    </p:set>
                                    <p:animEffect transition="in" filter="dissolve">
                                      <p:cBhvr>
                                        <p:cTn id="28" dur="500"/>
                                        <p:tgtEl>
                                          <p:spTgt spid="37891">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7891">
                                            <p:txEl>
                                              <p:pRg st="8" end="8"/>
                                            </p:txEl>
                                          </p:spTgt>
                                        </p:tgtEl>
                                        <p:attrNameLst>
                                          <p:attrName>style.visibility</p:attrName>
                                        </p:attrNameLst>
                                      </p:cBhvr>
                                      <p:to>
                                        <p:strVal val="visible"/>
                                      </p:to>
                                    </p:set>
                                    <p:animEffect transition="in" filter="dissolve">
                                      <p:cBhvr>
                                        <p:cTn id="31" dur="500"/>
                                        <p:tgtEl>
                                          <p:spTgt spid="378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3891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8915" name="文本占位符 38914"/>
          <p:cNvSpPr>
            <a:spLocks noGrp="1"/>
          </p:cNvSpPr>
          <p:nvPr>
            <p:ph idx="1"/>
          </p:nvPr>
        </p:nvSpPr>
        <p:spPr>
          <a:xfrm>
            <a:off x="577850" y="1543050"/>
            <a:ext cx="8210550" cy="4673600"/>
          </a:xfrm>
        </p:spPr>
        <p:txBody>
          <a:bodyPr/>
          <a:lstStyle/>
          <a:p>
            <a:pPr marL="342900" indent="-342900" fontAlgn="base">
              <a:lnSpc>
                <a:spcPct val="100000"/>
              </a:lnSpc>
            </a:pPr>
            <a:r>
              <a:rPr lang="zh-CN" altLang="en-US" sz="2800" strike="noStrike" noProof="1">
                <a:solidFill>
                  <a:srgbClr val="FFFF00"/>
                </a:solidFill>
                <a:ea typeface="宋体" panose="02010600030101010101" pitchFamily="2" charset="-122"/>
              </a:rPr>
              <a:t>资本利得税与损失抵扣</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sym typeface="+mn-ea"/>
              </a:rPr>
              <a:t>在美国，投资于股票、债券等金融资产因价格上涨获得的收益</a:t>
            </a:r>
            <a:r>
              <a:rPr lang="zh-CN" altLang="en-US" sz="2800" strike="noStrike" noProof="1">
                <a:sym typeface="+mn-ea"/>
              </a:rPr>
              <a:t>通常</a:t>
            </a:r>
            <a:r>
              <a:rPr lang="zh-CN" altLang="en-US" sz="2800" strike="noStrike" noProof="1" smtClean="0">
                <a:sym typeface="+mn-ea"/>
              </a:rPr>
              <a:t>要缴纳</a:t>
            </a:r>
            <a:r>
              <a:rPr lang="zh-CN" altLang="en-US" sz="2800" strike="noStrike" noProof="1">
                <a:sym typeface="+mn-ea"/>
              </a:rPr>
              <a:t>资本利得税。</a:t>
            </a:r>
            <a:endParaRPr lang="zh-CN" altLang="en-US" sz="2800" strike="noStrike" noProof="1">
              <a:sym typeface="+mn-ea"/>
            </a:endParaRPr>
          </a:p>
          <a:p>
            <a:pPr marL="742950" lvl="1" indent="-285750" fontAlgn="base">
              <a:lnSpc>
                <a:spcPct val="100000"/>
              </a:lnSpc>
            </a:pPr>
            <a:r>
              <a:rPr lang="zh-CN" altLang="en-US" sz="2800" strike="noStrike" noProof="1" smtClean="0">
                <a:sym typeface="+mn-ea"/>
              </a:rPr>
              <a:t>例如：某投资者投资</a:t>
            </a:r>
            <a:r>
              <a:rPr lang="en-US" altLang="zh-CN" sz="2800" strike="noStrike" noProof="1" smtClean="0">
                <a:sym typeface="+mn-ea"/>
              </a:rPr>
              <a:t>10000</a:t>
            </a:r>
            <a:r>
              <a:rPr lang="zh-CN" altLang="en-US" sz="2800" strike="noStrike" noProof="1" smtClean="0">
                <a:sym typeface="+mn-ea"/>
              </a:rPr>
              <a:t>美元购买了某公司股票，后来某一天卖出股票得到</a:t>
            </a:r>
            <a:r>
              <a:rPr lang="en-US" altLang="zh-CN" sz="2800" strike="noStrike" noProof="1" smtClean="0">
                <a:sym typeface="+mn-ea"/>
              </a:rPr>
              <a:t>18000</a:t>
            </a:r>
            <a:r>
              <a:rPr lang="zh-CN" altLang="en-US" sz="2800" strike="noStrike" noProof="1" smtClean="0">
                <a:sym typeface="+mn-ea"/>
              </a:rPr>
              <a:t>美元，获得资本利得</a:t>
            </a:r>
            <a:r>
              <a:rPr lang="en-US" altLang="zh-CN" sz="2800" strike="noStrike" noProof="1" smtClean="0">
                <a:sym typeface="+mn-ea"/>
              </a:rPr>
              <a:t>8000</a:t>
            </a:r>
            <a:r>
              <a:rPr lang="zh-CN" altLang="en-US" sz="2800" strike="noStrike" noProof="1" smtClean="0">
                <a:sym typeface="+mn-ea"/>
              </a:rPr>
              <a:t>美元。如果根据投资者的收入等级适用</a:t>
            </a:r>
            <a:r>
              <a:rPr lang="en-US" altLang="zh-CN" sz="2800" strike="noStrike" noProof="1" smtClean="0">
                <a:sym typeface="+mn-ea"/>
              </a:rPr>
              <a:t>28%</a:t>
            </a:r>
            <a:r>
              <a:rPr lang="zh-CN" altLang="en-US" sz="2800" strike="noStrike" noProof="1" smtClean="0">
                <a:sym typeface="+mn-ea"/>
              </a:rPr>
              <a:t>所得税率，则：</a:t>
            </a:r>
            <a:endParaRPr lang="zh-CN" altLang="en-US" sz="2800" strike="noStrike" noProof="1" smtClean="0">
              <a:sym typeface="+mn-ea"/>
            </a:endParaRPr>
          </a:p>
          <a:p>
            <a:pPr marL="457200" lvl="1" indent="0" fontAlgn="base">
              <a:lnSpc>
                <a:spcPct val="100000"/>
              </a:lnSpc>
              <a:buNone/>
            </a:pPr>
            <a:endParaRPr lang="zh-CN" altLang="en-US" sz="2800" strike="noStrike" noProof="1">
              <a:sym typeface="+mn-ea"/>
            </a:endParaRPr>
          </a:p>
          <a:p>
            <a:pPr marL="457200" lvl="1" indent="0" fontAlgn="base">
              <a:lnSpc>
                <a:spcPct val="100000"/>
              </a:lnSpc>
              <a:buNone/>
            </a:pPr>
            <a:r>
              <a:rPr lang="zh-CN" altLang="en-US" sz="2800" strike="noStrike" noProof="1">
                <a:sym typeface="+mn-ea"/>
              </a:rPr>
              <a:t>          应纳税额</a:t>
            </a:r>
            <a:r>
              <a:rPr lang="en-US" altLang="zh-CN" sz="2800" strike="noStrike" noProof="1">
                <a:sym typeface="+mn-ea"/>
              </a:rPr>
              <a:t>=800</a:t>
            </a:r>
            <a:r>
              <a:rPr lang="zh-CN" altLang="en-US" sz="2800" strike="noStrike" noProof="1">
                <a:sym typeface="+mn-ea"/>
              </a:rPr>
              <a:t>0美元</a:t>
            </a:r>
            <a:r>
              <a:rPr lang="zh-CN" altLang="en-US" sz="2800" strike="noStrike" noProof="1">
                <a:latin typeface="宋体" panose="02010600030101010101" pitchFamily="2" charset="-122"/>
                <a:ea typeface="宋体" panose="02010600030101010101" pitchFamily="2" charset="-122"/>
                <a:sym typeface="+mn-ea"/>
              </a:rPr>
              <a:t>×</a:t>
            </a:r>
            <a:r>
              <a:rPr lang="zh-CN" altLang="en-US" sz="2800" strike="noStrike" noProof="1">
                <a:sym typeface="+mn-ea"/>
              </a:rPr>
              <a:t>28%=2240美元</a:t>
            </a:r>
            <a:endParaRPr lang="zh-CN" altLang="en-US" sz="2800" strike="noStrike" noProof="1">
              <a:ea typeface="宋体" panose="02010600030101010101" pitchFamily="2" charset="-122"/>
            </a:endParaRPr>
          </a:p>
        </p:txBody>
      </p:sp>
      <p:sp>
        <p:nvSpPr>
          <p:cNvPr id="56323" name="文本框 3891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dissolve">
                                      <p:cBhvr>
                                        <p:cTn id="7" dur="5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dissolve">
                                      <p:cBhvr>
                                        <p:cTn id="12" dur="500"/>
                                        <p:tgtEl>
                                          <p:spTgt spid="38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dissolve">
                                      <p:cBhvr>
                                        <p:cTn id="17" dur="500"/>
                                        <p:tgtEl>
                                          <p:spTgt spid="389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5">
                                            <p:txEl>
                                              <p:pRg st="4" end="4"/>
                                            </p:txEl>
                                          </p:spTgt>
                                        </p:tgtEl>
                                        <p:attrNameLst>
                                          <p:attrName>style.visibility</p:attrName>
                                        </p:attrNameLst>
                                      </p:cBhvr>
                                      <p:to>
                                        <p:strVal val="visible"/>
                                      </p:to>
                                    </p:set>
                                    <p:animEffect transition="in" filter="dissolve">
                                      <p:cBhvr>
                                        <p:cTn id="22" dur="500"/>
                                        <p:tgtEl>
                                          <p:spTgt spid="38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ldLvl="2"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38913"/>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8915" name="文本占位符 38914"/>
          <p:cNvSpPr>
            <a:spLocks noGrp="1"/>
          </p:cNvSpPr>
          <p:nvPr>
            <p:ph type="subTitle" idx="1"/>
          </p:nvPr>
        </p:nvSpPr>
        <p:spPr>
          <a:xfrm>
            <a:off x="577850" y="1543050"/>
            <a:ext cx="8229600" cy="5026025"/>
          </a:xfrm>
        </p:spPr>
        <p:txBody>
          <a:bodyPr/>
          <a:lstStyle/>
          <a:p>
            <a:pPr marL="342900" indent="-342900" algn="l" fontAlgn="base">
              <a:lnSpc>
                <a:spcPct val="100000"/>
              </a:lnSpc>
              <a:buFont typeface="Arial" panose="020B0604020202020204" pitchFamily="34" charset="0"/>
              <a:buChar char="•"/>
            </a:pPr>
            <a:r>
              <a:rPr lang="zh-CN" altLang="en-US" sz="2800" strike="noStrike" noProof="1">
                <a:solidFill>
                  <a:schemeClr val="folHlink"/>
                </a:solidFill>
                <a:ea typeface="宋体" panose="02010600030101010101" pitchFamily="2" charset="-122"/>
                <a:sym typeface="+mn-ea"/>
              </a:rPr>
              <a:t>资本利得税与损失抵扣</a:t>
            </a:r>
            <a:endParaRPr lang="zh-CN" altLang="en-US" sz="2800" strike="noStrike" noProof="1">
              <a:ea typeface="宋体" panose="02010600030101010101" pitchFamily="2" charset="-122"/>
            </a:endParaRPr>
          </a:p>
          <a:p>
            <a:pPr marL="742950" lvl="1" indent="-285750" algn="l" fontAlgn="base">
              <a:lnSpc>
                <a:spcPct val="100000"/>
              </a:lnSpc>
              <a:buFont typeface="Arial" panose="020B0604020202020204" pitchFamily="34" charset="0"/>
              <a:buChar char="•"/>
            </a:pPr>
            <a:r>
              <a:rPr lang="zh-CN" altLang="en-US" sz="2800" strike="noStrike" noProof="1">
                <a:sym typeface="+mn-ea"/>
              </a:rPr>
              <a:t>同时，税法规定，投资者的资本损失可以在一定额度内在其他收入中扣除以减轻税赋。</a:t>
            </a:r>
            <a:endParaRPr lang="zh-CN" altLang="en-US" sz="2800" strike="noStrike" noProof="1">
              <a:sym typeface="+mn-ea"/>
            </a:endParaRPr>
          </a:p>
          <a:p>
            <a:pPr marL="742950" lvl="1" indent="-285750" algn="l" fontAlgn="base">
              <a:lnSpc>
                <a:spcPct val="100000"/>
              </a:lnSpc>
              <a:buFont typeface="Arial" panose="020B0604020202020204" pitchFamily="34" charset="0"/>
              <a:buChar char="•"/>
            </a:pPr>
            <a:r>
              <a:rPr lang="zh-CN" altLang="en-US" sz="2800" strike="noStrike" noProof="1">
                <a:sym typeface="+mn-ea"/>
              </a:rPr>
              <a:t>如前例，投资者</a:t>
            </a:r>
            <a:r>
              <a:rPr lang="en-US" altLang="zh-CN" sz="2800" strike="noStrike" noProof="1">
                <a:sym typeface="+mn-ea"/>
              </a:rPr>
              <a:t>10000</a:t>
            </a:r>
            <a:r>
              <a:rPr lang="zh-CN" altLang="en-US" sz="2800" strike="noStrike" noProof="1">
                <a:sym typeface="+mn-ea"/>
              </a:rPr>
              <a:t>美元的股票投资在卖出时因股价下跌遭受了损失</a:t>
            </a:r>
            <a:r>
              <a:rPr lang="en-US" altLang="zh-CN" sz="2800" strike="noStrike" noProof="1">
                <a:sym typeface="+mn-ea"/>
              </a:rPr>
              <a:t>5000</a:t>
            </a:r>
            <a:r>
              <a:rPr lang="zh-CN" altLang="en-US" sz="2800" strike="noStrike" noProof="1">
                <a:sym typeface="+mn-ea"/>
              </a:rPr>
              <a:t>美元。法律比如规定可以在</a:t>
            </a:r>
            <a:r>
              <a:rPr lang="en-US" altLang="zh-CN" sz="2800" strike="noStrike" noProof="1">
                <a:sym typeface="+mn-ea"/>
              </a:rPr>
              <a:t>3000</a:t>
            </a:r>
            <a:r>
              <a:rPr lang="zh-CN" altLang="en-US" sz="2800" strike="noStrike" noProof="1">
                <a:sym typeface="+mn-ea"/>
              </a:rPr>
              <a:t>美元额度内在当年收入中扣除。假设该投资者当年其他净收入为</a:t>
            </a:r>
            <a:r>
              <a:rPr lang="en-US" altLang="zh-CN" sz="2800" strike="noStrike" noProof="1">
                <a:sym typeface="+mn-ea"/>
              </a:rPr>
              <a:t>20000</a:t>
            </a:r>
            <a:r>
              <a:rPr lang="zh-CN" altLang="en-US" sz="2800" strike="noStrike" noProof="1">
                <a:sym typeface="+mn-ea"/>
              </a:rPr>
              <a:t>美元。则当年应纳税额为：</a:t>
            </a:r>
            <a:endParaRPr lang="zh-CN" altLang="en-US" sz="2800" strike="noStrike" noProof="1"/>
          </a:p>
          <a:p>
            <a:pPr algn="l" fontAlgn="base">
              <a:lnSpc>
                <a:spcPct val="100000"/>
              </a:lnSpc>
              <a:buFont typeface="Arial" panose="020B0604020202020204" pitchFamily="34" charset="0"/>
            </a:pPr>
            <a:r>
              <a:rPr lang="zh-CN" altLang="en-US" sz="2800" strike="noStrike" noProof="1">
                <a:sym typeface="+mn-ea"/>
              </a:rPr>
              <a:t>     （</a:t>
            </a:r>
            <a:r>
              <a:rPr lang="en-US" altLang="zh-CN" sz="2800" strike="noStrike" noProof="1">
                <a:sym typeface="+mn-ea"/>
              </a:rPr>
              <a:t>20000</a:t>
            </a:r>
            <a:r>
              <a:rPr lang="zh-CN" altLang="en-US" sz="2800" strike="noStrike" noProof="1">
                <a:sym typeface="+mn-ea"/>
              </a:rPr>
              <a:t>美元</a:t>
            </a:r>
            <a:r>
              <a:rPr lang="zh-CN" altLang="en-US" sz="2800" strike="noStrike" noProof="1">
                <a:latin typeface="宋体" panose="02010600030101010101" pitchFamily="2" charset="-122"/>
                <a:ea typeface="宋体" panose="02010600030101010101" pitchFamily="2" charset="-122"/>
                <a:sym typeface="+mn-ea"/>
              </a:rPr>
              <a:t>－</a:t>
            </a:r>
            <a:r>
              <a:rPr lang="en-US" altLang="zh-CN" sz="2800" strike="noStrike" noProof="1">
                <a:sym typeface="+mn-ea"/>
              </a:rPr>
              <a:t>3000</a:t>
            </a:r>
            <a:r>
              <a:rPr lang="zh-CN" altLang="en-US" sz="2800" strike="noStrike" noProof="1">
                <a:sym typeface="+mn-ea"/>
              </a:rPr>
              <a:t>美元）</a:t>
            </a:r>
            <a:r>
              <a:rPr lang="zh-CN" altLang="en-US" sz="2800" strike="noStrike" noProof="1">
                <a:latin typeface="宋体" panose="02010600030101010101" pitchFamily="2" charset="-122"/>
                <a:ea typeface="宋体" panose="02010600030101010101" pitchFamily="2" charset="-122"/>
                <a:sym typeface="+mn-ea"/>
              </a:rPr>
              <a:t>×</a:t>
            </a:r>
            <a:r>
              <a:rPr lang="en-US" altLang="zh-CN" sz="2800" strike="noStrike" noProof="1">
                <a:sym typeface="+mn-ea"/>
              </a:rPr>
              <a:t>28%=4760美元</a:t>
            </a:r>
            <a:endParaRPr lang="zh-CN" altLang="en-US" sz="2800" strike="noStrike" noProof="1">
              <a:latin typeface="宋体" panose="02010600030101010101" pitchFamily="2" charset="-122"/>
              <a:ea typeface="宋体" panose="02010600030101010101" pitchFamily="2" charset="-122"/>
            </a:endParaRPr>
          </a:p>
          <a:p>
            <a:pPr algn="l" fontAlgn="base">
              <a:lnSpc>
                <a:spcPct val="100000"/>
              </a:lnSpc>
              <a:buFont typeface="Arial" panose="020B0604020202020204" pitchFamily="34" charset="0"/>
            </a:pPr>
            <a:r>
              <a:rPr lang="zh-CN" altLang="en-US" sz="2800" strike="noStrike" noProof="1">
                <a:latin typeface="宋体" panose="02010600030101010101" pitchFamily="2" charset="-122"/>
                <a:ea typeface="宋体" panose="02010600030101010101" pitchFamily="2" charset="-122"/>
                <a:sym typeface="+mn-ea"/>
              </a:rPr>
              <a:t>    </a:t>
            </a:r>
            <a:r>
              <a:rPr lang="en-US" altLang="zh-CN" sz="2800" strike="noStrike" noProof="1">
                <a:sym typeface="+mn-ea"/>
              </a:rPr>
              <a:t>投资者另外2000美元损失可以在下一年收入中</a:t>
            </a:r>
            <a:r>
              <a:rPr lang="zh-CN" altLang="en-US" sz="2800" strike="noStrike" noProof="1">
                <a:ea typeface="宋体" panose="02010600030101010101" pitchFamily="2" charset="-122"/>
                <a:sym typeface="+mn-ea"/>
              </a:rPr>
              <a:t>继续</a:t>
            </a:r>
            <a:r>
              <a:rPr lang="en-US" altLang="zh-CN" sz="2800" strike="noStrike" noProof="1">
                <a:sym typeface="+mn-ea"/>
              </a:rPr>
              <a:t>抵扣</a:t>
            </a:r>
            <a:r>
              <a:rPr lang="zh-CN" altLang="en-US" sz="2800" strike="noStrike" noProof="1">
                <a:ea typeface="宋体" panose="02010600030101010101" pitchFamily="2" charset="-122"/>
                <a:sym typeface="+mn-ea"/>
              </a:rPr>
              <a:t>。</a:t>
            </a:r>
            <a:endParaRPr lang="zh-CN" altLang="en-US" sz="2800" strike="noStrike" noProof="1">
              <a:ea typeface="宋体" panose="02010600030101010101" pitchFamily="2" charset="-122"/>
              <a:sym typeface="+mn-ea"/>
            </a:endParaRPr>
          </a:p>
        </p:txBody>
      </p:sp>
      <p:sp>
        <p:nvSpPr>
          <p:cNvPr id="57347" name="文本框 3891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dissolve">
                                      <p:cBhvr>
                                        <p:cTn id="7" dur="500"/>
                                        <p:tgtEl>
                                          <p:spTgt spid="38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5">
                                            <p:txEl>
                                              <p:pRg st="2" end="2"/>
                                            </p:txEl>
                                          </p:spTgt>
                                        </p:tgtEl>
                                        <p:attrNameLst>
                                          <p:attrName>style.visibility</p:attrName>
                                        </p:attrNameLst>
                                      </p:cBhvr>
                                      <p:to>
                                        <p:strVal val="visible"/>
                                      </p:to>
                                    </p:set>
                                    <p:animEffect transition="in" filter="dissolve">
                                      <p:cBhvr>
                                        <p:cTn id="12" dur="500"/>
                                        <p:tgtEl>
                                          <p:spTgt spid="389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915">
                                            <p:txEl>
                                              <p:pRg st="3" end="3"/>
                                            </p:txEl>
                                          </p:spTgt>
                                        </p:tgtEl>
                                        <p:attrNameLst>
                                          <p:attrName>style.visibility</p:attrName>
                                        </p:attrNameLst>
                                      </p:cBhvr>
                                      <p:to>
                                        <p:strVal val="visible"/>
                                      </p:to>
                                    </p:set>
                                    <p:animEffect transition="in" filter="dissolve">
                                      <p:cBhvr>
                                        <p:cTn id="17" dur="500"/>
                                        <p:tgtEl>
                                          <p:spTgt spid="389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5">
                                            <p:txEl>
                                              <p:pRg st="4" end="4"/>
                                            </p:txEl>
                                          </p:spTgt>
                                        </p:tgtEl>
                                        <p:attrNameLst>
                                          <p:attrName>style.visibility</p:attrName>
                                        </p:attrNameLst>
                                      </p:cBhvr>
                                      <p:to>
                                        <p:strVal val="visible"/>
                                      </p:to>
                                    </p:set>
                                    <p:animEffect transition="in" filter="dissolve">
                                      <p:cBhvr>
                                        <p:cTn id="22" dur="500"/>
                                        <p:tgtEl>
                                          <p:spTgt spid="389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dissolve">
                                      <p:cBhvr>
                                        <p:cTn id="27" dur="500"/>
                                        <p:tgtEl>
                                          <p:spTgt spid="38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ldLvl="2"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9939" name="文本占位符 39938"/>
          <p:cNvSpPr>
            <a:spLocks noGrp="1"/>
          </p:cNvSpPr>
          <p:nvPr>
            <p:ph idx="1"/>
          </p:nvPr>
        </p:nvSpPr>
        <p:spPr>
          <a:xfrm>
            <a:off x="419100" y="1638300"/>
            <a:ext cx="8496300" cy="4932363"/>
          </a:xfrm>
        </p:spPr>
        <p:txBody>
          <a:bodyPr/>
          <a:lstStyle/>
          <a:p>
            <a:pPr marL="342900" indent="-342900" fontAlgn="base">
              <a:lnSpc>
                <a:spcPct val="100000"/>
              </a:lnSpc>
            </a:pPr>
            <a:r>
              <a:rPr lang="zh-CN" altLang="en-US" sz="2800" strike="noStrike" noProof="1">
                <a:solidFill>
                  <a:schemeClr val="folHlink"/>
                </a:solidFill>
                <a:ea typeface="宋体" panose="02010600030101010101" pitchFamily="2" charset="-122"/>
              </a:rPr>
              <a:t>免税证券</a:t>
            </a:r>
            <a:endParaRPr lang="zh-CN" altLang="en-US" sz="2800" strike="noStrike" noProof="1">
              <a:ea typeface="宋体" panose="02010600030101010101" pitchFamily="2" charset="-122"/>
            </a:endParaRPr>
          </a:p>
          <a:p>
            <a:pPr marL="742950" lvl="1" indent="-285750" fontAlgn="base">
              <a:lnSpc>
                <a:spcPct val="100000"/>
              </a:lnSpc>
            </a:pPr>
            <a:r>
              <a:rPr lang="zh-CN" altLang="en-US" sz="2800" strike="noStrike" noProof="1">
                <a:sym typeface="+mn-ea"/>
              </a:rPr>
              <a:t>为了支持地方政府的学校、高速公路、机场和其他公共项目建设，联邦政府免除市政债券的联邦税赋</a:t>
            </a:r>
            <a:r>
              <a:rPr lang="zh-CN" altLang="en-US" sz="2800" strike="noStrike" noProof="1" smtClean="0">
                <a:sym typeface="+mn-ea"/>
              </a:rPr>
              <a:t>。</a:t>
            </a:r>
            <a:endParaRPr lang="zh-CN" altLang="en-US" sz="2800" strike="noStrike" noProof="1" smtClean="0">
              <a:sym typeface="+mn-ea"/>
            </a:endParaRPr>
          </a:p>
          <a:p>
            <a:pPr marL="742950" lvl="1" indent="-285750" fontAlgn="base">
              <a:lnSpc>
                <a:spcPct val="100000"/>
              </a:lnSpc>
            </a:pPr>
            <a:r>
              <a:rPr lang="zh-CN" altLang="en-US" sz="2800" strike="noStrike" noProof="1" smtClean="0">
                <a:sym typeface="+mn-ea"/>
              </a:rPr>
              <a:t>由于</a:t>
            </a:r>
            <a:r>
              <a:rPr lang="zh-CN" altLang="en-US" sz="2800" strike="noStrike" noProof="1">
                <a:sym typeface="+mn-ea"/>
              </a:rPr>
              <a:t>市政债券通常免除州和地方税赋，因而此类债券成为免税证券。</a:t>
            </a:r>
            <a:endParaRPr lang="zh-CN" altLang="en-US" sz="2800" strike="noStrike" noProof="1">
              <a:sym typeface="+mn-ea"/>
            </a:endParaRPr>
          </a:p>
          <a:p>
            <a:pPr marL="742950" lvl="1" indent="-285750" fontAlgn="base">
              <a:lnSpc>
                <a:spcPct val="100000"/>
              </a:lnSpc>
            </a:pPr>
            <a:r>
              <a:rPr lang="zh-CN" altLang="en-US" sz="2800" strike="noStrike" noProof="1">
                <a:sym typeface="+mn-ea"/>
              </a:rPr>
              <a:t>关于免税特权的争议：</a:t>
            </a:r>
            <a:endParaRPr lang="zh-CN" altLang="en-US" sz="2800" strike="noStrike" noProof="1">
              <a:ea typeface="宋体" panose="02010600030101010101" pitchFamily="2" charset="-122"/>
            </a:endParaRPr>
          </a:p>
          <a:p>
            <a:pPr marL="1143000" lvl="2" algn="l" fontAlgn="base">
              <a:lnSpc>
                <a:spcPct val="100000"/>
              </a:lnSpc>
            </a:pPr>
            <a:r>
              <a:rPr lang="zh-CN" altLang="en-US" sz="2400" strike="noStrike" noProof="1">
                <a:ea typeface="宋体" panose="02010600030101010101" pitchFamily="2" charset="-122"/>
                <a:sym typeface="+mn-ea"/>
              </a:rPr>
              <a:t>免税特权将联邦税赋从市政债券投资者转移给了其他纳税人。</a:t>
            </a:r>
            <a:endParaRPr lang="zh-CN" altLang="en-US" sz="2800" strike="noStrike" noProof="1">
              <a:ea typeface="宋体" panose="02010600030101010101" pitchFamily="2" charset="-122"/>
            </a:endParaRPr>
          </a:p>
        </p:txBody>
      </p:sp>
      <p:sp>
        <p:nvSpPr>
          <p:cNvPr id="58371" name="文本框 399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pRg st="2" end="2"/>
                                            </p:txEl>
                                          </p:spTgt>
                                        </p:tgtEl>
                                        <p:attrNameLst>
                                          <p:attrName>style.visibility</p:attrName>
                                        </p:attrNameLst>
                                      </p:cBhvr>
                                      <p:to>
                                        <p:strVal val="visible"/>
                                      </p:to>
                                    </p:set>
                                    <p:animEffect transition="in" filter="dissolve">
                                      <p:cBhvr>
                                        <p:cTn id="13" dur="500"/>
                                        <p:tgtEl>
                                          <p:spTgt spid="399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pRg st="3" end="3"/>
                                            </p:txEl>
                                          </p:spTgt>
                                        </p:tgtEl>
                                        <p:attrNameLst>
                                          <p:attrName>style.visibility</p:attrName>
                                        </p:attrNameLst>
                                      </p:cBhvr>
                                      <p:to>
                                        <p:strVal val="visible"/>
                                      </p:to>
                                    </p:set>
                                    <p:animEffect transition="in" filter="dissolve">
                                      <p:cBhvr>
                                        <p:cTn id="16" dur="500"/>
                                        <p:tgtEl>
                                          <p:spTgt spid="399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pRg st="4" end="4"/>
                                            </p:txEl>
                                          </p:spTgt>
                                        </p:tgtEl>
                                        <p:attrNameLst>
                                          <p:attrName>style.visibility</p:attrName>
                                        </p:attrNameLst>
                                      </p:cBhvr>
                                      <p:to>
                                        <p:strVal val="visible"/>
                                      </p:to>
                                    </p:set>
                                    <p:animEffect transition="in" filter="dissolve">
                                      <p:cBhvr>
                                        <p:cTn id="19"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9939" name="文本占位符 39938"/>
          <p:cNvSpPr>
            <a:spLocks noGrp="1"/>
          </p:cNvSpPr>
          <p:nvPr>
            <p:ph type="subTitle" idx="1"/>
          </p:nvPr>
        </p:nvSpPr>
        <p:spPr>
          <a:xfrm>
            <a:off x="316523" y="1638300"/>
            <a:ext cx="8598877" cy="4932363"/>
          </a:xfrm>
        </p:spPr>
        <p:txBody>
          <a:bodyPr/>
          <a:lstStyle/>
          <a:p>
            <a:pPr marL="342900" indent="-342900" algn="l" fontAlgn="base">
              <a:lnSpc>
                <a:spcPct val="100000"/>
              </a:lnSpc>
              <a:buFont typeface="Arial" panose="020B0604020202020204" pitchFamily="34" charset="0"/>
              <a:buChar char="•"/>
            </a:pPr>
            <a:r>
              <a:rPr lang="zh-CN" altLang="en-US" sz="2800" strike="noStrike" noProof="1" smtClean="0">
                <a:solidFill>
                  <a:schemeClr val="folHlink"/>
                </a:solidFill>
                <a:ea typeface="宋体" panose="02010600030101010101" pitchFamily="2" charset="-122"/>
                <a:sym typeface="+mn-ea"/>
              </a:rPr>
              <a:t>免税证券与非免税证券</a:t>
            </a:r>
            <a:endParaRPr lang="zh-CN" altLang="en-US" sz="2800" strike="noStrike" noProof="1" smtClean="0">
              <a:ea typeface="宋体" panose="02010600030101010101" pitchFamily="2" charset="-122"/>
            </a:endParaRPr>
          </a:p>
          <a:p>
            <a:pPr marL="742950" lvl="1" indent="-285750" algn="l" fontAlgn="base">
              <a:lnSpc>
                <a:spcPct val="100000"/>
              </a:lnSpc>
              <a:buFont typeface="Arial" panose="020B0604020202020204" pitchFamily="34" charset="0"/>
              <a:buChar char="•"/>
            </a:pPr>
            <a:r>
              <a:rPr lang="zh-CN" altLang="en-US" sz="2800" strike="noStrike" noProof="1" smtClean="0">
                <a:sym typeface="+mn-ea"/>
              </a:rPr>
              <a:t>投资者</a:t>
            </a:r>
            <a:r>
              <a:rPr lang="zh-CN" altLang="en-US" sz="2800" strike="noStrike" noProof="1">
                <a:sym typeface="+mn-ea"/>
              </a:rPr>
              <a:t>是否对免税证券感兴趣，由其边际税率决定。</a:t>
            </a:r>
            <a:endParaRPr lang="zh-CN" altLang="en-US" sz="2800" strike="noStrike" noProof="1">
              <a:sym typeface="+mn-ea"/>
            </a:endParaRPr>
          </a:p>
          <a:p>
            <a:pPr marL="742950" lvl="1" indent="-285750" algn="l" fontAlgn="base">
              <a:lnSpc>
                <a:spcPct val="100000"/>
              </a:lnSpc>
              <a:buFont typeface="Arial" panose="020B0604020202020204" pitchFamily="34" charset="0"/>
              <a:buChar char="•"/>
            </a:pPr>
            <a:r>
              <a:rPr lang="zh-CN" altLang="en-US" sz="2800" strike="noStrike" noProof="1">
                <a:sym typeface="+mn-ea"/>
              </a:rPr>
              <a:t>例如：某公司债券到期收益率为</a:t>
            </a:r>
            <a:r>
              <a:rPr lang="en-US" altLang="zh-CN" sz="2800" strike="noStrike" noProof="1">
                <a:sym typeface="+mn-ea"/>
              </a:rPr>
              <a:t>10%</a:t>
            </a:r>
            <a:r>
              <a:rPr lang="zh-CN" altLang="en-US" sz="2800" strike="noStrike" noProof="1">
                <a:sym typeface="+mn-ea"/>
              </a:rPr>
              <a:t>，投资者的适用税率为</a:t>
            </a:r>
            <a:r>
              <a:rPr lang="en-US" altLang="zh-CN" sz="2800" strike="noStrike" noProof="1">
                <a:sym typeface="+mn-ea"/>
              </a:rPr>
              <a:t>28%</a:t>
            </a:r>
            <a:r>
              <a:rPr lang="zh-CN" altLang="en-US" sz="2800" strike="noStrike" noProof="1">
                <a:sym typeface="+mn-ea"/>
              </a:rPr>
              <a:t>，而免税的市政债券收益率为</a:t>
            </a:r>
            <a:r>
              <a:rPr lang="en-US" altLang="zh-CN" sz="2800" strike="noStrike" noProof="1">
                <a:sym typeface="+mn-ea"/>
              </a:rPr>
              <a:t>7%</a:t>
            </a:r>
            <a:r>
              <a:rPr lang="zh-CN" altLang="en-US" sz="2800" strike="noStrike" noProof="1">
                <a:sym typeface="+mn-ea"/>
              </a:rPr>
              <a:t>。为比较两者的到期收益率，可利用以下公式调整公司债券的到期收益率：</a:t>
            </a:r>
            <a:endParaRPr lang="zh-CN" altLang="en-US" sz="2800" strike="noStrike" noProof="1"/>
          </a:p>
          <a:p>
            <a:pPr marL="457200" lvl="1" algn="l" fontAlgn="base">
              <a:lnSpc>
                <a:spcPct val="100000"/>
              </a:lnSpc>
            </a:pPr>
            <a:r>
              <a:rPr lang="zh-CN" altLang="en-US" sz="2800" strike="noStrike" noProof="1">
                <a:sym typeface="+mn-ea"/>
              </a:rPr>
              <a:t>       税前收益率</a:t>
            </a:r>
            <a:r>
              <a:rPr lang="zh-CN" altLang="en-US" sz="2800" strike="noStrike" noProof="1">
                <a:latin typeface="宋体" panose="02010600030101010101" pitchFamily="2" charset="-122"/>
                <a:ea typeface="宋体" panose="02010600030101010101" pitchFamily="2" charset="-122"/>
                <a:sym typeface="+mn-ea"/>
              </a:rPr>
              <a:t>×</a:t>
            </a:r>
            <a:r>
              <a:rPr lang="zh-CN" altLang="en-US" sz="2800" strike="noStrike" noProof="1">
                <a:sym typeface="+mn-ea"/>
              </a:rPr>
              <a:t>（1</a:t>
            </a:r>
            <a:r>
              <a:rPr lang="zh-CN" altLang="en-US" sz="2800" strike="noStrike" noProof="1">
                <a:latin typeface="宋体" panose="02010600030101010101" pitchFamily="2" charset="-122"/>
                <a:ea typeface="宋体" panose="02010600030101010101" pitchFamily="2" charset="-122"/>
                <a:sym typeface="+mn-ea"/>
              </a:rPr>
              <a:t>－</a:t>
            </a:r>
            <a:r>
              <a:rPr lang="zh-CN" altLang="en-US" sz="2800" strike="noStrike" noProof="1">
                <a:sym typeface="+mn-ea"/>
              </a:rPr>
              <a:t>边际税率）=税后收益率</a:t>
            </a:r>
            <a:endParaRPr lang="zh-CN" altLang="en-US" sz="2800" strike="noStrike" noProof="1">
              <a:latin typeface="宋体" panose="02010600030101010101" pitchFamily="2" charset="-122"/>
              <a:ea typeface="宋体" panose="02010600030101010101" pitchFamily="2" charset="-122"/>
            </a:endParaRPr>
          </a:p>
          <a:p>
            <a:pPr marL="457200" lvl="1" algn="l" fontAlgn="base">
              <a:lnSpc>
                <a:spcPct val="100000"/>
              </a:lnSpc>
            </a:pPr>
            <a:r>
              <a:rPr lang="zh-CN" altLang="en-US" sz="2800" strike="noStrike" noProof="1">
                <a:sym typeface="+mn-ea"/>
              </a:rPr>
              <a:t>       即：</a:t>
            </a:r>
            <a:r>
              <a:rPr lang="en-US" altLang="zh-CN" sz="2800" strike="noStrike" noProof="1">
                <a:sym typeface="+mn-ea"/>
              </a:rPr>
              <a:t>10%</a:t>
            </a:r>
            <a:r>
              <a:rPr lang="en-US" altLang="zh-CN" sz="2800" strike="noStrike" noProof="1">
                <a:latin typeface="宋体" panose="02010600030101010101" pitchFamily="2" charset="-122"/>
                <a:ea typeface="宋体" panose="02010600030101010101" pitchFamily="2" charset="-122"/>
                <a:sym typeface="+mn-ea"/>
              </a:rPr>
              <a:t>×</a:t>
            </a:r>
            <a:r>
              <a:rPr lang="zh-CN" altLang="en-US" sz="2800" strike="noStrike" noProof="1">
                <a:sym typeface="+mn-ea"/>
              </a:rPr>
              <a:t>（1</a:t>
            </a:r>
            <a:r>
              <a:rPr lang="zh-CN" altLang="en-US" sz="2800" strike="noStrike" noProof="1">
                <a:latin typeface="宋体" panose="02010600030101010101" pitchFamily="2" charset="-122"/>
                <a:ea typeface="宋体" panose="02010600030101010101" pitchFamily="2" charset="-122"/>
                <a:sym typeface="+mn-ea"/>
              </a:rPr>
              <a:t>－</a:t>
            </a:r>
            <a:r>
              <a:rPr lang="zh-CN" altLang="en-US" sz="2800" strike="noStrike" noProof="1">
                <a:sym typeface="+mn-ea"/>
              </a:rPr>
              <a:t>28%）= 7.2%</a:t>
            </a:r>
            <a:endParaRPr lang="zh-CN" altLang="en-US" sz="2800" strike="noStrike" noProof="1"/>
          </a:p>
          <a:p>
            <a:pPr algn="l" fontAlgn="base">
              <a:lnSpc>
                <a:spcPct val="100000"/>
              </a:lnSpc>
              <a:buFont typeface="Arial" panose="020B0604020202020204" pitchFamily="34" charset="0"/>
            </a:pPr>
            <a:r>
              <a:rPr lang="zh-CN" altLang="en-US" sz="2800" strike="noStrike" noProof="1">
                <a:latin typeface="宋体" panose="02010600030101010101" pitchFamily="2" charset="-122"/>
                <a:ea typeface="宋体" panose="02010600030101010101" pitchFamily="2" charset="-122"/>
                <a:sym typeface="+mn-ea"/>
              </a:rPr>
              <a:t>    显然，对该投资者来说，公司债券更有吸引力。</a:t>
            </a:r>
            <a:endParaRPr lang="zh-CN" altLang="en-US" sz="2800" strike="noStrike" noProof="1">
              <a:ea typeface="宋体" panose="02010600030101010101" pitchFamily="2" charset="-122"/>
            </a:endParaRPr>
          </a:p>
        </p:txBody>
      </p:sp>
      <p:sp>
        <p:nvSpPr>
          <p:cNvPr id="59395" name="文本框 399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pRg st="2" end="2"/>
                                            </p:txEl>
                                          </p:spTgt>
                                        </p:tgtEl>
                                        <p:attrNameLst>
                                          <p:attrName>style.visibility</p:attrName>
                                        </p:attrNameLst>
                                      </p:cBhvr>
                                      <p:to>
                                        <p:strVal val="visible"/>
                                      </p:to>
                                    </p:set>
                                    <p:animEffect transition="in" filter="dissolve">
                                      <p:cBhvr>
                                        <p:cTn id="13" dur="500"/>
                                        <p:tgtEl>
                                          <p:spTgt spid="399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pRg st="3" end="3"/>
                                            </p:txEl>
                                          </p:spTgt>
                                        </p:tgtEl>
                                        <p:attrNameLst>
                                          <p:attrName>style.visibility</p:attrName>
                                        </p:attrNameLst>
                                      </p:cBhvr>
                                      <p:to>
                                        <p:strVal val="visible"/>
                                      </p:to>
                                    </p:set>
                                    <p:animEffect transition="in" filter="dissolve">
                                      <p:cBhvr>
                                        <p:cTn id="16" dur="500"/>
                                        <p:tgtEl>
                                          <p:spTgt spid="399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pRg st="4" end="4"/>
                                            </p:txEl>
                                          </p:spTgt>
                                        </p:tgtEl>
                                        <p:attrNameLst>
                                          <p:attrName>style.visibility</p:attrName>
                                        </p:attrNameLst>
                                      </p:cBhvr>
                                      <p:to>
                                        <p:strVal val="visible"/>
                                      </p:to>
                                    </p:set>
                                    <p:animEffect transition="in" filter="dissolve">
                                      <p:cBhvr>
                                        <p:cTn id="19" dur="500"/>
                                        <p:tgtEl>
                                          <p:spTgt spid="3993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9939">
                                            <p:txEl>
                                              <p:pRg st="5" end="5"/>
                                            </p:txEl>
                                          </p:spTgt>
                                        </p:tgtEl>
                                        <p:attrNameLst>
                                          <p:attrName>style.visibility</p:attrName>
                                        </p:attrNameLst>
                                      </p:cBhvr>
                                      <p:to>
                                        <p:strVal val="visible"/>
                                      </p:to>
                                    </p:set>
                                    <p:animEffect transition="in" filter="dissolve">
                                      <p:cBhvr>
                                        <p:cTn id="24" dur="500"/>
                                        <p:tgtEl>
                                          <p:spTgt spid="399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9939" name="文本占位符 39938"/>
          <p:cNvSpPr>
            <a:spLocks noGrp="1"/>
          </p:cNvSpPr>
          <p:nvPr>
            <p:ph type="subTitle" idx="1"/>
          </p:nvPr>
        </p:nvSpPr>
        <p:spPr>
          <a:xfrm>
            <a:off x="419100" y="1638300"/>
            <a:ext cx="8496300" cy="4932363"/>
          </a:xfrm>
        </p:spPr>
        <p:txBody>
          <a:bodyPr/>
          <a:lstStyle/>
          <a:p>
            <a:pPr marL="342900" indent="-342900" algn="l" fontAlgn="base">
              <a:lnSpc>
                <a:spcPct val="100000"/>
              </a:lnSpc>
              <a:buChar char="ù"/>
            </a:pPr>
            <a:r>
              <a:rPr lang="zh-CN" altLang="en-US" sz="2800" strike="noStrike" noProof="1">
                <a:solidFill>
                  <a:schemeClr val="folHlink"/>
                </a:solidFill>
                <a:ea typeface="宋体" panose="02010600030101010101" pitchFamily="2" charset="-122"/>
                <a:sym typeface="+mn-ea"/>
              </a:rPr>
              <a:t>免税证券与非免税证券</a:t>
            </a:r>
            <a:endParaRPr lang="zh-CN" altLang="en-US" sz="2800" strike="noStrike" noProof="1">
              <a:ea typeface="宋体" panose="02010600030101010101" pitchFamily="2" charset="-122"/>
            </a:endParaRPr>
          </a:p>
          <a:p>
            <a:pPr marL="742950" lvl="1" indent="-285750" algn="l" fontAlgn="base">
              <a:lnSpc>
                <a:spcPct val="100000"/>
              </a:lnSpc>
              <a:buChar char="ù"/>
            </a:pPr>
            <a:r>
              <a:rPr lang="zh-CN" altLang="en-US" sz="2800" strike="noStrike" noProof="1">
                <a:sym typeface="+mn-ea"/>
              </a:rPr>
              <a:t>既然边际税率决定着投资者是否选择免税证券，总有某一边际税率使其选择无差异，设为</a:t>
            </a:r>
            <a:r>
              <a:rPr lang="en-US" altLang="zh-CN" sz="2800" strike="noStrike" noProof="1">
                <a:sym typeface="+mn-ea"/>
              </a:rPr>
              <a:t>t</a:t>
            </a:r>
            <a:r>
              <a:rPr lang="zh-CN" altLang="en-US" sz="2800" strike="noStrike" noProof="1">
                <a:ea typeface="宋体" panose="02010600030101010101" pitchFamily="2" charset="-122"/>
                <a:sym typeface="+mn-ea"/>
              </a:rPr>
              <a:t>，则：</a:t>
            </a:r>
            <a:endParaRPr lang="zh-CN" altLang="en-US" sz="2800" strike="noStrike" noProof="1">
              <a:ea typeface="宋体" panose="02010600030101010101" pitchFamily="2" charset="-122"/>
              <a:sym typeface="+mn-ea"/>
            </a:endParaRPr>
          </a:p>
          <a:p>
            <a:pPr marL="457200" lvl="1" algn="l" fontAlgn="base">
              <a:lnSpc>
                <a:spcPct val="100000"/>
              </a:lnSpc>
            </a:pPr>
            <a:r>
              <a:rPr lang="zh-CN" altLang="en-US" sz="2800" strike="noStrike" noProof="1">
                <a:ea typeface="宋体" panose="02010600030101010101" pitchFamily="2" charset="-122"/>
                <a:sym typeface="+mn-ea"/>
              </a:rPr>
              <a:t>      免税收益率</a:t>
            </a:r>
            <a:r>
              <a:rPr lang="en-US" altLang="zh-CN" sz="2800" strike="noStrike" noProof="1">
                <a:ea typeface="宋体" panose="02010600030101010101" pitchFamily="2" charset="-122"/>
                <a:sym typeface="+mn-ea"/>
              </a:rPr>
              <a:t>=</a:t>
            </a:r>
            <a:r>
              <a:rPr lang="zh-CN" altLang="en-US" sz="2800" strike="noStrike" noProof="1">
                <a:ea typeface="宋体" panose="02010600030101010101" pitchFamily="2" charset="-122"/>
                <a:sym typeface="+mn-ea"/>
              </a:rPr>
              <a:t>（</a:t>
            </a:r>
            <a:r>
              <a:rPr lang="en-US" altLang="zh-CN" sz="2800" strike="noStrike" noProof="1">
                <a:ea typeface="宋体" panose="02010600030101010101" pitchFamily="2" charset="-122"/>
                <a:sym typeface="+mn-ea"/>
              </a:rPr>
              <a:t>1</a:t>
            </a:r>
            <a:r>
              <a:rPr lang="en-US" altLang="zh-CN" sz="2800" strike="noStrike" noProof="1">
                <a:latin typeface="宋体" panose="02010600030101010101" pitchFamily="2" charset="-122"/>
                <a:ea typeface="宋体" panose="02010600030101010101" pitchFamily="2" charset="-122"/>
                <a:sym typeface="+mn-ea"/>
              </a:rPr>
              <a:t>－</a:t>
            </a:r>
            <a:r>
              <a:rPr lang="en-US" altLang="zh-CN" sz="2800" strike="noStrike" noProof="1">
                <a:ea typeface="宋体" panose="02010600030101010101" pitchFamily="2" charset="-122"/>
                <a:sym typeface="+mn-ea"/>
              </a:rPr>
              <a:t>t</a:t>
            </a:r>
            <a:r>
              <a:rPr lang="zh-CN" altLang="en-US" sz="2800" strike="noStrike" noProof="1">
                <a:ea typeface="宋体" panose="02010600030101010101" pitchFamily="2" charset="-122"/>
                <a:sym typeface="+mn-ea"/>
              </a:rPr>
              <a:t>）</a:t>
            </a:r>
            <a:r>
              <a:rPr lang="zh-CN" altLang="en-US" sz="2800" strike="noStrike" noProof="1">
                <a:latin typeface="宋体" panose="02010600030101010101" pitchFamily="2" charset="-122"/>
                <a:ea typeface="宋体" panose="02010600030101010101" pitchFamily="2" charset="-122"/>
                <a:sym typeface="+mn-ea"/>
              </a:rPr>
              <a:t>×</a:t>
            </a:r>
            <a:r>
              <a:rPr lang="zh-CN" altLang="en-US" sz="2800" strike="noStrike" noProof="1">
                <a:ea typeface="宋体" panose="02010600030101010101" pitchFamily="2" charset="-122"/>
                <a:sym typeface="+mn-ea"/>
              </a:rPr>
              <a:t>纳税收益率</a:t>
            </a:r>
            <a:endParaRPr lang="zh-CN" altLang="en-US" sz="2800" strike="noStrike" noProof="1">
              <a:ea typeface="宋体" panose="02010600030101010101" pitchFamily="2" charset="-122"/>
              <a:sym typeface="+mn-ea"/>
            </a:endParaRPr>
          </a:p>
          <a:p>
            <a:pPr marL="457200" lvl="1" algn="l" fontAlgn="base">
              <a:lnSpc>
                <a:spcPct val="100000"/>
              </a:lnSpc>
            </a:pPr>
            <a:r>
              <a:rPr lang="zh-CN" altLang="en-US" sz="2800" strike="noStrike" noProof="1">
                <a:ea typeface="宋体" panose="02010600030101010101" pitchFamily="2" charset="-122"/>
                <a:sym typeface="+mn-ea"/>
              </a:rPr>
              <a:t>   或者：</a:t>
            </a:r>
            <a:r>
              <a:rPr lang="en-US" altLang="zh-CN" sz="2800" strike="noStrike" noProof="1">
                <a:ea typeface="宋体" panose="02010600030101010101" pitchFamily="2" charset="-122"/>
                <a:sym typeface="+mn-ea"/>
              </a:rPr>
              <a:t>t =1</a:t>
            </a:r>
            <a:r>
              <a:rPr lang="en-US" altLang="zh-CN" sz="2800" strike="noStrike" noProof="1">
                <a:latin typeface="宋体" panose="02010600030101010101" pitchFamily="2" charset="-122"/>
                <a:ea typeface="宋体" panose="02010600030101010101" pitchFamily="2" charset="-122"/>
                <a:sym typeface="+mn-ea"/>
              </a:rPr>
              <a:t>－</a:t>
            </a:r>
            <a:r>
              <a:rPr lang="zh-CN" altLang="en-US" sz="2800" strike="noStrike" noProof="1">
                <a:ea typeface="宋体" panose="02010600030101010101" pitchFamily="2" charset="-122"/>
                <a:sym typeface="+mn-ea"/>
              </a:rPr>
              <a:t>免税收益率</a:t>
            </a:r>
            <a:r>
              <a:rPr lang="en-US" altLang="zh-CN" sz="2800" strike="noStrike" noProof="1">
                <a:ea typeface="宋体" panose="02010600030101010101" pitchFamily="2" charset="-122"/>
                <a:sym typeface="+mn-ea"/>
              </a:rPr>
              <a:t>/</a:t>
            </a:r>
            <a:r>
              <a:rPr lang="zh-CN" altLang="en-US" sz="2800" strike="noStrike" noProof="1">
                <a:ea typeface="宋体" panose="02010600030101010101" pitchFamily="2" charset="-122"/>
                <a:sym typeface="+mn-ea"/>
              </a:rPr>
              <a:t>纳税收益率</a:t>
            </a:r>
            <a:endParaRPr lang="zh-CN" altLang="en-US" sz="2800" strike="noStrike" noProof="1">
              <a:ea typeface="宋体" panose="02010600030101010101" pitchFamily="2" charset="-122"/>
              <a:sym typeface="+mn-ea"/>
            </a:endParaRPr>
          </a:p>
          <a:p>
            <a:pPr marL="742950" lvl="1" indent="-285750" algn="l" fontAlgn="base">
              <a:lnSpc>
                <a:spcPct val="100000"/>
              </a:lnSpc>
              <a:buChar char="ù"/>
            </a:pPr>
            <a:r>
              <a:rPr lang="zh-CN" altLang="en-US" sz="2800" strike="noStrike" noProof="1">
                <a:ea typeface="宋体" panose="02010600030101010101" pitchFamily="2" charset="-122"/>
                <a:sym typeface="+mn-ea"/>
              </a:rPr>
              <a:t>例如</a:t>
            </a:r>
            <a:r>
              <a:rPr lang="zh-CN" altLang="en-US" sz="2800" strike="noStrike" noProof="1">
                <a:sym typeface="+mn-ea"/>
              </a:rPr>
              <a:t>：前例中公司债券到期收益率为</a:t>
            </a:r>
            <a:r>
              <a:rPr lang="en-US" altLang="zh-CN" sz="2800" strike="noStrike" noProof="1">
                <a:sym typeface="+mn-ea"/>
              </a:rPr>
              <a:t>10%</a:t>
            </a:r>
            <a:r>
              <a:rPr lang="zh-CN" altLang="en-US" sz="2800" strike="noStrike" noProof="1">
                <a:sym typeface="+mn-ea"/>
              </a:rPr>
              <a:t>，市政债券到期收益率为</a:t>
            </a:r>
            <a:r>
              <a:rPr lang="en-US" altLang="zh-CN" sz="2800" strike="noStrike" noProof="1">
                <a:sym typeface="+mn-ea"/>
              </a:rPr>
              <a:t>7%</a:t>
            </a:r>
            <a:r>
              <a:rPr lang="zh-CN" altLang="en-US" sz="2800" strike="noStrike" noProof="1">
                <a:sym typeface="+mn-ea"/>
              </a:rPr>
              <a:t>。所以，</a:t>
            </a:r>
            <a:endParaRPr lang="zh-CN" altLang="en-US" sz="2800" strike="noStrike" noProof="1"/>
          </a:p>
          <a:p>
            <a:pPr marL="457200" lvl="1" algn="l" fontAlgn="base">
              <a:lnSpc>
                <a:spcPct val="100000"/>
              </a:lnSpc>
            </a:pPr>
            <a:r>
              <a:rPr lang="en-US" altLang="zh-CN" sz="2800" strike="noStrike" noProof="1">
                <a:sym typeface="+mn-ea"/>
              </a:rPr>
              <a:t>             t =1</a:t>
            </a:r>
            <a:r>
              <a:rPr lang="en-US" altLang="zh-CN" sz="2800" strike="noStrike" noProof="1">
                <a:latin typeface="宋体" panose="02010600030101010101" pitchFamily="2" charset="-122"/>
                <a:ea typeface="宋体" panose="02010600030101010101" pitchFamily="2" charset="-122"/>
                <a:sym typeface="+mn-ea"/>
              </a:rPr>
              <a:t>－</a:t>
            </a:r>
            <a:r>
              <a:rPr lang="en-US" altLang="zh-CN" sz="2800" strike="noStrike" noProof="1">
                <a:sym typeface="+mn-ea"/>
              </a:rPr>
              <a:t>7%/10%=30%</a:t>
            </a:r>
            <a:endParaRPr lang="en-US" altLang="zh-CN" sz="2800" strike="noStrike" noProof="1"/>
          </a:p>
          <a:p>
            <a:pPr marL="457200" lvl="1" algn="l" fontAlgn="base">
              <a:lnSpc>
                <a:spcPct val="100000"/>
              </a:lnSpc>
            </a:pPr>
            <a:r>
              <a:rPr lang="zh-CN" altLang="en-US" sz="2800" strike="noStrike" noProof="1">
                <a:sym typeface="+mn-ea"/>
              </a:rPr>
              <a:t>   即如果投资者的边际税率为</a:t>
            </a:r>
            <a:r>
              <a:rPr lang="en-US" altLang="zh-CN" sz="2800" strike="noStrike" noProof="1">
                <a:sym typeface="+mn-ea"/>
              </a:rPr>
              <a:t>30%</a:t>
            </a:r>
            <a:r>
              <a:rPr lang="zh-CN" altLang="en-US" sz="2800" strike="noStrike" noProof="1">
                <a:sym typeface="+mn-ea"/>
              </a:rPr>
              <a:t>，上述两种证券对投资者无差异。</a:t>
            </a:r>
            <a:endParaRPr lang="zh-CN" altLang="en-US" sz="2800" strike="noStrike" noProof="1">
              <a:ea typeface="宋体" panose="02010600030101010101" pitchFamily="2" charset="-122"/>
            </a:endParaRPr>
          </a:p>
        </p:txBody>
      </p:sp>
      <p:sp>
        <p:nvSpPr>
          <p:cNvPr id="60419" name="文本框 399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pRg st="2" end="2"/>
                                            </p:txEl>
                                          </p:spTgt>
                                        </p:tgtEl>
                                        <p:attrNameLst>
                                          <p:attrName>style.visibility</p:attrName>
                                        </p:attrNameLst>
                                      </p:cBhvr>
                                      <p:to>
                                        <p:strVal val="visible"/>
                                      </p:to>
                                    </p:set>
                                    <p:animEffect transition="in" filter="dissolve">
                                      <p:cBhvr>
                                        <p:cTn id="13" dur="500"/>
                                        <p:tgtEl>
                                          <p:spTgt spid="399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pRg st="3" end="3"/>
                                            </p:txEl>
                                          </p:spTgt>
                                        </p:tgtEl>
                                        <p:attrNameLst>
                                          <p:attrName>style.visibility</p:attrName>
                                        </p:attrNameLst>
                                      </p:cBhvr>
                                      <p:to>
                                        <p:strVal val="visible"/>
                                      </p:to>
                                    </p:set>
                                    <p:animEffect transition="in" filter="dissolve">
                                      <p:cBhvr>
                                        <p:cTn id="16" dur="500"/>
                                        <p:tgtEl>
                                          <p:spTgt spid="399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pRg st="4" end="4"/>
                                            </p:txEl>
                                          </p:spTgt>
                                        </p:tgtEl>
                                        <p:attrNameLst>
                                          <p:attrName>style.visibility</p:attrName>
                                        </p:attrNameLst>
                                      </p:cBhvr>
                                      <p:to>
                                        <p:strVal val="visible"/>
                                      </p:to>
                                    </p:set>
                                    <p:animEffect transition="in" filter="dissolve">
                                      <p:cBhvr>
                                        <p:cTn id="19" dur="500"/>
                                        <p:tgtEl>
                                          <p:spTgt spid="39939">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9939">
                                            <p:txEl>
                                              <p:pRg st="5" end="5"/>
                                            </p:txEl>
                                          </p:spTgt>
                                        </p:tgtEl>
                                        <p:attrNameLst>
                                          <p:attrName>style.visibility</p:attrName>
                                        </p:attrNameLst>
                                      </p:cBhvr>
                                      <p:to>
                                        <p:strVal val="visible"/>
                                      </p:to>
                                    </p:set>
                                    <p:animEffect transition="in" filter="dissolve">
                                      <p:cBhvr>
                                        <p:cTn id="22" dur="500"/>
                                        <p:tgtEl>
                                          <p:spTgt spid="39939">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9939">
                                            <p:txEl>
                                              <p:pRg st="6" end="6"/>
                                            </p:txEl>
                                          </p:spTgt>
                                        </p:tgtEl>
                                        <p:attrNameLst>
                                          <p:attrName>style.visibility</p:attrName>
                                        </p:attrNameLst>
                                      </p:cBhvr>
                                      <p:to>
                                        <p:strVal val="visible"/>
                                      </p:to>
                                    </p:set>
                                    <p:animEffect transition="in" filter="dissolve">
                                      <p:cBhvr>
                                        <p:cTn id="25" dur="500"/>
                                        <p:tgtEl>
                                          <p:spTgt spid="399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9939" name="文本占位符 39938"/>
          <p:cNvSpPr>
            <a:spLocks noGrp="1"/>
          </p:cNvSpPr>
          <p:nvPr>
            <p:ph type="subTitle" idx="1"/>
          </p:nvPr>
        </p:nvSpPr>
        <p:spPr>
          <a:xfrm>
            <a:off x="419100" y="1638300"/>
            <a:ext cx="8496300" cy="5027613"/>
          </a:xfrm>
        </p:spPr>
        <p:txBody>
          <a:bodyPr/>
          <a:lstStyle/>
          <a:p>
            <a:pPr marL="342900" indent="-342900" algn="l" fontAlgn="base">
              <a:lnSpc>
                <a:spcPct val="100000"/>
              </a:lnSpc>
              <a:buChar char="ù"/>
            </a:pPr>
            <a:r>
              <a:rPr lang="zh-CN" altLang="en-US" sz="2800" strike="noStrike" noProof="1">
                <a:solidFill>
                  <a:schemeClr val="folHlink"/>
                </a:solidFill>
                <a:ea typeface="宋体" panose="02010600030101010101" pitchFamily="2" charset="-122"/>
                <a:sym typeface="+mn-ea"/>
              </a:rPr>
              <a:t>税后到期收益率</a:t>
            </a:r>
            <a:endParaRPr lang="zh-CN" altLang="en-US" sz="2800" strike="noStrike" noProof="1">
              <a:ea typeface="宋体" panose="02010600030101010101" pitchFamily="2" charset="-122"/>
            </a:endParaRPr>
          </a:p>
          <a:p>
            <a:pPr marL="742950" lvl="1" indent="-285750" algn="l" fontAlgn="base">
              <a:lnSpc>
                <a:spcPct val="100000"/>
              </a:lnSpc>
              <a:buChar char="ù"/>
            </a:pPr>
            <a:r>
              <a:rPr lang="zh-CN" altLang="en-US" sz="2400" strike="noStrike" noProof="1" smtClean="0">
                <a:sym typeface="+mn-ea"/>
              </a:rPr>
              <a:t>由于大部分资产的投资所得需要纳税，投资者需要将到期收益率调整为税后到期收益率。</a:t>
            </a:r>
            <a:endParaRPr lang="zh-CN" altLang="en-US" sz="2800" strike="noStrike" noProof="1" smtClean="0">
              <a:sym typeface="+mn-ea"/>
            </a:endParaRPr>
          </a:p>
          <a:p>
            <a:pPr marL="742950" lvl="1" indent="-285750" algn="l" fontAlgn="base">
              <a:lnSpc>
                <a:spcPct val="100000"/>
              </a:lnSpc>
              <a:buChar char="ù"/>
            </a:pPr>
            <a:endParaRPr lang="zh-CN" altLang="en-US" sz="2800" strike="noStrike" noProof="1" smtClean="0">
              <a:sym typeface="+mn-ea"/>
            </a:endParaRPr>
          </a:p>
          <a:p>
            <a:pPr marL="742950" lvl="1" indent="-285750" algn="l" fontAlgn="base">
              <a:lnSpc>
                <a:spcPct val="100000"/>
              </a:lnSpc>
              <a:buChar char="ù"/>
            </a:pPr>
            <a:endParaRPr lang="en-US" altLang="zh-CN" sz="2800" strike="noStrike" noProof="1" smtClean="0"/>
          </a:p>
          <a:p>
            <a:pPr marL="742950" lvl="1" indent="-285750" algn="l" fontAlgn="base">
              <a:lnSpc>
                <a:spcPct val="100000"/>
              </a:lnSpc>
              <a:buChar char="ù"/>
            </a:pPr>
            <a:r>
              <a:rPr lang="zh-CN" altLang="en-US" sz="2400" strike="noStrike" noProof="1" smtClean="0">
                <a:sym typeface="+mn-ea"/>
              </a:rPr>
              <a:t>例如：当前价格为</a:t>
            </a:r>
            <a:r>
              <a:rPr lang="en-US" altLang="zh-CN" sz="2400" strike="noStrike" noProof="1" smtClean="0">
                <a:sym typeface="+mn-ea"/>
              </a:rPr>
              <a:t>900</a:t>
            </a:r>
            <a:r>
              <a:rPr lang="zh-CN" altLang="en-US" sz="2400" strike="noStrike" noProof="1" smtClean="0">
                <a:sym typeface="+mn-ea"/>
              </a:rPr>
              <a:t>元的公司债券，面值为</a:t>
            </a:r>
            <a:r>
              <a:rPr lang="en-US" altLang="zh-CN" sz="2400" strike="noStrike" noProof="1" smtClean="0">
                <a:sym typeface="+mn-ea"/>
              </a:rPr>
              <a:t>1000</a:t>
            </a:r>
            <a:r>
              <a:rPr lang="zh-CN" altLang="en-US" sz="2400" strike="noStrike" noProof="1" smtClean="0">
                <a:sym typeface="+mn-ea"/>
              </a:rPr>
              <a:t>元，期限为</a:t>
            </a:r>
            <a:r>
              <a:rPr lang="en-US" altLang="zh-CN" sz="2400" strike="noStrike" noProof="1" smtClean="0">
                <a:sym typeface="+mn-ea"/>
              </a:rPr>
              <a:t>10</a:t>
            </a:r>
            <a:r>
              <a:rPr lang="zh-CN" altLang="en-US" sz="2400" strike="noStrike" noProof="1" smtClean="0">
                <a:sym typeface="+mn-ea"/>
              </a:rPr>
              <a:t>年，息票利率为</a:t>
            </a:r>
            <a:r>
              <a:rPr lang="en-US" altLang="zh-CN" sz="2400" strike="noStrike" noProof="1" smtClean="0">
                <a:sym typeface="+mn-ea"/>
              </a:rPr>
              <a:t>10%</a:t>
            </a:r>
            <a:r>
              <a:rPr lang="zh-CN" altLang="en-US" sz="2400" strike="noStrike" noProof="1" smtClean="0">
                <a:sym typeface="+mn-ea"/>
              </a:rPr>
              <a:t>，投资者的利息税为</a:t>
            </a:r>
            <a:r>
              <a:rPr lang="en-US" altLang="zh-CN" sz="2400" strike="noStrike" noProof="1" smtClean="0">
                <a:sym typeface="+mn-ea"/>
              </a:rPr>
              <a:t>33%</a:t>
            </a:r>
            <a:r>
              <a:rPr lang="zh-CN" altLang="en-US" sz="2400" strike="noStrike" noProof="1" smtClean="0">
                <a:sym typeface="+mn-ea"/>
              </a:rPr>
              <a:t>，资本利得税为</a:t>
            </a:r>
            <a:r>
              <a:rPr lang="en-US" altLang="zh-CN" sz="2400" strike="noStrike" noProof="1" smtClean="0">
                <a:sym typeface="+mn-ea"/>
              </a:rPr>
              <a:t>15%</a:t>
            </a:r>
            <a:r>
              <a:rPr lang="zh-CN" altLang="en-US" sz="2400" strike="noStrike" noProof="1" smtClean="0">
                <a:sym typeface="+mn-ea"/>
              </a:rPr>
              <a:t>，则：</a:t>
            </a:r>
            <a:endParaRPr lang="zh-CN" altLang="en-US" sz="2800" strike="noStrike" noProof="1" smtClean="0">
              <a:sym typeface="+mn-ea"/>
            </a:endParaRPr>
          </a:p>
          <a:p>
            <a:pPr marL="742950" lvl="1" indent="-285750" algn="l" fontAlgn="base">
              <a:lnSpc>
                <a:spcPct val="100000"/>
              </a:lnSpc>
              <a:buChar char="ù"/>
            </a:pPr>
            <a:endParaRPr lang="zh-CN" altLang="en-US" sz="2800" strike="noStrike" noProof="1" smtClean="0">
              <a:sym typeface="+mn-ea"/>
            </a:endParaRPr>
          </a:p>
          <a:p>
            <a:pPr marL="457200" lvl="1" algn="l" fontAlgn="base">
              <a:lnSpc>
                <a:spcPct val="100000"/>
              </a:lnSpc>
            </a:pPr>
            <a:r>
              <a:rPr lang="en-US" altLang="zh-CN" sz="2800" strike="noStrike" noProof="1" smtClean="0"/>
              <a:t>   </a:t>
            </a:r>
            <a:endParaRPr lang="en-US" altLang="zh-CN" sz="2800" strike="noStrike" noProof="1" smtClean="0"/>
          </a:p>
          <a:p>
            <a:pPr marL="457200" lvl="1" algn="l" fontAlgn="base">
              <a:lnSpc>
                <a:spcPct val="100000"/>
              </a:lnSpc>
            </a:pPr>
            <a:r>
              <a:rPr lang="en-US" altLang="zh-CN" sz="2800" strike="noStrike" noProof="1" smtClean="0"/>
              <a:t>   </a:t>
            </a:r>
            <a:r>
              <a:rPr lang="zh-CN" altLang="en-US" sz="2400" strike="noStrike" noProof="1" smtClean="0">
                <a:ea typeface="宋体" panose="02010600030101010101" pitchFamily="2" charset="-122"/>
              </a:rPr>
              <a:t>由上式计算得到：</a:t>
            </a:r>
            <a:r>
              <a:rPr lang="en-US" altLang="zh-CN" sz="2400" strike="noStrike" noProof="1" smtClean="0"/>
              <a:t>a=8.10%</a:t>
            </a:r>
            <a:endParaRPr lang="zh-CN" altLang="en-US" sz="2400" strike="noStrike" noProof="1">
              <a:ea typeface="宋体" panose="02010600030101010101" pitchFamily="2" charset="-122"/>
            </a:endParaRPr>
          </a:p>
        </p:txBody>
      </p:sp>
      <p:sp>
        <p:nvSpPr>
          <p:cNvPr id="61443" name="文本框 399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pic>
        <p:nvPicPr>
          <p:cNvPr id="61444" name="图片 1"/>
          <p:cNvPicPr>
            <a:picLocks noChangeAspect="1"/>
          </p:cNvPicPr>
          <p:nvPr/>
        </p:nvPicPr>
        <p:blipFill>
          <a:blip r:embed="rId1">
            <a:lum bright="69998" contrast="-70001"/>
          </a:blip>
          <a:stretch>
            <a:fillRect/>
          </a:stretch>
        </p:blipFill>
        <p:spPr>
          <a:xfrm>
            <a:off x="1962150" y="3022600"/>
            <a:ext cx="4100513" cy="812800"/>
          </a:xfrm>
          <a:prstGeom prst="rect">
            <a:avLst/>
          </a:prstGeom>
          <a:noFill/>
          <a:ln w="9525">
            <a:noFill/>
          </a:ln>
        </p:spPr>
      </p:pic>
      <p:pic>
        <p:nvPicPr>
          <p:cNvPr id="61445" name="图片 2"/>
          <p:cNvPicPr>
            <a:picLocks noChangeAspect="1"/>
          </p:cNvPicPr>
          <p:nvPr/>
        </p:nvPicPr>
        <p:blipFill>
          <a:blip r:embed="rId2">
            <a:lum bright="69998" contrast="-70001"/>
          </a:blip>
          <a:stretch>
            <a:fillRect/>
          </a:stretch>
        </p:blipFill>
        <p:spPr>
          <a:xfrm>
            <a:off x="1962150" y="5283200"/>
            <a:ext cx="4791075" cy="74295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pRg st="4" end="4"/>
                                            </p:txEl>
                                          </p:spTgt>
                                        </p:tgtEl>
                                        <p:attrNameLst>
                                          <p:attrName>style.visibility</p:attrName>
                                        </p:attrNameLst>
                                      </p:cBhvr>
                                      <p:to>
                                        <p:strVal val="visible"/>
                                      </p:to>
                                    </p:set>
                                    <p:animEffect transition="in" filter="dissolve">
                                      <p:cBhvr>
                                        <p:cTn id="13" dur="500"/>
                                        <p:tgtEl>
                                          <p:spTgt spid="39939">
                                            <p:txEl>
                                              <p:pRg st="4" end="4"/>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pRg st="6" end="6"/>
                                            </p:txEl>
                                          </p:spTgt>
                                        </p:tgtEl>
                                        <p:attrNameLst>
                                          <p:attrName>style.visibility</p:attrName>
                                        </p:attrNameLst>
                                      </p:cBhvr>
                                      <p:to>
                                        <p:strVal val="visible"/>
                                      </p:to>
                                    </p:set>
                                    <p:animEffect transition="in" filter="dissolve">
                                      <p:cBhvr>
                                        <p:cTn id="16" dur="500"/>
                                        <p:tgtEl>
                                          <p:spTgt spid="39939">
                                            <p:txEl>
                                              <p:pRg st="6" end="6"/>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pRg st="7" end="7"/>
                                            </p:txEl>
                                          </p:spTgt>
                                        </p:tgtEl>
                                        <p:attrNameLst>
                                          <p:attrName>style.visibility</p:attrName>
                                        </p:attrNameLst>
                                      </p:cBhvr>
                                      <p:to>
                                        <p:strVal val="visible"/>
                                      </p:to>
                                    </p:set>
                                    <p:animEffect transition="in" filter="dissolve">
                                      <p:cBhvr>
                                        <p:cTn id="19" dur="500"/>
                                        <p:tgtEl>
                                          <p:spTgt spid="399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证券收益税与利率</a:t>
            </a:r>
            <a:endParaRPr lang="zh-CN" altLang="en-US" sz="3200" strike="noStrike" noProof="1">
              <a:ea typeface="宋体" panose="02010600030101010101" pitchFamily="2" charset="-122"/>
            </a:endParaRPr>
          </a:p>
        </p:txBody>
      </p:sp>
      <p:sp>
        <p:nvSpPr>
          <p:cNvPr id="39939" name="文本占位符 39938"/>
          <p:cNvSpPr>
            <a:spLocks noGrp="1"/>
          </p:cNvSpPr>
          <p:nvPr>
            <p:ph type="subTitle" idx="1"/>
          </p:nvPr>
        </p:nvSpPr>
        <p:spPr>
          <a:xfrm>
            <a:off x="419100" y="1638300"/>
            <a:ext cx="8496300" cy="4932363"/>
          </a:xfrm>
        </p:spPr>
        <p:txBody>
          <a:bodyPr/>
          <a:lstStyle/>
          <a:p>
            <a:pPr marL="342900" indent="-342900" algn="l" fontAlgn="base">
              <a:lnSpc>
                <a:spcPct val="100000"/>
              </a:lnSpc>
              <a:buChar char="ù"/>
            </a:pPr>
            <a:r>
              <a:rPr lang="zh-CN" altLang="en-US" sz="2800" strike="noStrike" noProof="1">
                <a:solidFill>
                  <a:schemeClr val="folHlink"/>
                </a:solidFill>
                <a:ea typeface="宋体" panose="02010600030101010101" pitchFamily="2" charset="-122"/>
                <a:sym typeface="+mn-ea"/>
              </a:rPr>
              <a:t>证券收益税对利率的影响</a:t>
            </a:r>
            <a:endParaRPr lang="zh-CN" altLang="en-US" sz="2800" strike="noStrike" noProof="1">
              <a:ea typeface="宋体" panose="02010600030101010101" pitchFamily="2" charset="-122"/>
            </a:endParaRPr>
          </a:p>
          <a:p>
            <a:pPr marL="742950" lvl="1" indent="-285750" algn="l" fontAlgn="base">
              <a:lnSpc>
                <a:spcPct val="100000"/>
              </a:lnSpc>
              <a:buChar char="ù"/>
            </a:pPr>
            <a:r>
              <a:rPr lang="zh-CN" altLang="en-US" sz="2800" strike="noStrike" noProof="1">
                <a:sym typeface="+mn-ea"/>
              </a:rPr>
              <a:t>通常，证券收益税的税率与承诺收益率成正比</a:t>
            </a:r>
            <a:r>
              <a:rPr lang="zh-CN" altLang="en-US" sz="2800" strike="noStrike" noProof="1" smtClean="0">
                <a:sym typeface="+mn-ea"/>
              </a:rPr>
              <a:t>。</a:t>
            </a:r>
            <a:endParaRPr lang="zh-CN" altLang="en-US" sz="2800" strike="noStrike" noProof="1" smtClean="0">
              <a:sym typeface="+mn-ea"/>
            </a:endParaRPr>
          </a:p>
          <a:p>
            <a:pPr marL="742950" lvl="1" indent="-285750" algn="l" fontAlgn="base">
              <a:lnSpc>
                <a:spcPct val="100000"/>
              </a:lnSpc>
              <a:buChar char="ù"/>
            </a:pPr>
            <a:r>
              <a:rPr lang="zh-CN" altLang="en-US" sz="2800" strike="noStrike" noProof="1" smtClean="0">
                <a:sym typeface="+mn-ea"/>
              </a:rPr>
              <a:t>投资者持有应税证券，要承担未来利息和资本利得的纳税义务，会要求证券发行者支付额外利率作为补偿。</a:t>
            </a:r>
            <a:endParaRPr lang="zh-CN" altLang="en-US" sz="2800" strike="noStrike" noProof="1" smtClean="0">
              <a:sym typeface="+mn-ea"/>
            </a:endParaRPr>
          </a:p>
          <a:p>
            <a:pPr marL="742950" lvl="1" indent="-285750" algn="l" fontAlgn="base">
              <a:lnSpc>
                <a:spcPct val="100000"/>
              </a:lnSpc>
              <a:buChar char="ù"/>
            </a:pPr>
            <a:r>
              <a:rPr lang="zh-CN" altLang="en-US" sz="2800" strike="noStrike" noProof="1" smtClean="0">
                <a:sym typeface="+mn-ea"/>
              </a:rPr>
              <a:t>持有</a:t>
            </a:r>
            <a:r>
              <a:rPr lang="zh-CN" altLang="en-US" sz="2800" strike="noStrike" noProof="1">
                <a:sym typeface="+mn-ea"/>
              </a:rPr>
              <a:t>免税证券的投资者获得未来利息和资本利得免税的特权。为此，要以较低的承诺收益率为代价。</a:t>
            </a:r>
            <a:endParaRPr lang="zh-CN" altLang="en-US" sz="2800" strike="noStrike" noProof="1">
              <a:sym typeface="+mn-ea"/>
            </a:endParaRPr>
          </a:p>
          <a:p>
            <a:pPr marL="742950" lvl="1" indent="-285750" algn="l" fontAlgn="base">
              <a:lnSpc>
                <a:spcPct val="100000"/>
              </a:lnSpc>
              <a:buChar char="ù"/>
            </a:pPr>
            <a:r>
              <a:rPr lang="zh-CN" altLang="en-US" sz="2800" strike="noStrike" noProof="1">
                <a:sym typeface="+mn-ea"/>
              </a:rPr>
              <a:t>此外，投资者的边际税率越高，越倾向于投资免税证券。</a:t>
            </a:r>
            <a:endParaRPr lang="zh-CN" altLang="en-US" sz="2800" strike="noStrike" noProof="1">
              <a:ea typeface="宋体" panose="02010600030101010101" pitchFamily="2" charset="-122"/>
            </a:endParaRPr>
          </a:p>
        </p:txBody>
      </p:sp>
      <p:sp>
        <p:nvSpPr>
          <p:cNvPr id="62467" name="文本框 3993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pRg st="2" end="2"/>
                                            </p:txEl>
                                          </p:spTgt>
                                        </p:tgtEl>
                                        <p:attrNameLst>
                                          <p:attrName>style.visibility</p:attrName>
                                        </p:attrNameLst>
                                      </p:cBhvr>
                                      <p:to>
                                        <p:strVal val="visible"/>
                                      </p:to>
                                    </p:set>
                                    <p:animEffect transition="in" filter="dissolve">
                                      <p:cBhvr>
                                        <p:cTn id="13" dur="500"/>
                                        <p:tgtEl>
                                          <p:spTgt spid="39939">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9939">
                                            <p:txEl>
                                              <p:pRg st="3" end="3"/>
                                            </p:txEl>
                                          </p:spTgt>
                                        </p:tgtEl>
                                        <p:attrNameLst>
                                          <p:attrName>style.visibility</p:attrName>
                                        </p:attrNameLst>
                                      </p:cBhvr>
                                      <p:to>
                                        <p:strVal val="visible"/>
                                      </p:to>
                                    </p:set>
                                    <p:animEffect transition="in" filter="dissolve">
                                      <p:cBhvr>
                                        <p:cTn id="16" dur="500"/>
                                        <p:tgtEl>
                                          <p:spTgt spid="39939">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939">
                                            <p:txEl>
                                              <p:pRg st="4" end="4"/>
                                            </p:txEl>
                                          </p:spTgt>
                                        </p:tgtEl>
                                        <p:attrNameLst>
                                          <p:attrName>style.visibility</p:attrName>
                                        </p:attrNameLst>
                                      </p:cBhvr>
                                      <p:to>
                                        <p:strVal val="visible"/>
                                      </p:to>
                                    </p:set>
                                    <p:animEffect transition="in" filter="dissolve">
                                      <p:cBhvr>
                                        <p:cTn id="19"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4403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证券可转换权与利率</a:t>
            </a:r>
            <a:endParaRPr lang="zh-CN" altLang="en-US" sz="3200" strike="noStrike" noProof="1">
              <a:ea typeface="宋体" panose="02010600030101010101" pitchFamily="2" charset="-122"/>
            </a:endParaRPr>
          </a:p>
        </p:txBody>
      </p:sp>
      <p:sp>
        <p:nvSpPr>
          <p:cNvPr id="44035" name="文本占位符 44034"/>
          <p:cNvSpPr>
            <a:spLocks noGrp="1"/>
          </p:cNvSpPr>
          <p:nvPr>
            <p:ph idx="1"/>
          </p:nvPr>
        </p:nvSpPr>
        <p:spPr>
          <a:xfrm>
            <a:off x="457200" y="1552575"/>
            <a:ext cx="8229600" cy="5059363"/>
          </a:xfrm>
        </p:spPr>
        <p:txBody>
          <a:bodyPr/>
          <a:lstStyle/>
          <a:p>
            <a:pPr marL="342900" indent="-342900" algn="l" fontAlgn="base">
              <a:lnSpc>
                <a:spcPct val="100000"/>
              </a:lnSpc>
            </a:pPr>
            <a:r>
              <a:rPr lang="zh-CN" altLang="en-US" sz="2800" strike="noStrike" noProof="1">
                <a:solidFill>
                  <a:srgbClr val="FFFF00"/>
                </a:solidFill>
                <a:ea typeface="宋体" panose="02010600030101010101" pitchFamily="2" charset="-122"/>
                <a:sym typeface="+mn-ea"/>
              </a:rPr>
              <a:t>证券可转换权的涵义</a:t>
            </a:r>
            <a:endParaRPr lang="zh-CN" altLang="en-US" sz="2800" strike="noStrike" noProof="1">
              <a:ea typeface="宋体" panose="02010600030101010101" pitchFamily="2" charset="-122"/>
            </a:endParaRPr>
          </a:p>
          <a:p>
            <a:pPr marL="742950" lvl="1" indent="-285750" algn="l" fontAlgn="base">
              <a:lnSpc>
                <a:spcPct val="100000"/>
              </a:lnSpc>
            </a:pPr>
            <a:r>
              <a:rPr lang="zh-CN" altLang="en-US" strike="noStrike" noProof="1">
                <a:sym typeface="+mn-ea"/>
              </a:rPr>
              <a:t>可转换权是债务证券在发行章程或协议中规定的赋予投资者的一种权利。</a:t>
            </a:r>
            <a:endParaRPr lang="zh-CN" altLang="en-US" strike="noStrike" noProof="1">
              <a:sym typeface="+mn-ea"/>
            </a:endParaRPr>
          </a:p>
          <a:p>
            <a:pPr marL="742950" lvl="1" indent="-285750" algn="l" fontAlgn="base">
              <a:lnSpc>
                <a:spcPct val="100000"/>
              </a:lnSpc>
            </a:pPr>
            <a:r>
              <a:rPr lang="zh-CN" altLang="en-US" strike="noStrike" noProof="1">
                <a:sym typeface="+mn-ea"/>
              </a:rPr>
              <a:t>允许投资者在约定期限内，按照约定的数量转换为同一公司发行的其他类型证券。</a:t>
            </a:r>
            <a:endParaRPr lang="zh-CN" altLang="en-US" strike="noStrike" noProof="1">
              <a:sym typeface="+mn-ea"/>
            </a:endParaRPr>
          </a:p>
          <a:p>
            <a:pPr marL="742950" lvl="1" indent="-285750" algn="l" fontAlgn="base">
              <a:lnSpc>
                <a:spcPct val="100000"/>
              </a:lnSpc>
            </a:pPr>
            <a:r>
              <a:rPr lang="zh-CN" altLang="en-US" strike="noStrike" noProof="1">
                <a:sym typeface="+mn-ea"/>
              </a:rPr>
              <a:t>这种可转换权常见于可转换公司债券，并且通常是转换为一定数量的普通股股票。</a:t>
            </a:r>
            <a:endParaRPr lang="zh-CN" altLang="en-US" strike="noStrike" noProof="1">
              <a:sym typeface="+mn-ea"/>
            </a:endParaRPr>
          </a:p>
          <a:p>
            <a:pPr marL="742950" lvl="1" indent="-285750" algn="l" fontAlgn="base">
              <a:lnSpc>
                <a:spcPct val="100000"/>
              </a:lnSpc>
            </a:pPr>
            <a:r>
              <a:rPr lang="zh-CN" altLang="en-US" strike="noStrike" noProof="1">
                <a:sym typeface="+mn-ea"/>
              </a:rPr>
              <a:t>例如：某公司发行可转换公司债券，面值</a:t>
            </a:r>
            <a:r>
              <a:rPr lang="en-US" altLang="zh-CN" strike="noStrike" noProof="1">
                <a:sym typeface="+mn-ea"/>
              </a:rPr>
              <a:t>1000</a:t>
            </a:r>
            <a:r>
              <a:rPr lang="zh-CN" altLang="en-US" strike="noStrike" noProof="1">
                <a:sym typeface="+mn-ea"/>
              </a:rPr>
              <a:t>元，票面利率</a:t>
            </a:r>
            <a:r>
              <a:rPr lang="en-US" altLang="zh-CN" strike="noStrike" noProof="1">
                <a:sym typeface="+mn-ea"/>
              </a:rPr>
              <a:t>5%</a:t>
            </a:r>
            <a:r>
              <a:rPr lang="zh-CN" altLang="en-US" strike="noStrike" noProof="1">
                <a:sym typeface="+mn-ea"/>
              </a:rPr>
              <a:t>，期限</a:t>
            </a:r>
            <a:r>
              <a:rPr lang="en-US" altLang="zh-CN" strike="noStrike" noProof="1">
                <a:sym typeface="+mn-ea"/>
              </a:rPr>
              <a:t>10</a:t>
            </a:r>
            <a:r>
              <a:rPr lang="zh-CN" altLang="en-US" strike="noStrike" noProof="1">
                <a:sym typeface="+mn-ea"/>
              </a:rPr>
              <a:t>年。发行章程规定，该债券发行</a:t>
            </a:r>
            <a:r>
              <a:rPr lang="en-US" altLang="zh-CN" strike="noStrike" noProof="1">
                <a:sym typeface="+mn-ea"/>
              </a:rPr>
              <a:t>3</a:t>
            </a:r>
            <a:r>
              <a:rPr lang="zh-CN" altLang="en-US" strike="noStrike" noProof="1">
                <a:sym typeface="+mn-ea"/>
              </a:rPr>
              <a:t>年后，投资者可以选择按</a:t>
            </a:r>
            <a:r>
              <a:rPr lang="en-US" altLang="zh-CN" strike="noStrike" noProof="1">
                <a:sym typeface="+mn-ea"/>
              </a:rPr>
              <a:t>1:20</a:t>
            </a:r>
            <a:r>
              <a:rPr lang="zh-CN" altLang="en-US" strike="noStrike" noProof="1">
                <a:sym typeface="+mn-ea"/>
              </a:rPr>
              <a:t>的比例转换成公司的普通股股票。</a:t>
            </a:r>
            <a:endParaRPr lang="zh-CN" altLang="en-US" sz="2800" strike="noStrike" noProof="1">
              <a:ea typeface="宋体" panose="02010600030101010101" pitchFamily="2" charset="-122"/>
            </a:endParaRPr>
          </a:p>
        </p:txBody>
      </p:sp>
      <p:sp>
        <p:nvSpPr>
          <p:cNvPr id="66563" name="文本框 4403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dissolve">
                                      <p:cBhvr>
                                        <p:cTn id="7" dur="500"/>
                                        <p:tgtEl>
                                          <p:spTgt spid="4403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dissolve">
                                      <p:cBhvr>
                                        <p:cTn id="10" dur="500"/>
                                        <p:tgtEl>
                                          <p:spTgt spid="4403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Effect transition="in" filter="dissolve">
                                      <p:cBhvr>
                                        <p:cTn id="13" dur="500"/>
                                        <p:tgtEl>
                                          <p:spTgt spid="4403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4035">
                                            <p:txEl>
                                              <p:pRg st="3" end="3"/>
                                            </p:txEl>
                                          </p:spTgt>
                                        </p:tgtEl>
                                        <p:attrNameLst>
                                          <p:attrName>style.visibility</p:attrName>
                                        </p:attrNameLst>
                                      </p:cBhvr>
                                      <p:to>
                                        <p:strVal val="visible"/>
                                      </p:to>
                                    </p:set>
                                    <p:animEffect transition="in" filter="dissolve">
                                      <p:cBhvr>
                                        <p:cTn id="16" dur="500"/>
                                        <p:tgtEl>
                                          <p:spTgt spid="4403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4035">
                                            <p:txEl>
                                              <p:pRg st="4" end="4"/>
                                            </p:txEl>
                                          </p:spTgt>
                                        </p:tgtEl>
                                        <p:attrNameLst>
                                          <p:attrName>style.visibility</p:attrName>
                                        </p:attrNameLst>
                                      </p:cBhvr>
                                      <p:to>
                                        <p:strVal val="visible"/>
                                      </p:to>
                                    </p:set>
                                    <p:animEffect transition="in" filter="dissolve">
                                      <p:cBhvr>
                                        <p:cTn id="19" dur="500"/>
                                        <p:tgtEl>
                                          <p:spTgt spid="440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44033"/>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证券可转换权与利率</a:t>
            </a:r>
            <a:endParaRPr lang="zh-CN" altLang="en-US" sz="3200" strike="noStrike" noProof="1">
              <a:ea typeface="宋体" panose="02010600030101010101" pitchFamily="2" charset="-122"/>
            </a:endParaRPr>
          </a:p>
        </p:txBody>
      </p:sp>
      <p:sp>
        <p:nvSpPr>
          <p:cNvPr id="44035" name="文本占位符 44034"/>
          <p:cNvSpPr>
            <a:spLocks noGrp="1"/>
          </p:cNvSpPr>
          <p:nvPr>
            <p:ph type="subTitle" idx="1"/>
          </p:nvPr>
        </p:nvSpPr>
        <p:spPr>
          <a:xfrm>
            <a:off x="555625" y="1536700"/>
            <a:ext cx="8231188" cy="5081588"/>
          </a:xfrm>
        </p:spPr>
        <p:txBody>
          <a:bodyPr/>
          <a:lstStyle/>
          <a:p>
            <a:pPr marL="457200" indent="-457200" algn="l" fontAlgn="base">
              <a:lnSpc>
                <a:spcPct val="100000"/>
              </a:lnSpc>
              <a:buFont typeface="Arial" panose="020B0604020202020204" pitchFamily="34" charset="0"/>
              <a:buChar char="•"/>
            </a:pPr>
            <a:r>
              <a:rPr lang="zh-CN" altLang="en-US" sz="2800" strike="noStrike" noProof="1">
                <a:solidFill>
                  <a:schemeClr val="folHlink"/>
                </a:solidFill>
                <a:ea typeface="宋体" panose="02010600030101010101" pitchFamily="2" charset="-122"/>
                <a:sym typeface="+mn-ea"/>
              </a:rPr>
              <a:t>可转换债券</a:t>
            </a:r>
            <a:endParaRPr lang="zh-CN" altLang="en-US" sz="2800" strike="noStrike" noProof="1">
              <a:ea typeface="宋体" panose="02010600030101010101" pitchFamily="2" charset="-122"/>
            </a:endParaRPr>
          </a:p>
          <a:p>
            <a:pPr marL="914400" lvl="1" indent="-457200" algn="l" fontAlgn="base">
              <a:lnSpc>
                <a:spcPct val="100000"/>
              </a:lnSpc>
              <a:buFont typeface="Arial" panose="020B0604020202020204" pitchFamily="34" charset="0"/>
              <a:buChar char="•"/>
            </a:pPr>
            <a:r>
              <a:rPr lang="zh-CN" altLang="en-US" sz="2800" strike="noStrike" noProof="1">
                <a:sym typeface="+mn-ea"/>
              </a:rPr>
              <a:t>可转换债券本质上是一种混合证券，兼具有债券和股票的特点</a:t>
            </a:r>
            <a:r>
              <a:rPr lang="zh-CN" altLang="en-US" sz="2800" strike="noStrike" noProof="1" smtClean="0">
                <a:sym typeface="+mn-ea"/>
              </a:rPr>
              <a:t>。</a:t>
            </a:r>
            <a:endParaRPr lang="zh-CN" altLang="en-US" sz="2800" strike="noStrike" noProof="1" smtClean="0">
              <a:sym typeface="+mn-ea"/>
            </a:endParaRPr>
          </a:p>
          <a:p>
            <a:pPr marL="914400" lvl="1" indent="-457200" algn="l" fontAlgn="base">
              <a:lnSpc>
                <a:spcPct val="100000"/>
              </a:lnSpc>
              <a:buFont typeface="Arial" panose="020B0604020202020204" pitchFamily="34" charset="0"/>
              <a:buChar char="•"/>
            </a:pPr>
            <a:r>
              <a:rPr lang="zh-CN" altLang="en-US" sz="2800" strike="noStrike" noProof="1" smtClean="0">
                <a:sym typeface="+mn-ea"/>
              </a:rPr>
              <a:t>既有稳定的利息收入，又可以在转换完成后享有股息收入和资本收益。</a:t>
            </a:r>
            <a:endParaRPr lang="zh-CN" altLang="en-US" sz="2800" strike="noStrike" noProof="1" smtClean="0">
              <a:sym typeface="+mn-ea"/>
            </a:endParaRPr>
          </a:p>
          <a:p>
            <a:pPr marL="914400" lvl="1" indent="-457200" algn="l" fontAlgn="base">
              <a:lnSpc>
                <a:spcPct val="100000"/>
              </a:lnSpc>
              <a:buFont typeface="Arial" panose="020B0604020202020204" pitchFamily="34" charset="0"/>
              <a:buChar char="•"/>
            </a:pPr>
            <a:r>
              <a:rPr lang="zh-CN" altLang="en-US" sz="2800" strike="noStrike" noProof="1" smtClean="0">
                <a:sym typeface="+mn-ea"/>
              </a:rPr>
              <a:t>通常，投资者要为这种可转换权利付出代价，因为与同类债券相比，其收益率更低、价格更高。</a:t>
            </a:r>
            <a:endParaRPr lang="zh-CN" altLang="en-US" sz="2800" strike="noStrike" noProof="1" smtClean="0">
              <a:sym typeface="+mn-ea"/>
            </a:endParaRPr>
          </a:p>
          <a:p>
            <a:pPr marL="914400" lvl="1" indent="-457200" algn="l" fontAlgn="base">
              <a:lnSpc>
                <a:spcPct val="100000"/>
              </a:lnSpc>
              <a:buFont typeface="Arial" panose="020B0604020202020204" pitchFamily="34" charset="0"/>
              <a:buChar char="•"/>
            </a:pPr>
            <a:r>
              <a:rPr lang="zh-CN" altLang="en-US" sz="2800" strike="noStrike" noProof="1">
                <a:ea typeface="宋体" panose="02010600030101010101" pitchFamily="2" charset="-122"/>
              </a:rPr>
              <a:t>对发行公司而言则同时具有降低利息成本、避免新股票发行和节税效应。</a:t>
            </a:r>
            <a:endParaRPr lang="zh-CN" altLang="en-US" sz="2800" strike="noStrike" noProof="1">
              <a:ea typeface="宋体" panose="02010600030101010101" pitchFamily="2" charset="-122"/>
            </a:endParaRPr>
          </a:p>
          <a:p>
            <a:pPr marL="914400" lvl="1" indent="-457200" algn="l" fontAlgn="base">
              <a:lnSpc>
                <a:spcPct val="100000"/>
              </a:lnSpc>
              <a:buFont typeface="Arial" panose="020B0604020202020204" pitchFamily="34" charset="0"/>
              <a:buChar char="•"/>
            </a:pPr>
            <a:r>
              <a:rPr lang="zh-CN" altLang="en-US" sz="2800" strike="noStrike" noProof="1">
                <a:ea typeface="宋体" panose="02010600030101010101" pitchFamily="2" charset="-122"/>
              </a:rPr>
              <a:t>当然，投资者还可能面临强制转换风险。</a:t>
            </a:r>
            <a:endParaRPr lang="zh-CN" altLang="en-US" sz="2800" strike="noStrike" noProof="1">
              <a:ea typeface="宋体" panose="02010600030101010101" pitchFamily="2" charset="-122"/>
            </a:endParaRPr>
          </a:p>
        </p:txBody>
      </p:sp>
      <p:sp>
        <p:nvSpPr>
          <p:cNvPr id="67587" name="文本框 4403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44033"/>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证券可转换权与利率</a:t>
            </a:r>
            <a:endParaRPr lang="zh-CN" altLang="en-US" sz="3200" strike="noStrike" noProof="1">
              <a:ea typeface="宋体" panose="02010600030101010101" pitchFamily="2" charset="-122"/>
            </a:endParaRPr>
          </a:p>
        </p:txBody>
      </p:sp>
      <p:sp>
        <p:nvSpPr>
          <p:cNvPr id="44035" name="文本占位符 44034"/>
          <p:cNvSpPr>
            <a:spLocks noGrp="1"/>
          </p:cNvSpPr>
          <p:nvPr>
            <p:ph type="subTitle" idx="1"/>
          </p:nvPr>
        </p:nvSpPr>
        <p:spPr>
          <a:xfrm>
            <a:off x="457200" y="1552575"/>
            <a:ext cx="8229600" cy="5081588"/>
          </a:xfrm>
        </p:spPr>
        <p:txBody>
          <a:bodyPr/>
          <a:lstStyle/>
          <a:p>
            <a:pPr marL="457200" indent="-457200" algn="l" fontAlgn="base">
              <a:lnSpc>
                <a:spcPct val="100000"/>
              </a:lnSpc>
              <a:buFont typeface="Arial" panose="020B0604020202020204" pitchFamily="34" charset="0"/>
              <a:buChar char="•"/>
            </a:pPr>
            <a:r>
              <a:rPr lang="zh-CN" altLang="en-US" sz="2800" strike="noStrike" noProof="1">
                <a:solidFill>
                  <a:schemeClr val="folHlink"/>
                </a:solidFill>
                <a:ea typeface="宋体" panose="02010600030101010101" pitchFamily="2" charset="-122"/>
                <a:sym typeface="+mn-ea"/>
              </a:rPr>
              <a:t>可转换债券的二级市场</a:t>
            </a:r>
            <a:endParaRPr lang="zh-CN" altLang="en-US" sz="2800" strike="noStrike" noProof="1">
              <a:ea typeface="宋体" panose="02010600030101010101" pitchFamily="2" charset="-122"/>
            </a:endParaRPr>
          </a:p>
          <a:p>
            <a:pPr marL="914400" lvl="1" indent="-457200" algn="l" fontAlgn="base">
              <a:lnSpc>
                <a:spcPct val="100000"/>
              </a:lnSpc>
              <a:buFont typeface="Arial" panose="020B0604020202020204" pitchFamily="34" charset="0"/>
              <a:buChar char="•"/>
            </a:pPr>
            <a:r>
              <a:rPr lang="zh-CN" altLang="en-US" sz="2800" strike="noStrike" noProof="1" smtClean="0">
                <a:sym typeface="+mn-ea"/>
              </a:rPr>
              <a:t>在</a:t>
            </a:r>
            <a:r>
              <a:rPr lang="zh-CN" altLang="en-US" sz="2800" strike="noStrike" noProof="1">
                <a:sym typeface="+mn-ea"/>
              </a:rPr>
              <a:t>强势市场中，可转换债券的价格随基准股票的价格同步上涨</a:t>
            </a:r>
            <a:r>
              <a:rPr lang="zh-CN" altLang="en-US" sz="2800" strike="noStrike" noProof="1" smtClean="0">
                <a:sym typeface="+mn-ea"/>
              </a:rPr>
              <a:t>；</a:t>
            </a:r>
            <a:endParaRPr lang="zh-CN" altLang="en-US" sz="2800" strike="noStrike" noProof="1" smtClean="0">
              <a:sym typeface="+mn-ea"/>
            </a:endParaRPr>
          </a:p>
          <a:p>
            <a:pPr marL="914400" lvl="1" indent="-457200" algn="l" fontAlgn="base">
              <a:lnSpc>
                <a:spcPct val="100000"/>
              </a:lnSpc>
              <a:buFont typeface="Arial" panose="020B0604020202020204" pitchFamily="34" charset="0"/>
              <a:buChar char="•"/>
            </a:pPr>
            <a:r>
              <a:rPr lang="zh-CN" altLang="en-US" sz="2800" strike="noStrike" noProof="1" smtClean="0">
                <a:sym typeface="+mn-ea"/>
              </a:rPr>
              <a:t>在</a:t>
            </a:r>
            <a:r>
              <a:rPr lang="zh-CN" altLang="en-US" sz="2800" strike="noStrike" noProof="1">
                <a:sym typeface="+mn-ea"/>
              </a:rPr>
              <a:t>弱势市场中，可转换债券价格的下跌通常不会跌到其基础价值（即债券利息支付与到期本金偿还构成的普通付息债券</a:t>
            </a:r>
            <a:r>
              <a:rPr lang="zh-CN" altLang="en-US" sz="2800" strike="noStrike" noProof="1" smtClean="0">
                <a:sym typeface="+mn-ea"/>
              </a:rPr>
              <a:t>价值）</a:t>
            </a:r>
            <a:r>
              <a:rPr lang="zh-CN" altLang="en-US" sz="2800" strike="noStrike" noProof="1">
                <a:sym typeface="+mn-ea"/>
              </a:rPr>
              <a:t>以下</a:t>
            </a:r>
            <a:r>
              <a:rPr lang="zh-CN" altLang="en-US" sz="2800" strike="noStrike" noProof="1" smtClean="0">
                <a:sym typeface="+mn-ea"/>
              </a:rPr>
              <a:t>。</a:t>
            </a:r>
            <a:endParaRPr lang="zh-CN" altLang="en-US" sz="2800" strike="noStrike" noProof="1" smtClean="0">
              <a:sym typeface="+mn-ea"/>
            </a:endParaRPr>
          </a:p>
          <a:p>
            <a:pPr marL="914400" lvl="1" indent="-457200" algn="l" fontAlgn="base">
              <a:lnSpc>
                <a:spcPct val="100000"/>
              </a:lnSpc>
              <a:buFont typeface="Arial" panose="020B0604020202020204" pitchFamily="34" charset="0"/>
              <a:buChar char="•"/>
            </a:pPr>
            <a:r>
              <a:rPr lang="zh-CN" altLang="en-US" sz="2800" strike="noStrike" noProof="1" smtClean="0">
                <a:sym typeface="+mn-ea"/>
              </a:rPr>
              <a:t>因此</a:t>
            </a:r>
            <a:r>
              <a:rPr lang="zh-CN" altLang="en-US" sz="2800" strike="noStrike" noProof="1">
                <a:sym typeface="+mn-ea"/>
              </a:rPr>
              <a:t>，持有可转换债券的投资者既可以分享股价上涨的收益，又能规避股价下跌的风险，具有对投资者有利的风险收益特征。</a:t>
            </a:r>
            <a:endParaRPr lang="zh-CN" altLang="en-US" sz="2800" strike="noStrike" noProof="1">
              <a:ea typeface="宋体" panose="02010600030101010101" pitchFamily="2" charset="-122"/>
            </a:endParaRPr>
          </a:p>
        </p:txBody>
      </p:sp>
      <p:sp>
        <p:nvSpPr>
          <p:cNvPr id="68611" name="文本框 44036"/>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证券可转换权与利率</a:t>
            </a:r>
            <a:endParaRPr lang="zh-CN" altLang="en-US" sz="3200" strike="noStrike" noProof="1">
              <a:ea typeface="宋体" panose="02010600030101010101" pitchFamily="2" charset="-122"/>
            </a:endParaRPr>
          </a:p>
        </p:txBody>
      </p:sp>
      <p:sp>
        <p:nvSpPr>
          <p:cNvPr id="8" name="文本框 7"/>
          <p:cNvSpPr txBox="1"/>
          <p:nvPr/>
        </p:nvSpPr>
        <p:spPr>
          <a:xfrm>
            <a:off x="457200" y="1554163"/>
            <a:ext cx="8285163" cy="4398963"/>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转换价值</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mn-ea"/>
                <a:cs typeface="+mn-cs"/>
                <a:sym typeface="+mn-ea"/>
              </a:rPr>
              <a:t>可转换证券的转换价值是投资者实施转换期权所能得到的普通股的市场价值。</a:t>
            </a:r>
            <a:endParaRPr lang="zh-CN" altLang="en-US" sz="2800" b="1" strike="noStrike" noProof="1">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smtClean="0">
                <a:solidFill>
                  <a:srgbClr val="FFFFFF"/>
                </a:solidFill>
                <a:effectLst>
                  <a:outerShdw blurRad="38100" dist="38100" dir="2700000">
                    <a:srgbClr val="C0C0C0"/>
                  </a:outerShdw>
                </a:effectLst>
                <a:latin typeface="+mn-lt"/>
                <a:ea typeface="+mn-ea"/>
                <a:cs typeface="+mn-cs"/>
                <a:sym typeface="+mn-ea"/>
              </a:rPr>
              <a:t>转换价值由转换率和普通股价格决定。</a:t>
            </a:r>
            <a:endParaRPr lang="zh-CN" altLang="en-US" sz="2800" b="1" strike="noStrike" noProof="1" smtClean="0">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smtClean="0">
                <a:solidFill>
                  <a:srgbClr val="FFFFFF"/>
                </a:solidFill>
                <a:effectLst>
                  <a:outerShdw blurRad="38100" dist="38100" dir="2700000">
                    <a:srgbClr val="C0C0C0"/>
                  </a:outerShdw>
                </a:effectLst>
                <a:latin typeface="+mn-lt"/>
                <a:ea typeface="+mn-ea"/>
                <a:cs typeface="+mn-cs"/>
                <a:sym typeface="+mn-ea"/>
              </a:rPr>
              <a:t>如前例，面值</a:t>
            </a:r>
            <a:r>
              <a:rPr lang="en-US" altLang="zh-CN" sz="2800" b="1" strike="noStrike" noProof="1" smtClean="0">
                <a:solidFill>
                  <a:srgbClr val="FFFFFF"/>
                </a:solidFill>
                <a:effectLst>
                  <a:outerShdw blurRad="38100" dist="38100" dir="2700000">
                    <a:srgbClr val="C0C0C0"/>
                  </a:outerShdw>
                </a:effectLst>
                <a:latin typeface="+mn-lt"/>
                <a:ea typeface="+mn-ea"/>
                <a:cs typeface="+mn-cs"/>
                <a:sym typeface="+mn-ea"/>
              </a:rPr>
              <a:t>1000</a:t>
            </a: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元的可转换公司债，投资者持有</a:t>
            </a:r>
            <a:r>
              <a:rPr lang="en-US" altLang="zh-CN"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3</a:t>
            </a: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年后可按</a:t>
            </a:r>
            <a:r>
              <a:rPr lang="en-US" altLang="zh-CN"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1:20</a:t>
            </a: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比例转换为公司普通股。如果公司普通股当前价格为每股</a:t>
            </a:r>
            <a:r>
              <a:rPr lang="en-US" altLang="zh-CN"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35</a:t>
            </a: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元，则：</a:t>
            </a:r>
            <a:endPar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sym typeface="+mn-ea"/>
            </a:endParaRPr>
          </a:p>
          <a:p>
            <a:pPr lvl="1" algn="l" fontAlgn="base">
              <a:spcBef>
                <a:spcPct val="20000"/>
              </a:spcBef>
              <a:buClr>
                <a:srgbClr val="E8004D"/>
              </a:buClr>
              <a:buFont typeface="Wingdings" panose="05000000000000000000" pitchFamily="2" charset="2"/>
            </a:pP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   转换价值</a:t>
            </a:r>
            <a:r>
              <a:rPr lang="en-US" altLang="zh-CN"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sym typeface="+mn-ea"/>
              </a:rPr>
              <a:t>每股价格</a:t>
            </a:r>
            <a:r>
              <a:rPr lang="zh-CN" altLang="en-US" sz="2800" b="1" strike="noStrike" noProof="1" smtClean="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×转换率</a:t>
            </a:r>
            <a:r>
              <a:rPr lang="en-US" altLang="zh-CN" sz="2800" b="1" strike="noStrike" noProof="1" smtClean="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=35</a:t>
            </a:r>
            <a:r>
              <a:rPr lang="zh-CN" altLang="en-US" sz="2800" b="1" strike="noStrike" noProof="1" smtClean="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元×</a:t>
            </a:r>
            <a:r>
              <a:rPr lang="en-US" altLang="zh-CN" sz="2800" b="1" strike="noStrike" noProof="1" smtClean="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20=700</a:t>
            </a:r>
            <a:r>
              <a:rPr lang="zh-CN" altLang="en-US" sz="2800" b="1" strike="noStrike" noProof="1" smtClean="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元</a:t>
            </a:r>
            <a:endParaRPr lang="zh-CN" altLang="en-US" sz="2800" b="1" strike="noStrike" noProof="1" smtClean="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smtClean="0">
                <a:solidFill>
                  <a:srgbClr val="FFFFFF"/>
                </a:solidFill>
                <a:effectLst>
                  <a:outerShdw blurRad="38100" dist="38100" dir="2700000">
                    <a:srgbClr val="C0C0C0"/>
                  </a:outerShdw>
                </a:effectLst>
                <a:latin typeface="+mn-lt"/>
                <a:ea typeface="宋体" panose="02010600030101010101" pitchFamily="2" charset="-122"/>
                <a:cs typeface="+mn-cs"/>
              </a:rPr>
              <a:t>转换价值会随着公司普通股价格上涨而上升。</a:t>
            </a:r>
            <a:endParaRPr lang="zh-CN" altLang="en-US" strike="noStrike" noProof="1"/>
          </a:p>
        </p:txBody>
      </p:sp>
    </p:spTree>
  </p:cSld>
  <p:clrMapOvr>
    <a:masterClrMapping/>
  </p:clrMapOvr>
  <p:transition>
    <p:dissolv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证券可转换权与利率</a:t>
            </a:r>
            <a:endParaRPr lang="zh-CN" altLang="en-US" sz="3200" strike="noStrike" noProof="1">
              <a:ea typeface="宋体" panose="02010600030101010101" pitchFamily="2" charset="-122"/>
            </a:endParaRPr>
          </a:p>
        </p:txBody>
      </p:sp>
      <p:sp>
        <p:nvSpPr>
          <p:cNvPr id="8" name="文本框 7"/>
          <p:cNvSpPr txBox="1"/>
          <p:nvPr/>
        </p:nvSpPr>
        <p:spPr>
          <a:xfrm>
            <a:off x="457200" y="1554163"/>
            <a:ext cx="8285163" cy="3217863"/>
          </a:xfrm>
          <a:prstGeom prst="rect">
            <a:avLst/>
          </a:prstGeom>
          <a:noFill/>
        </p:spPr>
        <p:txBody>
          <a:bodyPr wrap="square" rtlCol="0" anchor="t">
            <a:spAutoFit/>
          </a:bodyPr>
          <a:lstStyle/>
          <a:p>
            <a:pPr marL="342900" indent="-342900">
              <a:spcBef>
                <a:spcPct val="20000"/>
              </a:spcBef>
              <a:buClr>
                <a:srgbClr val="E8004D"/>
              </a:buClr>
              <a:buFont typeface="Wingdings" panose="05000000000000000000" pitchFamily="2" charset="2"/>
              <a:buChar char="ù"/>
            </a:pPr>
            <a:r>
              <a:rPr lang="zh-CN" altLang="en-US" sz="2800" b="1" noProof="1">
                <a:solidFill>
                  <a:schemeClr val="folHlink"/>
                </a:solidFill>
                <a:effectLst>
                  <a:outerShdw blurRad="38100" dist="38100" dir="2700000">
                    <a:srgbClr val="C0C0C0"/>
                  </a:outerShdw>
                </a:effectLst>
                <a:latin typeface="+mn-lt"/>
                <a:ea typeface="宋体" panose="02010600030101010101" pitchFamily="2" charset="-122"/>
                <a:cs typeface="+mn-cs"/>
                <a:sym typeface="+mn-ea"/>
              </a:rPr>
              <a:t>可转换权与到期收益率</a:t>
            </a:r>
            <a:endParaRPr lang="zh-CN" altLang="en-US" sz="2800" noProof="1">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mn-ea"/>
                <a:cs typeface="+mn-cs"/>
                <a:sym typeface="+mn-ea"/>
              </a:rPr>
              <a:t>可转换权给投资者提供了转换价值潜在上升的预期，因而降低了发行公司承诺的到期收益率。</a:t>
            </a:r>
            <a:endParaRPr lang="zh-CN" altLang="en-US" sz="2800" b="1" strike="noStrike" noProof="1">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a:solidFill>
                  <a:srgbClr val="FFFFFF"/>
                </a:solidFill>
                <a:effectLst>
                  <a:outerShdw blurRad="38100" dist="38100" dir="2700000">
                    <a:srgbClr val="C0C0C0"/>
                  </a:outerShdw>
                </a:effectLst>
                <a:latin typeface="+mn-lt"/>
                <a:ea typeface="+mn-ea"/>
                <a:cs typeface="+mn-cs"/>
                <a:sym typeface="+mn-ea"/>
              </a:rPr>
              <a:t>总体上说，可转换证券的到期收益率</a:t>
            </a:r>
            <a:r>
              <a:rPr lang="zh-CN" altLang="en-US" sz="2800" b="1" strike="noStrike" noProof="1">
                <a:solidFill>
                  <a:srgbClr val="FFFFFF"/>
                </a:solidFill>
                <a:effectLst>
                  <a:outerShdw blurRad="38100" dist="38100" dir="2700000">
                    <a:srgbClr val="C0C0C0"/>
                  </a:outerShdw>
                </a:effectLst>
                <a:latin typeface="+mn-lt"/>
                <a:ea typeface="+mn-ea"/>
                <a:cs typeface="+mn-cs"/>
                <a:sym typeface="+mn-ea"/>
              </a:rPr>
              <a:t>受到</a:t>
            </a:r>
            <a:r>
              <a:rPr lang="zh-CN" altLang="en-US" sz="2800" b="1" strike="noStrike" noProof="1" smtClean="0">
                <a:solidFill>
                  <a:srgbClr val="FFFFFF"/>
                </a:solidFill>
                <a:effectLst>
                  <a:outerShdw blurRad="38100" dist="38100" dir="2700000">
                    <a:srgbClr val="C0C0C0"/>
                  </a:outerShdw>
                </a:effectLst>
                <a:latin typeface="+mn-lt"/>
                <a:ea typeface="+mn-ea"/>
                <a:cs typeface="+mn-cs"/>
                <a:sym typeface="+mn-ea"/>
              </a:rPr>
              <a:t>投资者对</a:t>
            </a:r>
            <a:r>
              <a:rPr lang="zh-CN" altLang="en-US" sz="2800" b="1" strike="noStrike" noProof="1">
                <a:solidFill>
                  <a:srgbClr val="FFFFFF"/>
                </a:solidFill>
                <a:effectLst>
                  <a:outerShdw blurRad="38100" dist="38100" dir="2700000">
                    <a:srgbClr val="C0C0C0"/>
                  </a:outerShdw>
                </a:effectLst>
                <a:latin typeface="+mn-lt"/>
                <a:ea typeface="+mn-ea"/>
                <a:cs typeface="+mn-cs"/>
                <a:sym typeface="+mn-ea"/>
              </a:rPr>
              <a:t>未来利率变化预期和公司股票价格变化预期的共同影响。</a:t>
            </a:r>
            <a:endParaRPr lang="zh-CN" altLang="en-US" sz="2800" b="1" strike="noStrike" noProof="1">
              <a:solidFill>
                <a:srgbClr val="FFFFFF"/>
              </a:solidFill>
              <a:effectLst>
                <a:outerShdw blurRad="38100" dist="38100" dir="2700000">
                  <a:srgbClr val="C0C0C0"/>
                </a:outerShdw>
              </a:effectLst>
              <a:latin typeface="+mn-lt"/>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trike="noStrike" noProof="1"/>
          </a:p>
        </p:txBody>
      </p:sp>
    </p:spTree>
  </p:cSld>
  <p:clrMapOvr>
    <a:masterClrMapping/>
  </p:clrMapOvr>
  <p:transition>
    <p:dissolv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4505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利率结构</a:t>
            </a:r>
            <a:endParaRPr lang="zh-CN" altLang="en-US" sz="3200" strike="noStrike" noProof="1">
              <a:ea typeface="宋体" panose="02010600030101010101" pitchFamily="2" charset="-122"/>
            </a:endParaRPr>
          </a:p>
        </p:txBody>
      </p:sp>
      <p:sp>
        <p:nvSpPr>
          <p:cNvPr id="45059" name="文本占位符 45058"/>
          <p:cNvSpPr>
            <a:spLocks noGrp="1"/>
          </p:cNvSpPr>
          <p:nvPr>
            <p:ph idx="1"/>
          </p:nvPr>
        </p:nvSpPr>
        <p:spPr>
          <a:xfrm>
            <a:off x="282575" y="1600200"/>
            <a:ext cx="8680450" cy="4945063"/>
          </a:xfrm>
        </p:spPr>
        <p:txBody>
          <a:bodyPr/>
          <a:lstStyle/>
          <a:p>
            <a:pPr marL="342900" indent="-342900" fontAlgn="base"/>
            <a:r>
              <a:rPr lang="zh-CN" altLang="en-US" sz="2800" strike="noStrike" noProof="1">
                <a:ea typeface="宋体" panose="02010600030101010101" pitchFamily="2" charset="-122"/>
              </a:rPr>
              <a:t>对各种影响利率的因素的考察，有助于理解利率结构的概念。</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即各种证券和金融资产，其利率是无风险利率与相关影响因素所对应风险溢价的合成。</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其中的无风险利率构成了利率结构的基础。</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不同证券或资产之间利率的差异，源于影响因素的不同，或相同影响因素的影响程度的不同。</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这些因素已如之前所考察，包括通货膨胀、贷款期限、借款者违约风险、提前支付风险、市场性、流动性、可转换权、纳税特征等。</a:t>
            </a:r>
            <a:endParaRPr lang="zh-CN" altLang="en-US" sz="2800" strike="noStrike" noProof="1">
              <a:ea typeface="宋体" panose="02010600030101010101" pitchFamily="2" charset="-122"/>
            </a:endParaRPr>
          </a:p>
        </p:txBody>
      </p:sp>
      <p:sp>
        <p:nvSpPr>
          <p:cNvPr id="71683" name="文本框 4505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dissolve">
                                      <p:cBhvr>
                                        <p:cTn id="7" dur="500"/>
                                        <p:tgtEl>
                                          <p:spTgt spid="450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dissolve">
                                      <p:cBhvr>
                                        <p:cTn id="12" dur="500"/>
                                        <p:tgtEl>
                                          <p:spTgt spid="450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dissolve">
                                      <p:cBhvr>
                                        <p:cTn id="17" dur="500"/>
                                        <p:tgtEl>
                                          <p:spTgt spid="450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dissolve">
                                      <p:cBhvr>
                                        <p:cTn id="22" dur="500"/>
                                        <p:tgtEl>
                                          <p:spTgt spid="450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5059">
                                            <p:txEl>
                                              <p:pRg st="4" end="4"/>
                                            </p:txEl>
                                          </p:spTgt>
                                        </p:tgtEl>
                                        <p:attrNameLst>
                                          <p:attrName>style.visibility</p:attrName>
                                        </p:attrNameLst>
                                      </p:cBhvr>
                                      <p:to>
                                        <p:strVal val="visible"/>
                                      </p:to>
                                    </p:set>
                                    <p:animEffect transition="in" filter="dissolve">
                                      <p:cBhvr>
                                        <p:cTn id="27" dur="500"/>
                                        <p:tgtEl>
                                          <p:spTgt spid="450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47105"/>
          <p:cNvSpPr>
            <a:spLocks noGrp="1"/>
          </p:cNvSpPr>
          <p:nvPr>
            <p:ph type="title"/>
          </p:nvPr>
        </p:nvSpPr>
        <p:spPr>
          <a:xfrm>
            <a:off x="457200" y="274638"/>
            <a:ext cx="8229600" cy="1143000"/>
          </a:xfrm>
        </p:spPr>
        <p:txBody>
          <a:bodyPr anchor="ctr"/>
          <a:lstStyle/>
          <a:p>
            <a:pPr fontAlgn="base"/>
            <a:r>
              <a:rPr lang="en-US" altLang="zh-CN" sz="3200" strike="noStrike" noProof="1">
                <a:ea typeface="宋体" panose="02010600030101010101" pitchFamily="2" charset="-122"/>
              </a:rPr>
              <a:t>Markets on the Net</a:t>
            </a:r>
            <a:endParaRPr lang="en-US" altLang="zh-CN" sz="3200" strike="noStrike" noProof="1">
              <a:ea typeface="宋体" panose="02010600030101010101" pitchFamily="2" charset="-122"/>
            </a:endParaRPr>
          </a:p>
        </p:txBody>
      </p:sp>
      <p:sp>
        <p:nvSpPr>
          <p:cNvPr id="47107" name="文本占位符 47106"/>
          <p:cNvSpPr>
            <a:spLocks noGrp="1"/>
          </p:cNvSpPr>
          <p:nvPr>
            <p:ph idx="1"/>
          </p:nvPr>
        </p:nvSpPr>
        <p:spPr>
          <a:xfrm>
            <a:off x="457200" y="1549400"/>
            <a:ext cx="8229600" cy="4953000"/>
          </a:xfrm>
        </p:spPr>
        <p:txBody>
          <a:bodyPr/>
          <a:lstStyle/>
          <a:p>
            <a:pPr marL="342900" indent="-342900" fontAlgn="base"/>
            <a:r>
              <a:rPr lang="en-US" altLang="zh-CN" sz="2800" strike="noStrike" noProof="1">
                <a:ea typeface="宋体" panose="02010600030101010101" pitchFamily="2" charset="-122"/>
              </a:rPr>
              <a:t>About.com at </a:t>
            </a:r>
            <a:r>
              <a:rPr lang="en-US" altLang="zh-CN" sz="2800" strike="noStrike" noProof="1">
                <a:ea typeface="宋体" panose="02010600030101010101" pitchFamily="2" charset="-122"/>
                <a:hlinkClick r:id="rId1"/>
              </a:rPr>
              <a:t>beginnersinvest.about.com</a:t>
            </a:r>
            <a:endParaRPr lang="en-US" altLang="zh-CN" sz="2800" strike="noStrike" noProof="1">
              <a:ea typeface="宋体" panose="02010600030101010101" pitchFamily="2" charset="-122"/>
            </a:endParaRPr>
          </a:p>
          <a:p>
            <a:pPr marL="342900" indent="-342900" fontAlgn="base">
              <a:buNone/>
            </a:pPr>
            <a:r>
              <a:rPr lang="en-US" altLang="zh-CN" sz="2800" strike="noStrike" noProof="1">
                <a:ea typeface="宋体" panose="02010600030101010101" pitchFamily="2" charset="-122"/>
              </a:rPr>
              <a:t>      and </a:t>
            </a:r>
            <a:r>
              <a:rPr lang="en-US" altLang="zh-CN" sz="2800" strike="noStrike" noProof="1">
                <a:ea typeface="宋体" panose="02010600030101010101" pitchFamily="2" charset="-122"/>
                <a:hlinkClick r:id="rId2"/>
              </a:rPr>
              <a:t>taxes.about.com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Bankwatch Network at </a:t>
            </a:r>
            <a:r>
              <a:rPr lang="en-US" altLang="zh-CN" sz="2800" strike="noStrike" noProof="1">
                <a:ea typeface="宋体" panose="02010600030101010101" pitchFamily="2" charset="-122"/>
                <a:hlinkClick r:id="rId3"/>
              </a:rPr>
              <a:t>bankwatch.org</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Duff &amp; Phelps Credit Rating Company at </a:t>
            </a:r>
            <a:r>
              <a:rPr lang="en-US" altLang="zh-CN" sz="2800" strike="noStrike" noProof="1">
                <a:ea typeface="宋体" panose="02010600030101010101" pitchFamily="2" charset="-122"/>
                <a:hlinkClick r:id="rId4"/>
              </a:rPr>
              <a:t>www.duffllc.com/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Encyclopedia.com at </a:t>
            </a:r>
            <a:r>
              <a:rPr lang="en-US" altLang="zh-CN" sz="2800" strike="noStrike" noProof="1">
                <a:ea typeface="宋体" panose="02010600030101010101" pitchFamily="2" charset="-122"/>
                <a:hlinkClick r:id="rId5"/>
              </a:rPr>
              <a:t>encyclopedia.com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Federal Reserve Bank of Cleveland at </a:t>
            </a:r>
            <a:r>
              <a:rPr lang="en-US" altLang="zh-CN" sz="2800" strike="noStrike" noProof="1">
                <a:ea typeface="宋体" panose="02010600030101010101" pitchFamily="2" charset="-122"/>
                <a:hlinkClick r:id="rId6"/>
              </a:rPr>
              <a:t>www.clevelandfed.org/</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Federal Reserve System at </a:t>
            </a:r>
            <a:r>
              <a:rPr lang="en-US" altLang="zh-CN" sz="2800" strike="noStrike" noProof="1">
                <a:ea typeface="宋体" panose="02010600030101010101" pitchFamily="2" charset="-122"/>
                <a:hlinkClick r:id="rId7"/>
              </a:rPr>
              <a:t>www.federalreserve.gov/releases/</a:t>
            </a:r>
            <a:endParaRPr lang="en-US" altLang="zh-CN" sz="2800" strike="noStrike" noProof="1">
              <a:ea typeface="宋体" panose="02010600030101010101" pitchFamily="2" charset="-122"/>
            </a:endParaRPr>
          </a:p>
        </p:txBody>
      </p:sp>
      <p:sp>
        <p:nvSpPr>
          <p:cNvPr id="73731" name="文本框 4710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dissolve">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dissolve">
                                      <p:cBhvr>
                                        <p:cTn id="12" dur="500"/>
                                        <p:tgtEl>
                                          <p:spTgt spid="47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107">
                                            <p:txEl>
                                              <p:pRg st="2" end="2"/>
                                            </p:txEl>
                                          </p:spTgt>
                                        </p:tgtEl>
                                        <p:attrNameLst>
                                          <p:attrName>style.visibility</p:attrName>
                                        </p:attrNameLst>
                                      </p:cBhvr>
                                      <p:to>
                                        <p:strVal val="visible"/>
                                      </p:to>
                                    </p:set>
                                    <p:animEffect transition="in" filter="dissolve">
                                      <p:cBhvr>
                                        <p:cTn id="17" dur="500"/>
                                        <p:tgtEl>
                                          <p:spTgt spid="471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7107">
                                            <p:txEl>
                                              <p:pRg st="3" end="3"/>
                                            </p:txEl>
                                          </p:spTgt>
                                        </p:tgtEl>
                                        <p:attrNameLst>
                                          <p:attrName>style.visibility</p:attrName>
                                        </p:attrNameLst>
                                      </p:cBhvr>
                                      <p:to>
                                        <p:strVal val="visible"/>
                                      </p:to>
                                    </p:set>
                                    <p:animEffect transition="in" filter="dissolve">
                                      <p:cBhvr>
                                        <p:cTn id="22" dur="500"/>
                                        <p:tgtEl>
                                          <p:spTgt spid="471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107">
                                            <p:txEl>
                                              <p:pRg st="4" end="4"/>
                                            </p:txEl>
                                          </p:spTgt>
                                        </p:tgtEl>
                                        <p:attrNameLst>
                                          <p:attrName>style.visibility</p:attrName>
                                        </p:attrNameLst>
                                      </p:cBhvr>
                                      <p:to>
                                        <p:strVal val="visible"/>
                                      </p:to>
                                    </p:set>
                                    <p:animEffect transition="in" filter="dissolve">
                                      <p:cBhvr>
                                        <p:cTn id="27" dur="500"/>
                                        <p:tgtEl>
                                          <p:spTgt spid="4710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7107">
                                            <p:txEl>
                                              <p:pRg st="5" end="5"/>
                                            </p:txEl>
                                          </p:spTgt>
                                        </p:tgtEl>
                                        <p:attrNameLst>
                                          <p:attrName>style.visibility</p:attrName>
                                        </p:attrNameLst>
                                      </p:cBhvr>
                                      <p:to>
                                        <p:strVal val="visible"/>
                                      </p:to>
                                    </p:set>
                                    <p:animEffect transition="in" filter="dissolve">
                                      <p:cBhvr>
                                        <p:cTn id="32" dur="500"/>
                                        <p:tgtEl>
                                          <p:spTgt spid="4710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7107">
                                            <p:txEl>
                                              <p:pRg st="6" end="6"/>
                                            </p:txEl>
                                          </p:spTgt>
                                        </p:tgtEl>
                                        <p:attrNameLst>
                                          <p:attrName>style.visibility</p:attrName>
                                        </p:attrNameLst>
                                      </p:cBhvr>
                                      <p:to>
                                        <p:strVal val="visible"/>
                                      </p:to>
                                    </p:set>
                                    <p:animEffect transition="in" filter="dissolve">
                                      <p:cBhvr>
                                        <p:cTn id="37" dur="500"/>
                                        <p:tgtEl>
                                          <p:spTgt spid="471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48129"/>
          <p:cNvSpPr>
            <a:spLocks noGrp="1"/>
          </p:cNvSpPr>
          <p:nvPr>
            <p:ph type="title"/>
          </p:nvPr>
        </p:nvSpPr>
        <p:spPr/>
        <p:txBody>
          <a:bodyPr anchor="ctr"/>
          <a:lstStyle/>
          <a:p>
            <a:pPr fontAlgn="base"/>
            <a:r>
              <a:rPr lang="en-US" altLang="zh-CN" sz="3200" strike="noStrike" noProof="1">
                <a:ea typeface="宋体" panose="02010600030101010101" pitchFamily="2" charset="-122"/>
              </a:rPr>
              <a:t>Markets on the Net</a:t>
            </a:r>
            <a:endParaRPr lang="en-US" altLang="zh-CN" sz="3200" strike="noStrike" noProof="1">
              <a:ea typeface="宋体" panose="02010600030101010101" pitchFamily="2" charset="-122"/>
            </a:endParaRPr>
          </a:p>
        </p:txBody>
      </p:sp>
      <p:sp>
        <p:nvSpPr>
          <p:cNvPr id="48131" name="文本占位符 48130"/>
          <p:cNvSpPr>
            <a:spLocks noGrp="1"/>
          </p:cNvSpPr>
          <p:nvPr>
            <p:ph idx="1"/>
          </p:nvPr>
        </p:nvSpPr>
        <p:spPr>
          <a:xfrm>
            <a:off x="393700" y="1574800"/>
            <a:ext cx="8597900" cy="4902200"/>
          </a:xfrm>
        </p:spPr>
        <p:txBody>
          <a:bodyPr/>
          <a:lstStyle/>
          <a:p>
            <a:pPr fontAlgn="base"/>
            <a:r>
              <a:rPr lang="en-US" altLang="zh-CN" sz="2800" strike="noStrike" noProof="1">
                <a:ea typeface="宋体" panose="02010600030101010101" pitchFamily="2" charset="-122"/>
              </a:rPr>
              <a:t>Fidelity Investments at </a:t>
            </a:r>
            <a:r>
              <a:rPr lang="en-US" altLang="zh-CN" sz="2800" strike="noStrike" noProof="1">
                <a:ea typeface="宋体" panose="02010600030101010101" pitchFamily="2" charset="-122"/>
                <a:hlinkClick r:id="rId1"/>
              </a:rPr>
              <a:t>personal.fidelity.com</a:t>
            </a:r>
            <a:endParaRPr lang="en-US" altLang="zh-CN" sz="2800" strike="noStrike" noProof="1">
              <a:ea typeface="宋体" panose="02010600030101010101" pitchFamily="2" charset="-122"/>
            </a:endParaRPr>
          </a:p>
          <a:p>
            <a:pPr fontAlgn="base"/>
            <a:r>
              <a:rPr lang="en-US" altLang="zh-CN" sz="2800" strike="noStrike" noProof="1">
                <a:ea typeface="宋体" panose="02010600030101010101" pitchFamily="2" charset="-122"/>
              </a:rPr>
              <a:t>Financial Pipeline at </a:t>
            </a:r>
            <a:r>
              <a:rPr lang="en-US" altLang="zh-CN" sz="2800" strike="noStrike" noProof="1">
                <a:ea typeface="宋体" panose="02010600030101010101" pitchFamily="2" charset="-122"/>
                <a:hlinkClick r:id="rId2"/>
              </a:rPr>
              <a:t>www.finpipe.com/bndjunk.htm</a:t>
            </a:r>
            <a:endParaRPr lang="en-US" altLang="zh-CN" sz="2800" strike="noStrike" noProof="1">
              <a:ea typeface="宋体" panose="02010600030101010101" pitchFamily="2" charset="-122"/>
            </a:endParaRPr>
          </a:p>
          <a:p>
            <a:pPr fontAlgn="base"/>
            <a:r>
              <a:rPr lang="en-US" altLang="zh-CN" sz="2800" strike="noStrike" noProof="1">
                <a:ea typeface="宋体" panose="02010600030101010101" pitchFamily="2" charset="-122"/>
              </a:rPr>
              <a:t>Fitch Ratings at </a:t>
            </a:r>
            <a:r>
              <a:rPr lang="en-US" altLang="zh-CN" sz="2800" strike="noStrike" noProof="1">
                <a:ea typeface="宋体" panose="02010600030101010101" pitchFamily="2" charset="-122"/>
                <a:hlinkClick r:id="rId3"/>
              </a:rPr>
              <a:t>www.fitchratings.com</a:t>
            </a:r>
            <a:endParaRPr lang="en-US" altLang="zh-CN" sz="2800" strike="noStrike" noProof="1">
              <a:ea typeface="宋体" panose="02010600030101010101" pitchFamily="2" charset="-122"/>
            </a:endParaRPr>
          </a:p>
          <a:p>
            <a:pPr fontAlgn="base"/>
            <a:r>
              <a:rPr lang="en-US" altLang="zh-CN" sz="2800" strike="noStrike" noProof="1">
                <a:ea typeface="宋体" panose="02010600030101010101" pitchFamily="2" charset="-122"/>
              </a:rPr>
              <a:t>High Yield or “Junk” Bonds at </a:t>
            </a:r>
            <a:r>
              <a:rPr lang="en-US" altLang="zh-CN" sz="2800" strike="noStrike" noProof="1">
                <a:ea typeface="宋体" panose="02010600030101010101" pitchFamily="2" charset="-122"/>
                <a:hlinkClick r:id="rId2"/>
              </a:rPr>
              <a:t>www.finpipe.com/bndjunk.htm</a:t>
            </a:r>
            <a:endParaRPr lang="en-US" altLang="zh-CN" sz="2800" strike="noStrike" noProof="1">
              <a:ea typeface="宋体" panose="02010600030101010101" pitchFamily="2" charset="-122"/>
            </a:endParaRPr>
          </a:p>
          <a:p>
            <a:pPr fontAlgn="base"/>
            <a:r>
              <a:rPr lang="en-US" altLang="zh-CN" sz="2800" strike="noStrike" noProof="1">
                <a:ea typeface="宋体" panose="02010600030101010101" pitchFamily="2" charset="-122"/>
              </a:rPr>
              <a:t>Internal Revenue Service at </a:t>
            </a:r>
            <a:r>
              <a:rPr lang="en-US" altLang="zh-CN" sz="2800" strike="noStrike" noProof="1">
                <a:ea typeface="宋体" panose="02010600030101010101" pitchFamily="2" charset="-122"/>
                <a:hlinkClick r:id="rId4"/>
              </a:rPr>
              <a:t>www.irs.gov</a:t>
            </a:r>
            <a:endParaRPr lang="en-US" altLang="zh-CN" sz="2800" strike="noStrike" noProof="1">
              <a:ea typeface="宋体" panose="02010600030101010101" pitchFamily="2" charset="-122"/>
            </a:endParaRPr>
          </a:p>
          <a:p>
            <a:pPr fontAlgn="base"/>
            <a:r>
              <a:rPr lang="en-US" altLang="zh-CN" sz="2800" strike="noStrike" noProof="1">
                <a:ea typeface="宋体" panose="02010600030101010101" pitchFamily="2" charset="-122"/>
              </a:rPr>
              <a:t>Investinginbonds.com at </a:t>
            </a:r>
            <a:r>
              <a:rPr lang="en-US" altLang="zh-CN" sz="2800" strike="noStrike" noProof="1">
                <a:ea typeface="宋体" panose="02010600030101010101" pitchFamily="2" charset="-122"/>
                <a:hlinkClick r:id="rId5"/>
              </a:rPr>
              <a:t>investinginbonds.com</a:t>
            </a:r>
            <a:endParaRPr lang="en-US" altLang="zh-CN" sz="2800" strike="noStrike" noProof="1">
              <a:ea typeface="宋体" panose="02010600030101010101" pitchFamily="2" charset="-122"/>
            </a:endParaRPr>
          </a:p>
          <a:p>
            <a:pPr fontAlgn="base"/>
            <a:r>
              <a:rPr lang="en-US" altLang="zh-CN" sz="2800" strike="noStrike" noProof="1">
                <a:ea typeface="宋体" panose="02010600030101010101" pitchFamily="2" charset="-122"/>
              </a:rPr>
              <a:t>Moody’s Investor Service at </a:t>
            </a:r>
            <a:r>
              <a:rPr lang="en-US" altLang="zh-CN" sz="2800" strike="noStrike" noProof="1">
                <a:ea typeface="宋体" panose="02010600030101010101" pitchFamily="2" charset="-122"/>
                <a:hlinkClick r:id="rId6"/>
              </a:rPr>
              <a:t>www.moodys.com</a:t>
            </a:r>
            <a:endParaRPr lang="en-US" altLang="zh-CN" sz="2800" strike="noStrike" noProof="1">
              <a:ea typeface="宋体" panose="02010600030101010101" pitchFamily="2" charset="-122"/>
            </a:endParaRPr>
          </a:p>
        </p:txBody>
      </p:sp>
      <p:sp>
        <p:nvSpPr>
          <p:cNvPr id="74755" name="文本框 4813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dissolve">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dissolve">
                                      <p:cBhvr>
                                        <p:cTn id="12" dur="500"/>
                                        <p:tgtEl>
                                          <p:spTgt spid="48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dissolve">
                                      <p:cBhvr>
                                        <p:cTn id="17" dur="500"/>
                                        <p:tgtEl>
                                          <p:spTgt spid="481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dissolve">
                                      <p:cBhvr>
                                        <p:cTn id="22" dur="500"/>
                                        <p:tgtEl>
                                          <p:spTgt spid="481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dissolve">
                                      <p:cBhvr>
                                        <p:cTn id="27" dur="500"/>
                                        <p:tgtEl>
                                          <p:spTgt spid="481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dissolve">
                                      <p:cBhvr>
                                        <p:cTn id="32" dur="500"/>
                                        <p:tgtEl>
                                          <p:spTgt spid="481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8131">
                                            <p:txEl>
                                              <p:pRg st="6" end="6"/>
                                            </p:txEl>
                                          </p:spTgt>
                                        </p:tgtEl>
                                        <p:attrNameLst>
                                          <p:attrName>style.visibility</p:attrName>
                                        </p:attrNameLst>
                                      </p:cBhvr>
                                      <p:to>
                                        <p:strVal val="visible"/>
                                      </p:to>
                                    </p:set>
                                    <p:animEffect transition="in" filter="dissolve">
                                      <p:cBhvr>
                                        <p:cTn id="37" dur="500"/>
                                        <p:tgtEl>
                                          <p:spTgt spid="481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49153"/>
          <p:cNvSpPr>
            <a:spLocks noGrp="1"/>
          </p:cNvSpPr>
          <p:nvPr>
            <p:ph type="title"/>
          </p:nvPr>
        </p:nvSpPr>
        <p:spPr>
          <a:xfrm>
            <a:off x="457200" y="274638"/>
            <a:ext cx="8229600" cy="1143000"/>
          </a:xfrm>
        </p:spPr>
        <p:txBody>
          <a:bodyPr anchor="ctr"/>
          <a:lstStyle/>
          <a:p>
            <a:pPr fontAlgn="base"/>
            <a:r>
              <a:rPr lang="en-US" altLang="zh-CN" sz="3200" strike="noStrike" noProof="1">
                <a:ea typeface="宋体" panose="02010600030101010101" pitchFamily="2" charset="-122"/>
              </a:rPr>
              <a:t>Markets on the Net</a:t>
            </a:r>
            <a:endParaRPr lang="en-US" altLang="zh-CN" sz="3200" strike="noStrike" noProof="1">
              <a:ea typeface="宋体" panose="02010600030101010101" pitchFamily="2" charset="-122"/>
            </a:endParaRPr>
          </a:p>
        </p:txBody>
      </p:sp>
      <p:sp>
        <p:nvSpPr>
          <p:cNvPr id="49155" name="文本占位符 49154"/>
          <p:cNvSpPr>
            <a:spLocks noGrp="1"/>
          </p:cNvSpPr>
          <p:nvPr>
            <p:ph idx="1"/>
          </p:nvPr>
        </p:nvSpPr>
        <p:spPr>
          <a:xfrm>
            <a:off x="254000" y="1574800"/>
            <a:ext cx="8483600" cy="4868863"/>
          </a:xfrm>
        </p:spPr>
        <p:txBody>
          <a:bodyPr/>
          <a:lstStyle/>
          <a:p>
            <a:pPr marL="342900" indent="-342900" fontAlgn="base"/>
            <a:r>
              <a:rPr lang="en-US" altLang="zh-CN" sz="2800" strike="noStrike" noProof="1">
                <a:ea typeface="宋体" panose="02010600030101010101" pitchFamily="2" charset="-122"/>
              </a:rPr>
              <a:t>Speculativebubble.com at </a:t>
            </a:r>
            <a:r>
              <a:rPr lang="en-US" altLang="zh-CN" sz="2800" strike="noStrike" noProof="1">
                <a:ea typeface="宋体" panose="02010600030101010101" pitchFamily="2" charset="-122"/>
                <a:hlinkClick r:id="rId1"/>
              </a:rPr>
              <a:t>speculativebubble.com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Standard &amp; Poor’s Corporation at </a:t>
            </a:r>
            <a:r>
              <a:rPr lang="en-US" altLang="zh-CN" sz="2800" strike="noStrike" noProof="1">
                <a:ea typeface="宋体" panose="02010600030101010101" pitchFamily="2" charset="-122"/>
                <a:hlinkClick r:id="rId2"/>
              </a:rPr>
              <a:t>www.standardpoor.com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The Bond Market Association at </a:t>
            </a:r>
            <a:r>
              <a:rPr lang="en-US" altLang="zh-CN" sz="2800" strike="noStrike" noProof="1">
                <a:ea typeface="宋体" panose="02010600030101010101" pitchFamily="2" charset="-122"/>
                <a:hlinkClick r:id="rId3"/>
              </a:rPr>
              <a:t>www.investinginbonds.com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The Investment FAQ at </a:t>
            </a:r>
            <a:r>
              <a:rPr lang="en-US" altLang="zh-CN" sz="2800" strike="noStrike" noProof="1">
                <a:ea typeface="宋体" panose="02010600030101010101" pitchFamily="2" charset="-122"/>
                <a:hlinkClick r:id="rId4"/>
              </a:rPr>
              <a:t>invest-faq.com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Vinod Kothari’s Credit Derivative Website at </a:t>
            </a:r>
            <a:r>
              <a:rPr lang="en-US" altLang="zh-CN" sz="2800" strike="noStrike" noProof="1">
                <a:ea typeface="宋体" panose="02010600030101010101" pitchFamily="2" charset="-122"/>
                <a:hlinkClick r:id="rId5"/>
              </a:rPr>
              <a:t>credit-deriv.com</a:t>
            </a:r>
            <a:endParaRPr lang="en-US" altLang="zh-CN" sz="2800" strike="noStrike" noProof="1">
              <a:ea typeface="宋体" panose="02010600030101010101" pitchFamily="2" charset="-122"/>
            </a:endParaRPr>
          </a:p>
          <a:p>
            <a:pPr marL="342900" indent="-342900" fontAlgn="base"/>
            <a:r>
              <a:rPr lang="en-US" altLang="zh-CN" sz="2800" strike="noStrike" noProof="1">
                <a:ea typeface="宋体" panose="02010600030101010101" pitchFamily="2" charset="-122"/>
              </a:rPr>
              <a:t>Virtual Public Library at </a:t>
            </a:r>
            <a:r>
              <a:rPr lang="en-US" altLang="zh-CN" sz="2800" strike="noStrike" noProof="1">
                <a:ea typeface="宋体" panose="02010600030101010101" pitchFamily="2" charset="-122"/>
                <a:hlinkClick r:id="rId6"/>
              </a:rPr>
              <a:t>federaltaxreturn.com</a:t>
            </a:r>
            <a:endParaRPr lang="en-US" altLang="zh-CN" sz="2800" strike="noStrike" noProof="1">
              <a:ea typeface="宋体" panose="02010600030101010101" pitchFamily="2" charset="-122"/>
            </a:endParaRPr>
          </a:p>
        </p:txBody>
      </p:sp>
      <p:sp>
        <p:nvSpPr>
          <p:cNvPr id="75779" name="文本框 4915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dissolve">
                                      <p:cBhvr>
                                        <p:cTn id="7" dur="500"/>
                                        <p:tgtEl>
                                          <p:spTgt spid="491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155">
                                            <p:txEl>
                                              <p:pRg st="1" end="1"/>
                                            </p:txEl>
                                          </p:spTgt>
                                        </p:tgtEl>
                                        <p:attrNameLst>
                                          <p:attrName>style.visibility</p:attrName>
                                        </p:attrNameLst>
                                      </p:cBhvr>
                                      <p:to>
                                        <p:strVal val="visible"/>
                                      </p:to>
                                    </p:set>
                                    <p:animEffect transition="in" filter="dissolve">
                                      <p:cBhvr>
                                        <p:cTn id="12" dur="500"/>
                                        <p:tgtEl>
                                          <p:spTgt spid="491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155">
                                            <p:txEl>
                                              <p:pRg st="2" end="2"/>
                                            </p:txEl>
                                          </p:spTgt>
                                        </p:tgtEl>
                                        <p:attrNameLst>
                                          <p:attrName>style.visibility</p:attrName>
                                        </p:attrNameLst>
                                      </p:cBhvr>
                                      <p:to>
                                        <p:strVal val="visible"/>
                                      </p:to>
                                    </p:set>
                                    <p:animEffect transition="in" filter="dissolve">
                                      <p:cBhvr>
                                        <p:cTn id="17" dur="500"/>
                                        <p:tgtEl>
                                          <p:spTgt spid="491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9155">
                                            <p:txEl>
                                              <p:pRg st="3" end="3"/>
                                            </p:txEl>
                                          </p:spTgt>
                                        </p:tgtEl>
                                        <p:attrNameLst>
                                          <p:attrName>style.visibility</p:attrName>
                                        </p:attrNameLst>
                                      </p:cBhvr>
                                      <p:to>
                                        <p:strVal val="visible"/>
                                      </p:to>
                                    </p:set>
                                    <p:animEffect transition="in" filter="dissolve">
                                      <p:cBhvr>
                                        <p:cTn id="22" dur="500"/>
                                        <p:tgtEl>
                                          <p:spTgt spid="4915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Effect transition="in" filter="dissolve">
                                      <p:cBhvr>
                                        <p:cTn id="27" dur="500"/>
                                        <p:tgtEl>
                                          <p:spTgt spid="4915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9155">
                                            <p:txEl>
                                              <p:pRg st="5" end="5"/>
                                            </p:txEl>
                                          </p:spTgt>
                                        </p:tgtEl>
                                        <p:attrNameLst>
                                          <p:attrName>style.visibility</p:attrName>
                                        </p:attrNameLst>
                                      </p:cBhvr>
                                      <p:to>
                                        <p:strVal val="visible"/>
                                      </p:to>
                                    </p:set>
                                    <p:animEffect transition="in" filter="dissolve">
                                      <p:cBhvr>
                                        <p:cTn id="32" dur="5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50177"/>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0179" name="文本占位符 50178"/>
          <p:cNvSpPr>
            <a:spLocks noGrp="1"/>
          </p:cNvSpPr>
          <p:nvPr>
            <p:ph idx="1"/>
          </p:nvPr>
        </p:nvSpPr>
        <p:spPr>
          <a:xfrm>
            <a:off x="482600" y="1828800"/>
            <a:ext cx="8229600" cy="4564063"/>
          </a:xfrm>
        </p:spPr>
        <p:txBody>
          <a:bodyPr/>
          <a:lstStyle/>
          <a:p>
            <a:pPr marL="342900" indent="-342900" fontAlgn="base"/>
            <a:r>
              <a:rPr lang="zh-CN" altLang="en-US" strike="noStrike" noProof="1">
                <a:ea typeface="宋体" panose="02010600030101010101" pitchFamily="2" charset="-122"/>
              </a:rPr>
              <a:t>导言</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市场性（适销性）</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流动性</a:t>
            </a:r>
            <a:endParaRPr lang="zh-CN" altLang="en-US" strike="noStrike" noProof="1">
              <a:ea typeface="宋体" panose="02010600030101010101" pitchFamily="2" charset="-122"/>
            </a:endParaRPr>
          </a:p>
        </p:txBody>
      </p:sp>
      <p:sp>
        <p:nvSpPr>
          <p:cNvPr id="76803" name="文本框 50179"/>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dissolve">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dissolve">
                                      <p:cBhvr>
                                        <p:cTn id="12" dur="5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dissolve">
                                      <p:cBhvr>
                                        <p:cTn id="17" dur="500"/>
                                        <p:tgtEl>
                                          <p:spTgt spid="501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51201"/>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1203" name="文本占位符 51202"/>
          <p:cNvSpPr>
            <a:spLocks noGrp="1"/>
          </p:cNvSpPr>
          <p:nvPr>
            <p:ph idx="1"/>
          </p:nvPr>
        </p:nvSpPr>
        <p:spPr>
          <a:xfrm>
            <a:off x="457200" y="1600200"/>
            <a:ext cx="8229600" cy="4914900"/>
          </a:xfrm>
        </p:spPr>
        <p:txBody>
          <a:bodyPr/>
          <a:lstStyle/>
          <a:p>
            <a:pPr marL="342900" indent="-342900" fontAlgn="base"/>
            <a:r>
              <a:rPr lang="zh-CN" altLang="en-US" sz="2800" strike="noStrike" noProof="1">
                <a:ea typeface="宋体" panose="02010600030101010101" pitchFamily="2" charset="-122"/>
              </a:rPr>
              <a:t>违约风险与利率</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违约风险溢价</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风险资产的预期回报率或收益率</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预期损失与违约风险溢价</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影响违约风险溢价的因素</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通货膨胀与违约风险溢价</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风险证券的收益曲线</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垃圾债券的兴衰</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垃圾债券收益率差额与经济周期</a:t>
            </a:r>
            <a:endParaRPr lang="zh-CN" altLang="en-US" sz="2800" strike="noStrike" noProof="1">
              <a:ea typeface="宋体" panose="02010600030101010101" pitchFamily="2" charset="-122"/>
            </a:endParaRPr>
          </a:p>
        </p:txBody>
      </p:sp>
      <p:sp>
        <p:nvSpPr>
          <p:cNvPr id="77827" name="文本框 51203"/>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dissolve">
                                      <p:cBhvr>
                                        <p:cTn id="7" dur="500"/>
                                        <p:tgtEl>
                                          <p:spTgt spid="5120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1203">
                                            <p:txEl>
                                              <p:pRg st="1" end="1"/>
                                            </p:txEl>
                                          </p:spTgt>
                                        </p:tgtEl>
                                        <p:attrNameLst>
                                          <p:attrName>style.visibility</p:attrName>
                                        </p:attrNameLst>
                                      </p:cBhvr>
                                      <p:to>
                                        <p:strVal val="visible"/>
                                      </p:to>
                                    </p:set>
                                    <p:animEffect transition="in" filter="dissolve">
                                      <p:cBhvr>
                                        <p:cTn id="10" dur="500"/>
                                        <p:tgtEl>
                                          <p:spTgt spid="5120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1203">
                                            <p:txEl>
                                              <p:pRg st="2" end="2"/>
                                            </p:txEl>
                                          </p:spTgt>
                                        </p:tgtEl>
                                        <p:attrNameLst>
                                          <p:attrName>style.visibility</p:attrName>
                                        </p:attrNameLst>
                                      </p:cBhvr>
                                      <p:to>
                                        <p:strVal val="visible"/>
                                      </p:to>
                                    </p:set>
                                    <p:animEffect transition="in" filter="dissolve">
                                      <p:cBhvr>
                                        <p:cTn id="13" dur="500"/>
                                        <p:tgtEl>
                                          <p:spTgt spid="5120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1203">
                                            <p:txEl>
                                              <p:pRg st="3" end="3"/>
                                            </p:txEl>
                                          </p:spTgt>
                                        </p:tgtEl>
                                        <p:attrNameLst>
                                          <p:attrName>style.visibility</p:attrName>
                                        </p:attrNameLst>
                                      </p:cBhvr>
                                      <p:to>
                                        <p:strVal val="visible"/>
                                      </p:to>
                                    </p:set>
                                    <p:animEffect transition="in" filter="dissolve">
                                      <p:cBhvr>
                                        <p:cTn id="16" dur="500"/>
                                        <p:tgtEl>
                                          <p:spTgt spid="5120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1203">
                                            <p:txEl>
                                              <p:pRg st="4" end="4"/>
                                            </p:txEl>
                                          </p:spTgt>
                                        </p:tgtEl>
                                        <p:attrNameLst>
                                          <p:attrName>style.visibility</p:attrName>
                                        </p:attrNameLst>
                                      </p:cBhvr>
                                      <p:to>
                                        <p:strVal val="visible"/>
                                      </p:to>
                                    </p:set>
                                    <p:animEffect transition="in" filter="dissolve">
                                      <p:cBhvr>
                                        <p:cTn id="19" dur="500"/>
                                        <p:tgtEl>
                                          <p:spTgt spid="5120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1203">
                                            <p:txEl>
                                              <p:pRg st="5" end="5"/>
                                            </p:txEl>
                                          </p:spTgt>
                                        </p:tgtEl>
                                        <p:attrNameLst>
                                          <p:attrName>style.visibility</p:attrName>
                                        </p:attrNameLst>
                                      </p:cBhvr>
                                      <p:to>
                                        <p:strVal val="visible"/>
                                      </p:to>
                                    </p:set>
                                    <p:animEffect transition="in" filter="dissolve">
                                      <p:cBhvr>
                                        <p:cTn id="22" dur="500"/>
                                        <p:tgtEl>
                                          <p:spTgt spid="51203">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1203">
                                            <p:txEl>
                                              <p:pRg st="6" end="6"/>
                                            </p:txEl>
                                          </p:spTgt>
                                        </p:tgtEl>
                                        <p:attrNameLst>
                                          <p:attrName>style.visibility</p:attrName>
                                        </p:attrNameLst>
                                      </p:cBhvr>
                                      <p:to>
                                        <p:strVal val="visible"/>
                                      </p:to>
                                    </p:set>
                                    <p:animEffect transition="in" filter="dissolve">
                                      <p:cBhvr>
                                        <p:cTn id="25" dur="500"/>
                                        <p:tgtEl>
                                          <p:spTgt spid="51203">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1203">
                                            <p:txEl>
                                              <p:pRg st="7" end="7"/>
                                            </p:txEl>
                                          </p:spTgt>
                                        </p:tgtEl>
                                        <p:attrNameLst>
                                          <p:attrName>style.visibility</p:attrName>
                                        </p:attrNameLst>
                                      </p:cBhvr>
                                      <p:to>
                                        <p:strVal val="visible"/>
                                      </p:to>
                                    </p:set>
                                    <p:animEffect transition="in" filter="dissolve">
                                      <p:cBhvr>
                                        <p:cTn id="28" dur="500"/>
                                        <p:tgtEl>
                                          <p:spTgt spid="51203">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51203">
                                            <p:txEl>
                                              <p:pRg st="8" end="8"/>
                                            </p:txEl>
                                          </p:spTgt>
                                        </p:tgtEl>
                                        <p:attrNameLst>
                                          <p:attrName>style.visibility</p:attrName>
                                        </p:attrNameLst>
                                      </p:cBhvr>
                                      <p:to>
                                        <p:strVal val="visible"/>
                                      </p:to>
                                    </p:set>
                                    <p:animEffect transition="in" filter="dissolve">
                                      <p:cBhvr>
                                        <p:cTn id="31" dur="500"/>
                                        <p:tgtEl>
                                          <p:spTgt spid="512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52225"/>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2227" name="文本占位符 52226"/>
          <p:cNvSpPr>
            <a:spLocks noGrp="1"/>
          </p:cNvSpPr>
          <p:nvPr>
            <p:ph idx="1"/>
          </p:nvPr>
        </p:nvSpPr>
        <p:spPr>
          <a:xfrm>
            <a:off x="457200" y="1600200"/>
            <a:ext cx="8191500" cy="4881563"/>
          </a:xfrm>
        </p:spPr>
        <p:txBody>
          <a:bodyPr/>
          <a:lstStyle/>
          <a:p>
            <a:pPr marL="342900" indent="-342900" fontAlgn="base">
              <a:lnSpc>
                <a:spcPct val="90000"/>
              </a:lnSpc>
            </a:pPr>
            <a:r>
              <a:rPr lang="zh-CN" altLang="en-US" sz="2800" strike="noStrike" noProof="1">
                <a:ea typeface="宋体" panose="02010600030101010101" pitchFamily="2" charset="-122"/>
              </a:rPr>
              <a:t>处理违约风险的新方法: 信用衍生工具</a:t>
            </a:r>
            <a:endParaRPr lang="zh-CN" altLang="en-US" sz="2800" strike="noStrike" noProof="1">
              <a:ea typeface="宋体" panose="02010600030101010101" pitchFamily="2" charset="-122"/>
            </a:endParaRPr>
          </a:p>
          <a:p>
            <a:pPr marL="342900" indent="-342900" fontAlgn="base">
              <a:lnSpc>
                <a:spcPct val="90000"/>
              </a:lnSpc>
            </a:pPr>
            <a:r>
              <a:rPr lang="zh-CN" altLang="en-US" sz="2800" strike="noStrike" noProof="1">
                <a:ea typeface="宋体" panose="02010600030101010101" pitchFamily="2" charset="-122"/>
              </a:rPr>
              <a:t>优先赎回权与赎回风险</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可赎回金融资产的到期收益率</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优先赎回权的优缺点</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赎回溢价与利率预期</a:t>
            </a:r>
            <a:endParaRPr lang="zh-CN" altLang="en-US" sz="2800" strike="noStrike" noProof="1">
              <a:ea typeface="宋体" panose="02010600030101010101" pitchFamily="2" charset="-122"/>
            </a:endParaRPr>
          </a:p>
          <a:p>
            <a:pPr marL="742950" lvl="1" indent="-285750" fontAlgn="base">
              <a:lnSpc>
                <a:spcPct val="90000"/>
              </a:lnSpc>
            </a:pPr>
            <a:r>
              <a:rPr lang="zh-CN" altLang="en-US" sz="2800" strike="noStrike" noProof="1">
                <a:ea typeface="宋体" panose="02010600030101010101" pitchFamily="2" charset="-122"/>
              </a:rPr>
              <a:t>优先赎回权与赎回风险的研究证据</a:t>
            </a:r>
            <a:endParaRPr lang="zh-CN" altLang="en-US" sz="2800" strike="noStrike" noProof="1">
              <a:ea typeface="宋体" panose="02010600030101010101" pitchFamily="2" charset="-122"/>
            </a:endParaRPr>
          </a:p>
        </p:txBody>
      </p:sp>
      <p:sp>
        <p:nvSpPr>
          <p:cNvPr id="78851" name="文本框 52227"/>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dissolve">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dissolve">
                                      <p:cBhvr>
                                        <p:cTn id="12" dur="500"/>
                                        <p:tgtEl>
                                          <p:spTgt spid="52227">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animEffect transition="in" filter="dissolve">
                                      <p:cBhvr>
                                        <p:cTn id="15" dur="500"/>
                                        <p:tgtEl>
                                          <p:spTgt spid="52227">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2227">
                                            <p:txEl>
                                              <p:pRg st="3" end="3"/>
                                            </p:txEl>
                                          </p:spTgt>
                                        </p:tgtEl>
                                        <p:attrNameLst>
                                          <p:attrName>style.visibility</p:attrName>
                                        </p:attrNameLst>
                                      </p:cBhvr>
                                      <p:to>
                                        <p:strVal val="visible"/>
                                      </p:to>
                                    </p:set>
                                    <p:animEffect transition="in" filter="dissolve">
                                      <p:cBhvr>
                                        <p:cTn id="18" dur="500"/>
                                        <p:tgtEl>
                                          <p:spTgt spid="52227">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2227">
                                            <p:txEl>
                                              <p:pRg st="4" end="4"/>
                                            </p:txEl>
                                          </p:spTgt>
                                        </p:tgtEl>
                                        <p:attrNameLst>
                                          <p:attrName>style.visibility</p:attrName>
                                        </p:attrNameLst>
                                      </p:cBhvr>
                                      <p:to>
                                        <p:strVal val="visible"/>
                                      </p:to>
                                    </p:set>
                                    <p:animEffect transition="in" filter="dissolve">
                                      <p:cBhvr>
                                        <p:cTn id="21" dur="500"/>
                                        <p:tgtEl>
                                          <p:spTgt spid="52227">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2227">
                                            <p:txEl>
                                              <p:pRg st="5" end="5"/>
                                            </p:txEl>
                                          </p:spTgt>
                                        </p:tgtEl>
                                        <p:attrNameLst>
                                          <p:attrName>style.visibility</p:attrName>
                                        </p:attrNameLst>
                                      </p:cBhvr>
                                      <p:to>
                                        <p:strVal val="visible"/>
                                      </p:to>
                                    </p:set>
                                    <p:animEffect transition="in" filter="dissolve">
                                      <p:cBhvr>
                                        <p:cTn id="24" dur="500"/>
                                        <p:tgtEl>
                                          <p:spTgt spid="522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53249"/>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3251" name="文本占位符 53250"/>
          <p:cNvSpPr>
            <a:spLocks noGrp="1"/>
          </p:cNvSpPr>
          <p:nvPr>
            <p:ph idx="1"/>
          </p:nvPr>
        </p:nvSpPr>
        <p:spPr>
          <a:xfrm>
            <a:off x="457200" y="1651000"/>
            <a:ext cx="8229600" cy="4792663"/>
          </a:xfrm>
        </p:spPr>
        <p:txBody>
          <a:bodyPr/>
          <a:lstStyle/>
          <a:p>
            <a:pPr marL="342900" indent="-342900" fontAlgn="base"/>
            <a:r>
              <a:rPr lang="zh-CN" altLang="en-US" sz="2800" strike="noStrike" noProof="1">
                <a:ea typeface="宋体" panose="02010600030101010101" pitchFamily="2" charset="-122"/>
              </a:rPr>
              <a:t>贷款支持证券的迅速增长</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增加了提前支付风险</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卖方已经创造出了各种各样的结构来帮助管理提前支付风险</a:t>
            </a:r>
            <a:endParaRPr lang="zh-CN" altLang="en-US" sz="2800" strike="noStrike" noProof="1">
              <a:ea typeface="宋体" panose="02010600030101010101" pitchFamily="2" charset="-122"/>
            </a:endParaRPr>
          </a:p>
          <a:p>
            <a:pPr marL="342900" indent="-342900" fontAlgn="base"/>
            <a:r>
              <a:rPr lang="zh-CN" altLang="en-US" sz="2800" strike="noStrike" noProof="1">
                <a:ea typeface="宋体" panose="02010600030101010101" pitchFamily="2" charset="-122"/>
              </a:rPr>
              <a:t>金融资产收益的税收</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近期税法的新变化</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资本损失的处理</a:t>
            </a:r>
            <a:endParaRPr lang="zh-CN" altLang="en-US" sz="2800" strike="noStrike" noProof="1">
              <a:ea typeface="宋体" panose="02010600030101010101" pitchFamily="2" charset="-122"/>
            </a:endParaRPr>
          </a:p>
          <a:p>
            <a:pPr marL="742950" lvl="1" indent="-285750" fontAlgn="base"/>
            <a:r>
              <a:rPr lang="zh-CN" altLang="en-US" sz="2800" strike="noStrike" noProof="1">
                <a:ea typeface="宋体" panose="02010600030101010101" pitchFamily="2" charset="-122"/>
              </a:rPr>
              <a:t>免税证券</a:t>
            </a:r>
            <a:endParaRPr lang="zh-CN" altLang="en-US" sz="2800" strike="noStrike" noProof="1">
              <a:ea typeface="宋体" panose="02010600030101010101" pitchFamily="2" charset="-122"/>
            </a:endParaRPr>
          </a:p>
        </p:txBody>
      </p:sp>
      <p:sp>
        <p:nvSpPr>
          <p:cNvPr id="79875" name="文本框 53251"/>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dissolve">
                                      <p:cBhvr>
                                        <p:cTn id="7" dur="500"/>
                                        <p:tgtEl>
                                          <p:spTgt spid="532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251">
                                            <p:txEl>
                                              <p:pRg st="1" end="1"/>
                                            </p:txEl>
                                          </p:spTgt>
                                        </p:tgtEl>
                                        <p:attrNameLst>
                                          <p:attrName>style.visibility</p:attrName>
                                        </p:attrNameLst>
                                      </p:cBhvr>
                                      <p:to>
                                        <p:strVal val="visible"/>
                                      </p:to>
                                    </p:set>
                                    <p:animEffect transition="in" filter="dissolve">
                                      <p:cBhvr>
                                        <p:cTn id="10" dur="500"/>
                                        <p:tgtEl>
                                          <p:spTgt spid="532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3251">
                                            <p:txEl>
                                              <p:pRg st="2" end="2"/>
                                            </p:txEl>
                                          </p:spTgt>
                                        </p:tgtEl>
                                        <p:attrNameLst>
                                          <p:attrName>style.visibility</p:attrName>
                                        </p:attrNameLst>
                                      </p:cBhvr>
                                      <p:to>
                                        <p:strVal val="visible"/>
                                      </p:to>
                                    </p:set>
                                    <p:animEffect transition="in" filter="dissolve">
                                      <p:cBhvr>
                                        <p:cTn id="13" dur="500"/>
                                        <p:tgtEl>
                                          <p:spTgt spid="5325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3251">
                                            <p:txEl>
                                              <p:pRg st="3" end="3"/>
                                            </p:txEl>
                                          </p:spTgt>
                                        </p:tgtEl>
                                        <p:attrNameLst>
                                          <p:attrName>style.visibility</p:attrName>
                                        </p:attrNameLst>
                                      </p:cBhvr>
                                      <p:to>
                                        <p:strVal val="visible"/>
                                      </p:to>
                                    </p:set>
                                    <p:animEffect transition="in" filter="dissolve">
                                      <p:cBhvr>
                                        <p:cTn id="18" dur="500"/>
                                        <p:tgtEl>
                                          <p:spTgt spid="53251">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3251">
                                            <p:txEl>
                                              <p:pRg st="4" end="4"/>
                                            </p:txEl>
                                          </p:spTgt>
                                        </p:tgtEl>
                                        <p:attrNameLst>
                                          <p:attrName>style.visibility</p:attrName>
                                        </p:attrNameLst>
                                      </p:cBhvr>
                                      <p:to>
                                        <p:strVal val="visible"/>
                                      </p:to>
                                    </p:set>
                                    <p:animEffect transition="in" filter="dissolve">
                                      <p:cBhvr>
                                        <p:cTn id="21" dur="500"/>
                                        <p:tgtEl>
                                          <p:spTgt spid="53251">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53251">
                                            <p:txEl>
                                              <p:pRg st="5" end="5"/>
                                            </p:txEl>
                                          </p:spTgt>
                                        </p:tgtEl>
                                        <p:attrNameLst>
                                          <p:attrName>style.visibility</p:attrName>
                                        </p:attrNameLst>
                                      </p:cBhvr>
                                      <p:to>
                                        <p:strVal val="visible"/>
                                      </p:to>
                                    </p:set>
                                    <p:animEffect transition="in" filter="dissolve">
                                      <p:cBhvr>
                                        <p:cTn id="24" dur="500"/>
                                        <p:tgtEl>
                                          <p:spTgt spid="53251">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3251">
                                            <p:txEl>
                                              <p:pRg st="6" end="6"/>
                                            </p:txEl>
                                          </p:spTgt>
                                        </p:tgtEl>
                                        <p:attrNameLst>
                                          <p:attrName>style.visibility</p:attrName>
                                        </p:attrNameLst>
                                      </p:cBhvr>
                                      <p:to>
                                        <p:strVal val="visible"/>
                                      </p:to>
                                    </p:set>
                                    <p:animEffect transition="in" filter="dissolve">
                                      <p:cBhvr>
                                        <p:cTn id="27" dur="500"/>
                                        <p:tgtEl>
                                          <p:spTgt spid="532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54273"/>
          <p:cNvSpPr>
            <a:spLocks noGrp="1"/>
          </p:cNvSpPr>
          <p:nvPr>
            <p:ph type="title"/>
          </p:nvPr>
        </p:nvSpPr>
        <p:spPr>
          <a:xfrm>
            <a:off x="457200" y="274638"/>
            <a:ext cx="8229600" cy="1143000"/>
          </a:xfrm>
        </p:spPr>
        <p:txBody>
          <a:bodyPr anchor="ctr"/>
          <a:lstStyle/>
          <a:p>
            <a:pPr fontAlgn="base"/>
            <a:r>
              <a:rPr lang="zh-CN" altLang="en-US" sz="3200" strike="noStrike" noProof="1">
                <a:ea typeface="宋体" panose="02010600030101010101" pitchFamily="2" charset="-122"/>
              </a:rPr>
              <a:t>本章回顾</a:t>
            </a:r>
            <a:endParaRPr lang="zh-CN" altLang="en-US" sz="3200" strike="noStrike" noProof="1">
              <a:ea typeface="宋体" panose="02010600030101010101" pitchFamily="2" charset="-122"/>
            </a:endParaRPr>
          </a:p>
        </p:txBody>
      </p:sp>
      <p:sp>
        <p:nvSpPr>
          <p:cNvPr id="54275" name="文本占位符 54274"/>
          <p:cNvSpPr>
            <a:spLocks noGrp="1"/>
          </p:cNvSpPr>
          <p:nvPr>
            <p:ph idx="1"/>
          </p:nvPr>
        </p:nvSpPr>
        <p:spPr>
          <a:xfrm>
            <a:off x="457200" y="2184400"/>
            <a:ext cx="8229600" cy="3941763"/>
          </a:xfrm>
        </p:spPr>
        <p:txBody>
          <a:bodyPr/>
          <a:lstStyle/>
          <a:p>
            <a:pPr marL="342900" indent="-342900" fontAlgn="base"/>
            <a:r>
              <a:rPr lang="zh-CN" altLang="en-US" strike="noStrike" noProof="1">
                <a:ea typeface="宋体" panose="02010600030101010101" pitchFamily="2" charset="-122"/>
              </a:rPr>
              <a:t>可转换证券</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对公司债券发行者的优点</a:t>
            </a:r>
            <a:endParaRPr lang="zh-CN" altLang="en-US" strike="noStrike" noProof="1">
              <a:ea typeface="宋体" panose="02010600030101010101" pitchFamily="2" charset="-122"/>
            </a:endParaRPr>
          </a:p>
          <a:p>
            <a:pPr marL="742950" lvl="1" indent="-285750" fontAlgn="base"/>
            <a:r>
              <a:rPr lang="zh-CN" altLang="en-US" strike="noStrike" noProof="1">
                <a:ea typeface="宋体" panose="02010600030101010101" pitchFamily="2" charset="-122"/>
              </a:rPr>
              <a:t>可转换债券对投资者的优点</a:t>
            </a:r>
            <a:endParaRPr lang="zh-CN" altLang="en-US" strike="noStrike" noProof="1">
              <a:ea typeface="宋体" panose="02010600030101010101" pitchFamily="2" charset="-122"/>
            </a:endParaRPr>
          </a:p>
          <a:p>
            <a:pPr marL="342900" indent="-342900" fontAlgn="base"/>
            <a:r>
              <a:rPr lang="zh-CN" altLang="en-US" strike="noStrike" noProof="1">
                <a:ea typeface="宋体" panose="02010600030101010101" pitchFamily="2" charset="-122"/>
              </a:rPr>
              <a:t>金融体系中的利率结构</a:t>
            </a:r>
            <a:endParaRPr lang="zh-CN" altLang="en-US" strike="noStrike" noProof="1">
              <a:ea typeface="宋体" panose="02010600030101010101" pitchFamily="2" charset="-122"/>
            </a:endParaRPr>
          </a:p>
        </p:txBody>
      </p:sp>
      <p:sp>
        <p:nvSpPr>
          <p:cNvPr id="80899" name="文本框 54275"/>
          <p:cNvSpPr txBox="1"/>
          <p:nvPr/>
        </p:nvSpPr>
        <p:spPr>
          <a:xfrm>
            <a:off x="8229600" y="6507163"/>
            <a:ext cx="809625" cy="304800"/>
          </a:xfrm>
          <a:prstGeom prst="rect">
            <a:avLst/>
          </a:prstGeom>
          <a:noFill/>
          <a:ln w="9525">
            <a:noFill/>
          </a:ln>
        </p:spPr>
        <p:txBody>
          <a:bodyPr anchor="t">
            <a:spAutoFit/>
          </a:bodyPr>
          <a:lstStyle/>
          <a:p>
            <a:pPr algn="r"/>
            <a:r>
              <a:rPr lang="en-US" altLang="zh-CN" sz="1400" dirty="0">
                <a:solidFill>
                  <a:srgbClr val="FFFFFF"/>
                </a:solidFill>
                <a:latin typeface="Book Antiqua" panose="02040602050305030304" pitchFamily="2" charset="0"/>
                <a:ea typeface="宋体" panose="02010600030101010101" pitchFamily="2" charset="-122"/>
              </a:rPr>
              <a:t>8-</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dissolve">
                                      <p:cBhvr>
                                        <p:cTn id="7" dur="500"/>
                                        <p:tgtEl>
                                          <p:spTgt spid="542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4275">
                                            <p:txEl>
                                              <p:pRg st="1" end="1"/>
                                            </p:txEl>
                                          </p:spTgt>
                                        </p:tgtEl>
                                        <p:attrNameLst>
                                          <p:attrName>style.visibility</p:attrName>
                                        </p:attrNameLst>
                                      </p:cBhvr>
                                      <p:to>
                                        <p:strVal val="visible"/>
                                      </p:to>
                                    </p:set>
                                    <p:animEffect transition="in" filter="dissolve">
                                      <p:cBhvr>
                                        <p:cTn id="10" dur="500"/>
                                        <p:tgtEl>
                                          <p:spTgt spid="542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4275">
                                            <p:txEl>
                                              <p:pRg st="2" end="2"/>
                                            </p:txEl>
                                          </p:spTgt>
                                        </p:tgtEl>
                                        <p:attrNameLst>
                                          <p:attrName>style.visibility</p:attrName>
                                        </p:attrNameLst>
                                      </p:cBhvr>
                                      <p:to>
                                        <p:strVal val="visible"/>
                                      </p:to>
                                    </p:set>
                                    <p:animEffect transition="in" filter="dissolve">
                                      <p:cBhvr>
                                        <p:cTn id="13" dur="500"/>
                                        <p:tgtEl>
                                          <p:spTgt spid="5427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4275">
                                            <p:txEl>
                                              <p:pRg st="3" end="3"/>
                                            </p:txEl>
                                          </p:spTgt>
                                        </p:tgtEl>
                                        <p:attrNameLst>
                                          <p:attrName>style.visibility</p:attrName>
                                        </p:attrNameLst>
                                      </p:cBhvr>
                                      <p:to>
                                        <p:strVal val="visible"/>
                                      </p:to>
                                    </p:set>
                                    <p:animEffect transition="in" filter="dissolve">
                                      <p:cBhvr>
                                        <p:cTn id="18" dur="500"/>
                                        <p:tgtEl>
                                          <p:spTgt spid="542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tags/tag1.xml><?xml version="1.0" encoding="utf-8"?>
<p:tagLst xmlns:p="http://schemas.openxmlformats.org/presentationml/2006/main">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10400</Words>
  <Application>WPS 演示</Application>
  <PresentationFormat>全屏显示(4:3)</PresentationFormat>
  <Paragraphs>719</Paragraphs>
  <Slides>72</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72</vt:i4>
      </vt:variant>
    </vt:vector>
  </HeadingPairs>
  <TitlesOfParts>
    <vt:vector size="80" baseType="lpstr">
      <vt:lpstr>Arial</vt:lpstr>
      <vt:lpstr>宋体</vt:lpstr>
      <vt:lpstr>Wingdings</vt:lpstr>
      <vt:lpstr>Times New Roman</vt:lpstr>
      <vt:lpstr>微软雅黑</vt:lpstr>
      <vt:lpstr>Arial Unicode MS</vt:lpstr>
      <vt:lpstr>Book Antiqua</vt:lpstr>
      <vt:lpstr>Default Design</vt:lpstr>
      <vt:lpstr>PowerPoint 演示文稿</vt:lpstr>
      <vt:lpstr>第8章</vt:lpstr>
      <vt:lpstr> 学习目标 </vt:lpstr>
      <vt:lpstr>导 言</vt:lpstr>
      <vt:lpstr>导 言</vt:lpstr>
      <vt:lpstr>市场性（适销性）</vt:lpstr>
      <vt:lpstr>流动性</vt:lpstr>
      <vt:lpstr>流动性</vt:lpstr>
      <vt:lpstr>流动性</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违约风险与利率</vt:lpstr>
      <vt:lpstr>处理违约风险的新方法: 信用衍生工具</vt:lpstr>
      <vt:lpstr>处理违约风险的新方法: 信用衍生工具</vt:lpstr>
      <vt:lpstr>优先赎回权和赎回风险</vt:lpstr>
      <vt:lpstr>优先赎回权和赎回风险</vt:lpstr>
      <vt:lpstr>优先赎回权和赎回风险</vt:lpstr>
      <vt:lpstr>优先赎回权和赎回风险</vt:lpstr>
      <vt:lpstr>优先赎回权和赎回风险</vt:lpstr>
      <vt:lpstr>优先赎回权和赎回风险</vt:lpstr>
      <vt:lpstr>提前支付风险与贷款支持证券的利率</vt:lpstr>
      <vt:lpstr>提前支付风险与贷款支持证券的利率</vt:lpstr>
      <vt:lpstr>提前支付风险与贷款支持证券的利率</vt:lpstr>
      <vt:lpstr>提前支付风险与贷款支持证券的利率</vt:lpstr>
      <vt:lpstr>证券收益税与利率</vt:lpstr>
      <vt:lpstr>证券收益税与利率</vt:lpstr>
      <vt:lpstr>证券收益税与利率</vt:lpstr>
      <vt:lpstr>证券收益税与利率</vt:lpstr>
      <vt:lpstr>证券收益税与利率</vt:lpstr>
      <vt:lpstr>证券收益税与利率</vt:lpstr>
      <vt:lpstr>证券收益税与利率</vt:lpstr>
      <vt:lpstr>证券收益税与利率</vt:lpstr>
      <vt:lpstr>证券可转换权与利率</vt:lpstr>
      <vt:lpstr>证券可转换权与利率</vt:lpstr>
      <vt:lpstr>证券可转换权与利率</vt:lpstr>
      <vt:lpstr>证券可转换权与利率</vt:lpstr>
      <vt:lpstr>证券可转换权与利率</vt:lpstr>
      <vt:lpstr>利率结构</vt:lpstr>
      <vt:lpstr>Markets on the Net</vt:lpstr>
      <vt:lpstr>Markets on the Net</vt:lpstr>
      <vt:lpstr>Markets on the Net</vt:lpstr>
      <vt:lpstr>本章回顾</vt:lpstr>
      <vt:lpstr>本章回顾</vt:lpstr>
      <vt:lpstr>本章回顾</vt:lpstr>
      <vt:lpstr>本章回顾</vt:lpstr>
      <vt:lpstr>本章回顾</vt:lpstr>
    </vt:vector>
  </TitlesOfParts>
  <Company>McGraw-Hill Irwin</Company>
  <LinksUpToDate>false</LinksUpToDate>
  <SharedDoc>false</SharedDoc>
  <HyperlinksChanged>false</HyperlinksChanged>
  <AppVersion>14.0000</AppVersion>
  <Manager>Katherine Mau</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category>Finance, Markets, Money</cp:category>
  <cp:lastModifiedBy>WANG</cp:lastModifiedBy>
  <cp:revision>183</cp:revision>
  <dcterms:created xsi:type="dcterms:W3CDTF">2003-08-25T19:00:00Z</dcterms:created>
  <dcterms:modified xsi:type="dcterms:W3CDTF">2025-04-24T14:04:58Z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52D0206A77A64432BF266ADC4AF04AAC_13</vt:lpwstr>
  </property>
</Properties>
</file>