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png" ContentType="image/png"/>
  <Default Extension="emf" ContentType="image/x-emf"/>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9"/>
  </p:notesMasterIdLst>
  <p:sldIdLst>
    <p:sldId id="321" r:id="rId3"/>
    <p:sldId id="284" r:id="rId4"/>
    <p:sldId id="286" r:id="rId5"/>
    <p:sldId id="287" r:id="rId6"/>
    <p:sldId id="288" r:id="rId7"/>
    <p:sldId id="570" r:id="rId8"/>
    <p:sldId id="289" r:id="rId9"/>
    <p:sldId id="324" r:id="rId10"/>
    <p:sldId id="325" r:id="rId11"/>
    <p:sldId id="326" r:id="rId12"/>
    <p:sldId id="327" r:id="rId13"/>
    <p:sldId id="328" r:id="rId14"/>
    <p:sldId id="329" r:id="rId15"/>
    <p:sldId id="330" r:id="rId16"/>
    <p:sldId id="331" r:id="rId17"/>
    <p:sldId id="380" r:id="rId18"/>
    <p:sldId id="332" r:id="rId19"/>
    <p:sldId id="292" r:id="rId20"/>
    <p:sldId id="481" r:id="rId21"/>
    <p:sldId id="526" r:id="rId22"/>
    <p:sldId id="297" r:id="rId23"/>
    <p:sldId id="333" r:id="rId24"/>
    <p:sldId id="299" r:id="rId25"/>
    <p:sldId id="334" r:id="rId26"/>
    <p:sldId id="382" r:id="rId27"/>
    <p:sldId id="426" r:id="rId28"/>
    <p:sldId id="383" r:id="rId29"/>
    <p:sldId id="335" r:id="rId30"/>
    <p:sldId id="336" r:id="rId31"/>
    <p:sldId id="293" r:id="rId32"/>
    <p:sldId id="482" r:id="rId33"/>
    <p:sldId id="483" r:id="rId34"/>
    <p:sldId id="303" r:id="rId35"/>
    <p:sldId id="304" r:id="rId36"/>
    <p:sldId id="305" r:id="rId37"/>
    <p:sldId id="306" r:id="rId38"/>
    <p:sldId id="294" r:id="rId39"/>
    <p:sldId id="295" r:id="rId40"/>
    <p:sldId id="307" r:id="rId41"/>
    <p:sldId id="338" r:id="rId42"/>
    <p:sldId id="339" r:id="rId43"/>
    <p:sldId id="340" r:id="rId44"/>
    <p:sldId id="308" r:id="rId45"/>
    <p:sldId id="385" r:id="rId46"/>
    <p:sldId id="309" r:id="rId47"/>
    <p:sldId id="463" r:id="rId48"/>
    <p:sldId id="310" r:id="rId49"/>
    <p:sldId id="464" r:id="rId50"/>
    <p:sldId id="311" r:id="rId51"/>
    <p:sldId id="465" r:id="rId52"/>
    <p:sldId id="466" r:id="rId53"/>
    <p:sldId id="313" r:id="rId54"/>
    <p:sldId id="317" r:id="rId55"/>
    <p:sldId id="318" r:id="rId56"/>
    <p:sldId id="319" r:id="rId57"/>
    <p:sldId id="320" r:id="rId58"/>
  </p:sldIdLst>
  <p:sldSz cx="9144000" cy="6858000" type="screen4x3"/>
  <p:notesSz cx="6858000" cy="9144000"/>
  <p:custDataLst>
    <p:tags r:id="rId63"/>
  </p:custDataLst>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4" userDrawn="1">
          <p15:clr>
            <a:srgbClr val="A4A3A4"/>
          </p15:clr>
        </p15:guide>
        <p15:guide id="2" pos="288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C2FE"/>
    <a:srgbClr val="009900"/>
    <a:srgbClr val="00BEFA"/>
    <a:srgbClr val="0A0C5C"/>
    <a:srgbClr val="E8004D"/>
    <a:srgbClr val="060738"/>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howGuides="1">
      <p:cViewPr varScale="1">
        <p:scale>
          <a:sx n="69" d="100"/>
          <a:sy n="69" d="100"/>
        </p:scale>
        <p:origin x="-138" y="-102"/>
      </p:cViewPr>
      <p:guideLst>
        <p:guide orient="horz" pos="2164"/>
        <p:guide pos="2887"/>
      </p:guideLst>
    </p:cSldViewPr>
  </p:slide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3" Type="http://schemas.openxmlformats.org/officeDocument/2006/relationships/tags" Target="tags/tag1.xml"/><Relationship Id="rId62" Type="http://schemas.openxmlformats.org/officeDocument/2006/relationships/tableStyles" Target="tableStyles.xml"/><Relationship Id="rId61" Type="http://schemas.openxmlformats.org/officeDocument/2006/relationships/viewProps" Target="viewProps.xml"/><Relationship Id="rId60" Type="http://schemas.openxmlformats.org/officeDocument/2006/relationships/presProps" Target="presProps.xml"/><Relationship Id="rId6" Type="http://schemas.openxmlformats.org/officeDocument/2006/relationships/slide" Target="slides/slide4.xml"/><Relationship Id="rId59" Type="http://schemas.openxmlformats.org/officeDocument/2006/relationships/notesMaster" Target="notesMasters/notesMaster1.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页眉占位符 2049"/>
          <p:cNvSpPr>
            <a:spLocks noGrp="1"/>
          </p:cNvSpPr>
          <p:nvPr>
            <p:ph type="hdr" sz="quarter"/>
          </p:nvPr>
        </p:nvSpPr>
        <p:spPr>
          <a:xfrm>
            <a:off x="0" y="0"/>
            <a:ext cx="2971800" cy="457200"/>
          </a:xfrm>
          <a:prstGeom prst="rect">
            <a:avLst/>
          </a:prstGeom>
          <a:noFill/>
          <a:ln w="9525">
            <a:noFill/>
          </a:ln>
        </p:spPr>
        <p:txBody>
          <a:bodyPr/>
          <a:p>
            <a:pPr lvl="0" fontAlgn="base"/>
            <a:endParaRPr lang="zh-CN" altLang="en-US" sz="1200" strike="noStrike" noProof="1" dirty="0">
              <a:ea typeface="宋体" panose="02010600030101010101" pitchFamily="2" charset="-122"/>
            </a:endParaRPr>
          </a:p>
        </p:txBody>
      </p:sp>
      <p:sp>
        <p:nvSpPr>
          <p:cNvPr id="2051" name="日期占位符 2050"/>
          <p:cNvSpPr>
            <a:spLocks noGrp="1"/>
          </p:cNvSpPr>
          <p:nvPr>
            <p:ph type="dt" idx="1"/>
          </p:nvPr>
        </p:nvSpPr>
        <p:spPr>
          <a:xfrm>
            <a:off x="3884613" y="0"/>
            <a:ext cx="2971800" cy="457200"/>
          </a:xfrm>
          <a:prstGeom prst="rect">
            <a:avLst/>
          </a:prstGeom>
          <a:noFill/>
          <a:ln w="9525">
            <a:noFill/>
          </a:ln>
        </p:spPr>
        <p:txBody>
          <a:bodyPr/>
          <a:p>
            <a:pPr lvl="0" algn="r" fontAlgn="base"/>
            <a:endParaRPr lang="zh-CN" altLang="en-US" sz="1200" strike="noStrike" noProof="1" dirty="0">
              <a:ea typeface="宋体" panose="02010600030101010101" pitchFamily="2" charset="-122"/>
            </a:endParaRPr>
          </a:p>
        </p:txBody>
      </p:sp>
      <p:sp>
        <p:nvSpPr>
          <p:cNvPr id="2052" name="幻灯片图像占位符 2051"/>
          <p:cNvSpPr>
            <a:spLocks noGrp="1" noRot="1"/>
          </p:cNvSpPr>
          <p:nvPr>
            <p:ph type="sldImg"/>
          </p:nvPr>
        </p:nvSpPr>
        <p:spPr>
          <a:xfrm>
            <a:off x="1143000" y="685800"/>
            <a:ext cx="4572000" cy="3429000"/>
          </a:xfrm>
          <a:prstGeom prst="rect">
            <a:avLst/>
          </a:prstGeom>
          <a:noFill/>
          <a:ln w="9525">
            <a:noFill/>
          </a:ln>
        </p:spPr>
      </p:sp>
      <p:sp>
        <p:nvSpPr>
          <p:cNvPr id="2053" name="文本占位符 2052"/>
          <p:cNvSpPr>
            <a:spLocks noGrp="1" noRot="1"/>
          </p:cNvSpPr>
          <p:nvPr>
            <p:ph type="body" sz="quarter"/>
          </p:nvPr>
        </p:nvSpPr>
        <p:spPr>
          <a:xfrm>
            <a:off x="685800" y="4343400"/>
            <a:ext cx="5486400" cy="4114800"/>
          </a:xfrm>
          <a:prstGeom prst="rect">
            <a:avLst/>
          </a:prstGeom>
          <a:noFill/>
          <a:ln w="9525">
            <a:noFill/>
          </a:ln>
        </p:spPr>
        <p:txBody>
          <a:bodyPr anchor="ctr" anchorCtr="0"/>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2054" name="页脚占位符 2053"/>
          <p:cNvSpPr>
            <a:spLocks noGrp="1"/>
          </p:cNvSpPr>
          <p:nvPr>
            <p:ph type="ftr" sz="quarter" idx="4"/>
          </p:nvPr>
        </p:nvSpPr>
        <p:spPr>
          <a:xfrm>
            <a:off x="0" y="8685213"/>
            <a:ext cx="2971800" cy="457200"/>
          </a:xfrm>
          <a:prstGeom prst="rect">
            <a:avLst/>
          </a:prstGeom>
          <a:noFill/>
          <a:ln w="9525">
            <a:noFill/>
          </a:ln>
        </p:spPr>
        <p:txBody>
          <a:bodyPr anchor="b"/>
          <a:p>
            <a:pPr lvl="0" fontAlgn="base"/>
            <a:endParaRPr lang="zh-CN" altLang="en-US" sz="1200" strike="noStrike" noProof="1" dirty="0">
              <a:ea typeface="宋体" panose="02010600030101010101" pitchFamily="2" charset="-122"/>
            </a:endParaRPr>
          </a:p>
        </p:txBody>
      </p:sp>
      <p:sp>
        <p:nvSpPr>
          <p:cNvPr id="2055" name="灯片编号占位符 2054"/>
          <p:cNvSpPr>
            <a:spLocks noGrp="1"/>
          </p:cNvSpPr>
          <p:nvPr>
            <p:ph type="sldNum" sz="quarter" idx="5"/>
          </p:nvPr>
        </p:nvSpPr>
        <p:spPr>
          <a:xfrm>
            <a:off x="3884613" y="8685213"/>
            <a:ext cx="2971800" cy="457200"/>
          </a:xfrm>
          <a:prstGeom prst="rect">
            <a:avLst/>
          </a:prstGeom>
          <a:noFill/>
          <a:ln w="9525">
            <a:noFill/>
          </a:ln>
        </p:spPr>
        <p:txBody>
          <a:bodyPr anchor="b"/>
          <a:p>
            <a:pPr lvl="0" algn="r" fontAlgn="base"/>
            <a:fld id="{9A0DB2DC-4C9A-4742-B13C-FB6460FD3503}" type="slidenum">
              <a:rPr lang="zh-CN" altLang="en-US" sz="1200" strike="noStrike" noProof="1" dirty="0">
                <a:latin typeface="Arial" panose="020B0604020202020204" pitchFamily="34" charset="0"/>
                <a:ea typeface="宋体" panose="02010600030101010101" pitchFamily="2" charset="-122"/>
                <a:cs typeface="+mn-ea"/>
              </a:rPr>
            </a:fld>
            <a:endParaRPr lang="zh-CN" altLang="en-US" sz="1200" strike="noStrike" noProof="1" dirty="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marL="0" lvl="0"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2pPr>
    <a:lvl3pPr marL="914400" lvl="2"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3pPr>
    <a:lvl4pPr marL="1371600" lvl="3"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4pPr>
    <a:lvl5pPr marL="1828800" lvl="4"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5pPr>
    <a:lvl6pPr marL="2286000" lvl="5"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6pPr>
    <a:lvl7pPr marL="2743200" lvl="6"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7pPr>
    <a:lvl8pPr marL="3200400" lvl="7"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8pPr>
    <a:lvl9pPr marL="3657600" lvl="8" indent="0" algn="l" defTabSz="914400" eaLnBrk="1" fontAlgn="base" latinLnBrk="0" hangingPunct="1">
      <a:lnSpc>
        <a:spcPct val="100000"/>
      </a:lnSpc>
      <a:spcBef>
        <a:spcPct val="30000"/>
      </a:spcBef>
      <a:spcAft>
        <a:spcPct val="0"/>
      </a:spcAft>
      <a:buNone/>
      <a:defRPr sz="1200" b="0" u="none" kern="1200" baseline="0">
        <a:solidFill>
          <a:schemeClr val="tx1"/>
        </a:solidFill>
        <a:latin typeface="Arial" panose="020B0604020202020204" pitchFamily="34" charset="0"/>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85800" y="1536700"/>
            <a:ext cx="3808476" cy="45593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9724" y="1536700"/>
            <a:ext cx="3808476" cy="45593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altLang="en-US"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dirty="0"/>
          </a:p>
        </p:txBody>
      </p:sp>
      <p:sp>
        <p:nvSpPr>
          <p:cNvPr id="8" name="页脚占位符 7"/>
          <p:cNvSpPr>
            <a:spLocks noGrp="1"/>
          </p:cNvSpPr>
          <p:nvPr>
            <p:ph type="ftr" sz="quarter" idx="11"/>
          </p:nvPr>
        </p:nvSpPr>
        <p:spPr/>
        <p:txBody>
          <a:bodyPr/>
          <a:p>
            <a:pPr lvl="0" fontAlgn="base"/>
            <a:endParaRPr lang="zh-CN" altLang="en-US" strike="noStrike" noProof="1" dirty="0"/>
          </a:p>
        </p:txBody>
      </p:sp>
      <p:sp>
        <p:nvSpPr>
          <p:cNvPr id="9" name="灯片编号占位符 8"/>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dirty="0"/>
          </a:p>
        </p:txBody>
      </p:sp>
      <p:sp>
        <p:nvSpPr>
          <p:cNvPr id="4" name="页脚占位符 3"/>
          <p:cNvSpPr>
            <a:spLocks noGrp="1"/>
          </p:cNvSpPr>
          <p:nvPr>
            <p:ph type="ftr" sz="quarter" idx="11"/>
          </p:nvPr>
        </p:nvSpPr>
        <p:spPr/>
        <p:txBody>
          <a:bodyPr/>
          <a:p>
            <a:pPr lvl="0" fontAlgn="base"/>
            <a:endParaRPr lang="zh-CN" altLang="en-US" strike="noStrike" noProof="1" dirty="0"/>
          </a:p>
        </p:txBody>
      </p:sp>
      <p:sp>
        <p:nvSpPr>
          <p:cNvPr id="5" name="灯片编号占位符 4"/>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dirty="0"/>
          </a:p>
        </p:txBody>
      </p:sp>
      <p:sp>
        <p:nvSpPr>
          <p:cNvPr id="3" name="页脚占位符 2"/>
          <p:cNvSpPr>
            <a:spLocks noGrp="1"/>
          </p:cNvSpPr>
          <p:nvPr>
            <p:ph type="ftr" sz="quarter" idx="11"/>
          </p:nvPr>
        </p:nvSpPr>
        <p:spPr/>
        <p:txBody>
          <a:bodyPr/>
          <a:p>
            <a:pPr lvl="0" fontAlgn="base"/>
            <a:endParaRPr lang="zh-CN" altLang="en-US" strike="noStrike" noProof="1" dirty="0"/>
          </a:p>
        </p:txBody>
      </p:sp>
      <p:sp>
        <p:nvSpPr>
          <p:cNvPr id="4" name="灯片编号占位符 3"/>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altLang="en-US"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altLang="en-US" strike="noStrike" noProof="1" dirty="0"/>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266700"/>
            <a:ext cx="1943100" cy="582930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85800" y="266700"/>
            <a:ext cx="5716657" cy="5829300"/>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60738"/>
            </a:gs>
            <a:gs pos="100000">
              <a:schemeClr val="accent1"/>
            </a:gs>
          </a:gsLst>
          <a:lin ang="18900000" scaled="1"/>
          <a:tileRect/>
        </a:gradFill>
        <a:effectLst/>
      </p:bgPr>
    </p:bg>
    <p:spTree>
      <p:nvGrpSpPr>
        <p:cNvPr id="1" name=""/>
        <p:cNvGrpSpPr/>
        <p:nvPr/>
      </p:nvGrpSpPr>
      <p:grpSpPr/>
      <p:sp>
        <p:nvSpPr>
          <p:cNvPr id="1026" name="矩形 1025"/>
          <p:cNvSpPr/>
          <p:nvPr userDrawn="1"/>
        </p:nvSpPr>
        <p:spPr>
          <a:xfrm>
            <a:off x="0" y="0"/>
            <a:ext cx="9144000" cy="1465263"/>
          </a:xfrm>
          <a:prstGeom prst="rect">
            <a:avLst/>
          </a:prstGeom>
          <a:gradFill rotWithShape="1">
            <a:gsLst>
              <a:gs pos="0">
                <a:schemeClr val="tx1"/>
              </a:gs>
              <a:gs pos="50000">
                <a:srgbClr val="00002F"/>
              </a:gs>
              <a:gs pos="100000">
                <a:schemeClr val="tx1"/>
              </a:gs>
            </a:gsLst>
            <a:lin ang="5400000" scaled="1"/>
            <a:tileRect/>
          </a:gradFill>
          <a:ln w="9525">
            <a:noFill/>
          </a:ln>
        </p:spPr>
        <p:txBody>
          <a:bodyPr anchor="t" anchorCtr="0"/>
          <a:p>
            <a:pPr lvl="0"/>
            <a:endParaRPr lang="zh-CN" altLang="en-US">
              <a:latin typeface="Arial" panose="020B0604020202020204" pitchFamily="34" charset="0"/>
            </a:endParaRPr>
          </a:p>
        </p:txBody>
      </p:sp>
      <p:sp>
        <p:nvSpPr>
          <p:cNvPr id="1027" name="椭圆 1026"/>
          <p:cNvSpPr/>
          <p:nvPr userDrawn="1"/>
        </p:nvSpPr>
        <p:spPr>
          <a:xfrm rot="-5400000">
            <a:off x="-1784350" y="4924425"/>
            <a:ext cx="3717925" cy="146050"/>
          </a:xfrm>
          <a:prstGeom prst="ellipse">
            <a:avLst/>
          </a:prstGeom>
          <a:gradFill rotWithShape="1">
            <a:gsLst>
              <a:gs pos="0">
                <a:schemeClr val="accent1"/>
              </a:gs>
              <a:gs pos="100000">
                <a:schemeClr val="bg1"/>
              </a:gs>
            </a:gsLst>
            <a:lin ang="0" scaled="1"/>
            <a:tileRect/>
          </a:gradFill>
          <a:ln w="9525">
            <a:noFill/>
          </a:ln>
        </p:spPr>
        <p:txBody>
          <a:bodyPr anchor="t" anchorCtr="0"/>
          <a:p>
            <a:pPr lvl="0"/>
            <a:endParaRPr lang="zh-CN" altLang="en-US">
              <a:latin typeface="Arial" panose="020B0604020202020204" pitchFamily="34" charset="0"/>
            </a:endParaRPr>
          </a:p>
        </p:txBody>
      </p:sp>
      <p:sp>
        <p:nvSpPr>
          <p:cNvPr id="1028" name="椭圆 1027"/>
          <p:cNvSpPr/>
          <p:nvPr userDrawn="1"/>
        </p:nvSpPr>
        <p:spPr>
          <a:xfrm rot="-5400000">
            <a:off x="-1785937" y="4297363"/>
            <a:ext cx="3721100" cy="146050"/>
          </a:xfrm>
          <a:prstGeom prst="ellipse">
            <a:avLst/>
          </a:prstGeom>
          <a:gradFill rotWithShape="1">
            <a:gsLst>
              <a:gs pos="0">
                <a:schemeClr val="accent1"/>
              </a:gs>
              <a:gs pos="100000">
                <a:schemeClr val="bg1"/>
              </a:gs>
            </a:gsLst>
            <a:lin ang="0" scaled="1"/>
            <a:tileRect/>
          </a:gradFill>
          <a:ln w="9525">
            <a:noFill/>
          </a:ln>
        </p:spPr>
        <p:txBody>
          <a:bodyPr anchor="t" anchorCtr="0"/>
          <a:p>
            <a:pPr lvl="0"/>
            <a:endParaRPr lang="zh-CN" altLang="en-US">
              <a:latin typeface="Arial" panose="020B0604020202020204" pitchFamily="34" charset="0"/>
            </a:endParaRPr>
          </a:p>
        </p:txBody>
      </p:sp>
      <p:sp>
        <p:nvSpPr>
          <p:cNvPr id="1029" name="椭圆 1028"/>
          <p:cNvSpPr/>
          <p:nvPr userDrawn="1"/>
        </p:nvSpPr>
        <p:spPr>
          <a:xfrm rot="-5400000">
            <a:off x="-1784350" y="3670300"/>
            <a:ext cx="3717925" cy="146050"/>
          </a:xfrm>
          <a:prstGeom prst="ellipse">
            <a:avLst/>
          </a:prstGeom>
          <a:gradFill rotWithShape="1">
            <a:gsLst>
              <a:gs pos="0">
                <a:schemeClr val="accent1"/>
              </a:gs>
              <a:gs pos="100000">
                <a:schemeClr val="bg1"/>
              </a:gs>
            </a:gsLst>
            <a:lin ang="0" scaled="1"/>
            <a:tileRect/>
          </a:gradFill>
          <a:ln w="9525">
            <a:noFill/>
          </a:ln>
        </p:spPr>
        <p:txBody>
          <a:bodyPr anchor="t" anchorCtr="0"/>
          <a:p>
            <a:pPr lvl="0"/>
            <a:endParaRPr lang="zh-CN" altLang="en-US">
              <a:latin typeface="Arial" panose="020B0604020202020204" pitchFamily="34" charset="0"/>
            </a:endParaRPr>
          </a:p>
        </p:txBody>
      </p:sp>
      <p:sp>
        <p:nvSpPr>
          <p:cNvPr id="1030" name="椭圆 1029"/>
          <p:cNvSpPr/>
          <p:nvPr userDrawn="1"/>
        </p:nvSpPr>
        <p:spPr>
          <a:xfrm rot="-5400000">
            <a:off x="-1784350" y="3041650"/>
            <a:ext cx="3717925" cy="146050"/>
          </a:xfrm>
          <a:prstGeom prst="ellipse">
            <a:avLst/>
          </a:prstGeom>
          <a:gradFill rotWithShape="1">
            <a:gsLst>
              <a:gs pos="0">
                <a:schemeClr val="accent1"/>
              </a:gs>
              <a:gs pos="100000">
                <a:schemeClr val="bg1"/>
              </a:gs>
            </a:gsLst>
            <a:lin ang="0" scaled="1"/>
            <a:tileRect/>
          </a:gradFill>
          <a:ln w="9525">
            <a:noFill/>
          </a:ln>
        </p:spPr>
        <p:txBody>
          <a:bodyPr anchor="t" anchorCtr="0"/>
          <a:p>
            <a:pPr lvl="0"/>
            <a:endParaRPr lang="zh-CN" altLang="en-US">
              <a:latin typeface="Arial" panose="020B0604020202020204" pitchFamily="34" charset="0"/>
            </a:endParaRPr>
          </a:p>
        </p:txBody>
      </p:sp>
      <p:sp>
        <p:nvSpPr>
          <p:cNvPr id="1031" name="椭圆 1030"/>
          <p:cNvSpPr/>
          <p:nvPr userDrawn="1"/>
        </p:nvSpPr>
        <p:spPr>
          <a:xfrm rot="-5400000">
            <a:off x="-1784350" y="1785938"/>
            <a:ext cx="3719513" cy="146050"/>
          </a:xfrm>
          <a:prstGeom prst="ellipse">
            <a:avLst/>
          </a:prstGeom>
          <a:gradFill rotWithShape="1">
            <a:gsLst>
              <a:gs pos="0">
                <a:schemeClr val="accent1"/>
              </a:gs>
              <a:gs pos="100000">
                <a:schemeClr val="bg1"/>
              </a:gs>
            </a:gsLst>
            <a:lin ang="0" scaled="1"/>
            <a:tileRect/>
          </a:gradFill>
          <a:ln w="9525">
            <a:noFill/>
          </a:ln>
        </p:spPr>
        <p:txBody>
          <a:bodyPr anchor="t" anchorCtr="0"/>
          <a:p>
            <a:pPr lvl="0"/>
            <a:endParaRPr lang="zh-CN" altLang="en-US">
              <a:latin typeface="Arial" panose="020B0604020202020204" pitchFamily="34" charset="0"/>
            </a:endParaRPr>
          </a:p>
        </p:txBody>
      </p:sp>
      <p:sp>
        <p:nvSpPr>
          <p:cNvPr id="1032" name="椭圆 1031"/>
          <p:cNvSpPr/>
          <p:nvPr userDrawn="1"/>
        </p:nvSpPr>
        <p:spPr>
          <a:xfrm rot="-5400000">
            <a:off x="-1785937" y="2414588"/>
            <a:ext cx="3721100" cy="146050"/>
          </a:xfrm>
          <a:prstGeom prst="ellipse">
            <a:avLst/>
          </a:prstGeom>
          <a:gradFill rotWithShape="1">
            <a:gsLst>
              <a:gs pos="0">
                <a:schemeClr val="accent1"/>
              </a:gs>
              <a:gs pos="100000">
                <a:schemeClr val="bg1"/>
              </a:gs>
            </a:gsLst>
            <a:lin ang="0" scaled="1"/>
            <a:tileRect/>
          </a:gradFill>
          <a:ln w="9525">
            <a:noFill/>
          </a:ln>
        </p:spPr>
        <p:txBody>
          <a:bodyPr anchor="t" anchorCtr="0"/>
          <a:p>
            <a:pPr lvl="0"/>
            <a:endParaRPr lang="zh-CN" altLang="en-US">
              <a:latin typeface="Arial" panose="020B0604020202020204" pitchFamily="34" charset="0"/>
            </a:endParaRPr>
          </a:p>
        </p:txBody>
      </p:sp>
      <p:sp>
        <p:nvSpPr>
          <p:cNvPr id="1033" name="任意多边形 1032"/>
          <p:cNvSpPr/>
          <p:nvPr userDrawn="1"/>
        </p:nvSpPr>
        <p:spPr>
          <a:xfrm rot="10800000">
            <a:off x="0" y="0"/>
            <a:ext cx="3502025" cy="6858000"/>
          </a:xfrm>
          <a:custGeom>
            <a:avLst/>
            <a:gdLst/>
            <a:ahLst/>
            <a:cxnLst>
              <a:cxn ang="270">
                <a:pos x="0" y="0"/>
              </a:cxn>
              <a:cxn ang="90">
                <a:pos x="21600" y="21600"/>
              </a:cxn>
              <a:cxn ang="90">
                <a:pos x="0" y="21600"/>
              </a:cxn>
            </a:cxnLst>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12700" cap="flat" cmpd="sng">
            <a:solidFill>
              <a:srgbClr val="FFFFFF"/>
            </a:solidFill>
            <a:prstDash val="solid"/>
            <a:round/>
            <a:headEnd type="none" w="med" len="med"/>
            <a:tailEnd type="none" w="med" len="med"/>
          </a:ln>
        </p:spPr>
        <p:txBody>
          <a:bodyPr/>
          <a:p>
            <a:endParaRPr lang="zh-CN" altLang="en-US"/>
          </a:p>
        </p:txBody>
      </p:sp>
      <p:sp>
        <p:nvSpPr>
          <p:cNvPr id="1034" name="任意多边形 1033"/>
          <p:cNvSpPr/>
          <p:nvPr userDrawn="1"/>
        </p:nvSpPr>
        <p:spPr>
          <a:xfrm>
            <a:off x="0" y="0"/>
            <a:ext cx="403225" cy="1466850"/>
          </a:xfrm>
          <a:custGeom>
            <a:avLst/>
            <a:gdLst/>
            <a:ahLst/>
            <a:cxnLst>
              <a:cxn ang="270">
                <a:pos x="0" y="0"/>
              </a:cxn>
              <a:cxn ang="90">
                <a:pos x="21600" y="21600"/>
              </a:cxn>
              <a:cxn ang="90">
                <a:pos x="0" y="21600"/>
              </a:cxn>
            </a:cxnLst>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19050" cap="flat" cmpd="sng">
            <a:solidFill>
              <a:schemeClr val="accent2"/>
            </a:solidFill>
            <a:prstDash val="solid"/>
            <a:round/>
            <a:headEnd type="none" w="med" len="med"/>
            <a:tailEnd type="none" w="med" len="med"/>
          </a:ln>
        </p:spPr>
        <p:txBody>
          <a:bodyPr/>
          <a:p>
            <a:endParaRPr lang="zh-CN" altLang="en-US"/>
          </a:p>
        </p:txBody>
      </p:sp>
      <p:sp>
        <p:nvSpPr>
          <p:cNvPr id="1035" name="任意多边形 1034"/>
          <p:cNvSpPr/>
          <p:nvPr userDrawn="1"/>
        </p:nvSpPr>
        <p:spPr>
          <a:xfrm flipV="1">
            <a:off x="0" y="0"/>
            <a:ext cx="384175" cy="1423988"/>
          </a:xfrm>
          <a:custGeom>
            <a:avLst/>
            <a:gdLst/>
            <a:ahLst/>
            <a:cxnLst>
              <a:cxn ang="270">
                <a:pos x="0" y="0"/>
              </a:cxn>
              <a:cxn ang="90">
                <a:pos x="21600" y="21600"/>
              </a:cxn>
              <a:cxn ang="90">
                <a:pos x="0" y="21600"/>
              </a:cxn>
            </a:cxnLst>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28575" cap="flat" cmpd="sng">
            <a:solidFill>
              <a:schemeClr val="folHlink"/>
            </a:solidFill>
            <a:prstDash val="solid"/>
            <a:round/>
            <a:headEnd type="none" w="med" len="med"/>
            <a:tailEnd type="none" w="med" len="med"/>
          </a:ln>
        </p:spPr>
        <p:txBody>
          <a:bodyPr/>
          <a:p>
            <a:endParaRPr lang="zh-CN" altLang="en-US"/>
          </a:p>
        </p:txBody>
      </p:sp>
      <p:sp>
        <p:nvSpPr>
          <p:cNvPr id="1036" name="直接连接符 1035"/>
          <p:cNvSpPr/>
          <p:nvPr userDrawn="1"/>
        </p:nvSpPr>
        <p:spPr>
          <a:xfrm>
            <a:off x="0" y="11113"/>
            <a:ext cx="9144000" cy="0"/>
          </a:xfrm>
          <a:prstGeom prst="line">
            <a:avLst/>
          </a:prstGeom>
          <a:ln w="28575" cap="flat" cmpd="sng">
            <a:solidFill>
              <a:srgbClr val="FFFFFF"/>
            </a:solidFill>
            <a:prstDash val="solid"/>
            <a:round/>
            <a:headEnd type="none" w="med" len="med"/>
            <a:tailEnd type="none" w="med" len="med"/>
          </a:ln>
        </p:spPr>
      </p:sp>
      <p:grpSp>
        <p:nvGrpSpPr>
          <p:cNvPr id="1037" name="组合 1036"/>
          <p:cNvGrpSpPr/>
          <p:nvPr userDrawn="1"/>
        </p:nvGrpSpPr>
        <p:grpSpPr>
          <a:xfrm>
            <a:off x="0" y="1384300"/>
            <a:ext cx="9144000" cy="147638"/>
            <a:chOff x="0" y="0"/>
            <a:chExt cx="5760" cy="93"/>
          </a:xfrm>
        </p:grpSpPr>
        <p:sp>
          <p:nvSpPr>
            <p:cNvPr id="1038" name="椭圆 1037"/>
            <p:cNvSpPr/>
            <p:nvPr userDrawn="1"/>
          </p:nvSpPr>
          <p:spPr>
            <a:xfrm>
              <a:off x="0" y="0"/>
              <a:ext cx="2343" cy="92"/>
            </a:xfrm>
            <a:prstGeom prst="ellipse">
              <a:avLst/>
            </a:prstGeom>
            <a:gradFill rotWithShape="1">
              <a:gsLst>
                <a:gs pos="0">
                  <a:schemeClr val="accent1"/>
                </a:gs>
                <a:gs pos="100000">
                  <a:schemeClr val="bg1"/>
                </a:gs>
              </a:gsLst>
              <a:lin ang="0" scaled="1"/>
              <a:tileRect/>
            </a:gradFill>
            <a:ln w="9525">
              <a:noFill/>
            </a:ln>
          </p:spPr>
          <p:txBody>
            <a:bodyPr anchor="t" anchorCtr="0"/>
            <a:p>
              <a:pPr lvl="0"/>
              <a:endParaRPr lang="zh-CN" altLang="en-US">
                <a:latin typeface="Arial" panose="020B0604020202020204" pitchFamily="34" charset="0"/>
              </a:endParaRPr>
            </a:p>
          </p:txBody>
        </p:sp>
        <p:sp>
          <p:nvSpPr>
            <p:cNvPr id="1039" name="椭圆 1038"/>
            <p:cNvSpPr/>
            <p:nvPr userDrawn="1"/>
          </p:nvSpPr>
          <p:spPr>
            <a:xfrm>
              <a:off x="855" y="0"/>
              <a:ext cx="2343" cy="92"/>
            </a:xfrm>
            <a:prstGeom prst="ellipse">
              <a:avLst/>
            </a:prstGeom>
            <a:gradFill rotWithShape="1">
              <a:gsLst>
                <a:gs pos="0">
                  <a:schemeClr val="accent1"/>
                </a:gs>
                <a:gs pos="100000">
                  <a:schemeClr val="bg1"/>
                </a:gs>
              </a:gsLst>
              <a:lin ang="0" scaled="1"/>
              <a:tileRect/>
            </a:gradFill>
            <a:ln w="9525">
              <a:noFill/>
            </a:ln>
          </p:spPr>
          <p:txBody>
            <a:bodyPr anchor="t" anchorCtr="0"/>
            <a:p>
              <a:pPr lvl="0"/>
              <a:endParaRPr lang="zh-CN" altLang="en-US">
                <a:latin typeface="Arial" panose="020B0604020202020204" pitchFamily="34" charset="0"/>
              </a:endParaRPr>
            </a:p>
          </p:txBody>
        </p:sp>
        <p:sp>
          <p:nvSpPr>
            <p:cNvPr id="1040" name="椭圆 1039"/>
            <p:cNvSpPr/>
            <p:nvPr userDrawn="1"/>
          </p:nvSpPr>
          <p:spPr>
            <a:xfrm>
              <a:off x="1709" y="0"/>
              <a:ext cx="2343" cy="92"/>
            </a:xfrm>
            <a:prstGeom prst="ellipse">
              <a:avLst/>
            </a:prstGeom>
            <a:gradFill rotWithShape="1">
              <a:gsLst>
                <a:gs pos="0">
                  <a:schemeClr val="accent1"/>
                </a:gs>
                <a:gs pos="100000">
                  <a:schemeClr val="bg1"/>
                </a:gs>
              </a:gsLst>
              <a:lin ang="0" scaled="1"/>
              <a:tileRect/>
            </a:gradFill>
            <a:ln w="9525">
              <a:noFill/>
            </a:ln>
          </p:spPr>
          <p:txBody>
            <a:bodyPr anchor="t" anchorCtr="0"/>
            <a:p>
              <a:pPr lvl="0"/>
              <a:endParaRPr lang="zh-CN" altLang="en-US">
                <a:latin typeface="Arial" panose="020B0604020202020204" pitchFamily="34" charset="0"/>
              </a:endParaRPr>
            </a:p>
          </p:txBody>
        </p:sp>
        <p:sp>
          <p:nvSpPr>
            <p:cNvPr id="1041" name="椭圆 1040"/>
            <p:cNvSpPr/>
            <p:nvPr userDrawn="1"/>
          </p:nvSpPr>
          <p:spPr>
            <a:xfrm>
              <a:off x="2563" y="0"/>
              <a:ext cx="2343" cy="92"/>
            </a:xfrm>
            <a:prstGeom prst="ellipse">
              <a:avLst/>
            </a:prstGeom>
            <a:gradFill rotWithShape="1">
              <a:gsLst>
                <a:gs pos="0">
                  <a:schemeClr val="accent1"/>
                </a:gs>
                <a:gs pos="100000">
                  <a:schemeClr val="bg1"/>
                </a:gs>
              </a:gsLst>
              <a:lin ang="0" scaled="1"/>
              <a:tileRect/>
            </a:gradFill>
            <a:ln w="9525">
              <a:noFill/>
            </a:ln>
          </p:spPr>
          <p:txBody>
            <a:bodyPr anchor="t" anchorCtr="0"/>
            <a:p>
              <a:pPr lvl="0"/>
              <a:endParaRPr lang="zh-CN" altLang="en-US">
                <a:latin typeface="Arial" panose="020B0604020202020204" pitchFamily="34" charset="0"/>
              </a:endParaRPr>
            </a:p>
          </p:txBody>
        </p:sp>
        <p:sp>
          <p:nvSpPr>
            <p:cNvPr id="1042" name="椭圆 1041"/>
            <p:cNvSpPr/>
            <p:nvPr userDrawn="1"/>
          </p:nvSpPr>
          <p:spPr>
            <a:xfrm>
              <a:off x="3188" y="1"/>
              <a:ext cx="2343" cy="92"/>
            </a:xfrm>
            <a:prstGeom prst="ellipse">
              <a:avLst/>
            </a:prstGeom>
            <a:gradFill rotWithShape="1">
              <a:gsLst>
                <a:gs pos="0">
                  <a:schemeClr val="accent1"/>
                </a:gs>
                <a:gs pos="100000">
                  <a:schemeClr val="bg1"/>
                </a:gs>
              </a:gsLst>
              <a:lin ang="0" scaled="1"/>
              <a:tileRect/>
            </a:gradFill>
            <a:ln w="9525">
              <a:noFill/>
            </a:ln>
          </p:spPr>
          <p:txBody>
            <a:bodyPr anchor="t" anchorCtr="0"/>
            <a:p>
              <a:pPr lvl="0"/>
              <a:endParaRPr lang="zh-CN" altLang="en-US">
                <a:latin typeface="Arial" panose="020B0604020202020204" pitchFamily="34" charset="0"/>
              </a:endParaRPr>
            </a:p>
          </p:txBody>
        </p:sp>
        <p:sp>
          <p:nvSpPr>
            <p:cNvPr id="1043" name="椭圆 1042"/>
            <p:cNvSpPr/>
            <p:nvPr userDrawn="1"/>
          </p:nvSpPr>
          <p:spPr>
            <a:xfrm>
              <a:off x="3417" y="1"/>
              <a:ext cx="2343" cy="92"/>
            </a:xfrm>
            <a:prstGeom prst="ellipse">
              <a:avLst/>
            </a:prstGeom>
            <a:gradFill rotWithShape="1">
              <a:gsLst>
                <a:gs pos="0">
                  <a:schemeClr val="accent1"/>
                </a:gs>
                <a:gs pos="100000">
                  <a:schemeClr val="bg1"/>
                </a:gs>
              </a:gsLst>
              <a:lin ang="0" scaled="1"/>
              <a:tileRect/>
            </a:gradFill>
            <a:ln w="9525">
              <a:noFill/>
            </a:ln>
          </p:spPr>
          <p:txBody>
            <a:bodyPr anchor="t" anchorCtr="0"/>
            <a:p>
              <a:pPr lvl="0"/>
              <a:endParaRPr lang="zh-CN" altLang="en-US">
                <a:latin typeface="Arial" panose="020B0604020202020204" pitchFamily="34" charset="0"/>
              </a:endParaRPr>
            </a:p>
          </p:txBody>
        </p:sp>
        <p:sp>
          <p:nvSpPr>
            <p:cNvPr id="1044" name="直接连接符 1043"/>
            <p:cNvSpPr/>
            <p:nvPr userDrawn="1"/>
          </p:nvSpPr>
          <p:spPr>
            <a:xfrm>
              <a:off x="0" y="45"/>
              <a:ext cx="5629" cy="0"/>
            </a:xfrm>
            <a:prstGeom prst="line">
              <a:avLst/>
            </a:prstGeom>
            <a:ln w="19050" cap="flat" cmpd="sng">
              <a:solidFill>
                <a:schemeClr val="folHlink"/>
              </a:solidFill>
              <a:prstDash val="solid"/>
              <a:round/>
              <a:headEnd type="none" w="med" len="med"/>
              <a:tailEnd type="none" w="med" len="med"/>
            </a:ln>
          </p:spPr>
        </p:sp>
        <p:sp>
          <p:nvSpPr>
            <p:cNvPr id="1045" name="椭圆 1044"/>
            <p:cNvSpPr/>
            <p:nvPr userDrawn="1"/>
          </p:nvSpPr>
          <p:spPr>
            <a:xfrm>
              <a:off x="0" y="2"/>
              <a:ext cx="66" cy="66"/>
            </a:xfrm>
            <a:prstGeom prst="ellipse">
              <a:avLst/>
            </a:prstGeom>
            <a:solidFill>
              <a:srgbClr val="E8004D"/>
            </a:solidFill>
            <a:ln w="9525">
              <a:noFill/>
            </a:ln>
          </p:spPr>
          <p:txBody>
            <a:bodyPr anchor="t" anchorCtr="0"/>
            <a:p>
              <a:pPr lvl="0"/>
              <a:endParaRPr lang="zh-CN" altLang="en-US">
                <a:latin typeface="Arial" panose="020B0604020202020204" pitchFamily="34" charset="0"/>
              </a:endParaRPr>
            </a:p>
          </p:txBody>
        </p:sp>
      </p:grpSp>
      <p:sp>
        <p:nvSpPr>
          <p:cNvPr id="1046" name="矩形 1045"/>
          <p:cNvSpPr/>
          <p:nvPr userDrawn="1"/>
        </p:nvSpPr>
        <p:spPr>
          <a:xfrm>
            <a:off x="762000" y="219075"/>
            <a:ext cx="8229600" cy="914400"/>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None/>
              <a:defRPr sz="3800" b="1" u="none" kern="1200" baseline="0">
                <a:solidFill>
                  <a:srgbClr val="FFFFFF"/>
                </a:solidFill>
                <a:effectLst>
                  <a:outerShdw blurRad="38100" dist="38100" dir="2700000">
                    <a:srgbClr val="C0C0C0"/>
                  </a:outerShdw>
                </a:effectLst>
                <a:latin typeface="Arial" panose="020B0604020202020204" pitchFamily="34" charset="0"/>
              </a:defRPr>
            </a:lvl1pPr>
          </a:lstStyle>
          <a:p>
            <a:pPr lvl="0" fontAlgn="base"/>
            <a:endParaRPr lang="zh-CN" altLang="en-US" strike="noStrike" noProof="1" dirty="0"/>
          </a:p>
        </p:txBody>
      </p:sp>
      <p:sp>
        <p:nvSpPr>
          <p:cNvPr id="1047" name="矩形 1046"/>
          <p:cNvSpPr/>
          <p:nvPr userDrawn="1"/>
        </p:nvSpPr>
        <p:spPr>
          <a:xfrm>
            <a:off x="457200" y="1600200"/>
            <a:ext cx="8229600" cy="4525963"/>
          </a:xfrm>
          <a:prstGeom prst="rect">
            <a:avLst/>
          </a:prstGeom>
          <a:noFill/>
          <a:ln w="9525">
            <a:noFill/>
          </a:ln>
        </p:spPr>
        <p:txBody>
          <a:bodyPr/>
          <a:lst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3200" b="1" u="none" kern="1200" baseline="0">
                <a:solidFill>
                  <a:srgbClr val="FFFFFF"/>
                </a:solidFill>
                <a:effectLst>
                  <a:outerShdw blurRad="38100" dist="38100" dir="2700000">
                    <a:srgbClr val="C0C0C0"/>
                  </a:outerShdw>
                </a:effectLst>
                <a:latin typeface="Arial" panose="020B0604020202020204" pitchFamily="34" charset="0"/>
              </a:defRPr>
            </a:lvl1pPr>
            <a:lvl2pPr marL="571500" lvl="1"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5pPr>
          </a:lstStyle>
          <a:p>
            <a:pPr lvl="0" fontAlgn="base"/>
            <a:endParaRPr lang="zh-CN" altLang="en-US" strike="noStrike" noProof="1" dirty="0"/>
          </a:p>
        </p:txBody>
      </p:sp>
      <p:sp>
        <p:nvSpPr>
          <p:cNvPr id="1048" name="标题 1047"/>
          <p:cNvSpPr>
            <a:spLocks noGrp="1"/>
          </p:cNvSpPr>
          <p:nvPr>
            <p:ph type="title"/>
          </p:nvPr>
        </p:nvSpPr>
        <p:spPr>
          <a:xfrm>
            <a:off x="685800" y="266700"/>
            <a:ext cx="7772400" cy="1054100"/>
          </a:xfrm>
          <a:prstGeom prst="rect">
            <a:avLst/>
          </a:prstGeom>
          <a:noFill/>
          <a:ln w="9525">
            <a:noFill/>
          </a:ln>
        </p:spPr>
        <p:txBody>
          <a:bodyPr anchor="ctr"/>
          <a:p>
            <a:pPr lvl="0" fontAlgn="base"/>
            <a:r>
              <a:rPr lang="en-US" altLang="zh-CN" strike="noStrike" noProof="1"/>
              <a:t>Click to edit Master title style</a:t>
            </a:r>
            <a:endParaRPr lang="en-US" altLang="zh-CN" strike="noStrike" noProof="1"/>
          </a:p>
        </p:txBody>
      </p:sp>
      <p:sp>
        <p:nvSpPr>
          <p:cNvPr id="1049" name="文本占位符 1048"/>
          <p:cNvSpPr>
            <a:spLocks noGrp="1"/>
          </p:cNvSpPr>
          <p:nvPr>
            <p:ph type="body" idx="1"/>
          </p:nvPr>
        </p:nvSpPr>
        <p:spPr>
          <a:xfrm>
            <a:off x="685800" y="1536700"/>
            <a:ext cx="7772400" cy="4559300"/>
          </a:xfrm>
          <a:prstGeom prst="rect">
            <a:avLst/>
          </a:prstGeom>
          <a:noFill/>
          <a:ln w="9525">
            <a:noFill/>
          </a:ln>
        </p:spPr>
        <p:txBody>
          <a:bodyPr/>
          <a:p>
            <a:pPr lvl="0" fontAlgn="base"/>
            <a:r>
              <a:rPr lang="en-US" altLang="zh-CN" strike="noStrike" noProof="1"/>
              <a:t>Click to edit Master text styles</a:t>
            </a:r>
            <a:endParaRPr lang="en-US" altLang="zh-CN" strike="noStrike" noProof="1"/>
          </a:p>
          <a:p>
            <a:pPr lvl="1" fontAlgn="base"/>
            <a:r>
              <a:rPr lang="en-US" altLang="zh-CN" strike="noStrike" noProof="1"/>
              <a:t>Second level</a:t>
            </a:r>
            <a:endParaRPr lang="en-US" altLang="zh-CN" strike="noStrike" noProof="1"/>
          </a:p>
          <a:p>
            <a:pPr lvl="2" fontAlgn="base"/>
            <a:r>
              <a:rPr lang="en-US" altLang="zh-CN" strike="noStrike" noProof="1"/>
              <a:t>Third level</a:t>
            </a:r>
            <a:endParaRPr lang="en-US" altLang="zh-CN" strike="noStrike" noProof="1"/>
          </a:p>
          <a:p>
            <a:pPr lvl="3" fontAlgn="base"/>
            <a:r>
              <a:rPr lang="en-US" altLang="zh-CN" strike="noStrike" noProof="1"/>
              <a:t>Fourth level</a:t>
            </a:r>
            <a:endParaRPr lang="en-US" altLang="zh-CN" strike="noStrike" noProof="1"/>
          </a:p>
          <a:p>
            <a:pPr lvl="4" fontAlgn="base"/>
            <a:r>
              <a:rPr lang="en-US" altLang="zh-CN" strike="noStrike" noProof="1"/>
              <a:t>Fifth level</a:t>
            </a:r>
            <a:endParaRPr lang="en-US" altLang="zh-CN" strike="noStrike" noProof="1"/>
          </a:p>
        </p:txBody>
      </p:sp>
      <p:sp>
        <p:nvSpPr>
          <p:cNvPr id="1050" name="日期占位符 1049"/>
          <p:cNvSpPr>
            <a:spLocks noGrp="1"/>
          </p:cNvSpPr>
          <p:nvPr>
            <p:ph type="dt" sz="half" idx="2"/>
          </p:nvPr>
        </p:nvSpPr>
        <p:spPr>
          <a:xfrm>
            <a:off x="685800" y="6248400"/>
            <a:ext cx="1905000" cy="457200"/>
          </a:xfrm>
          <a:prstGeom prst="rect">
            <a:avLst/>
          </a:prstGeom>
          <a:noFill/>
          <a:ln w="9525">
            <a:noFill/>
          </a:ln>
        </p:spPr>
        <p:txBody>
          <a:bodyPr/>
          <a:lstStyle>
            <a:lvl1pPr>
              <a:defRPr sz="1400">
                <a:ea typeface="宋体" panose="02010600030101010101" pitchFamily="2" charset="-122"/>
              </a:defRPr>
            </a:lvl1pPr>
          </a:lstStyle>
          <a:p>
            <a:pPr lvl="0" fontAlgn="base"/>
            <a:endParaRPr lang="zh-CN" altLang="en-US" strike="noStrike" noProof="1" dirty="0"/>
          </a:p>
        </p:txBody>
      </p:sp>
      <p:sp>
        <p:nvSpPr>
          <p:cNvPr id="1051" name="页脚占位符 1050"/>
          <p:cNvSpPr>
            <a:spLocks noGrp="1"/>
          </p:cNvSpPr>
          <p:nvPr>
            <p:ph type="ftr" sz="quarter" idx="3"/>
          </p:nvPr>
        </p:nvSpPr>
        <p:spPr>
          <a:xfrm>
            <a:off x="3124200" y="6267450"/>
            <a:ext cx="2895600" cy="457200"/>
          </a:xfrm>
          <a:prstGeom prst="rect">
            <a:avLst/>
          </a:prstGeom>
          <a:noFill/>
          <a:ln w="9525">
            <a:noFill/>
          </a:ln>
        </p:spPr>
        <p:txBody>
          <a:bodyPr/>
          <a:lstStyle>
            <a:lvl1pPr algn="ctr">
              <a:defRPr sz="1400">
                <a:ea typeface="宋体" panose="02010600030101010101" pitchFamily="2" charset="-122"/>
              </a:defRPr>
            </a:lvl1pPr>
          </a:lstStyle>
          <a:p>
            <a:pPr lvl="0" fontAlgn="base"/>
            <a:endParaRPr lang="zh-CN" altLang="en-US" strike="noStrike" noProof="1" dirty="0"/>
          </a:p>
        </p:txBody>
      </p:sp>
      <p:sp>
        <p:nvSpPr>
          <p:cNvPr id="1052" name="灯片编号占位符 1051"/>
          <p:cNvSpPr>
            <a:spLocks noGrp="1"/>
          </p:cNvSpPr>
          <p:nvPr>
            <p:ph type="sldNum" sz="quarter" idx="4"/>
          </p:nvPr>
        </p:nvSpPr>
        <p:spPr>
          <a:xfrm>
            <a:off x="6553200" y="6248400"/>
            <a:ext cx="1905000" cy="457200"/>
          </a:xfrm>
          <a:prstGeom prst="rect">
            <a:avLst/>
          </a:prstGeom>
          <a:noFill/>
          <a:ln w="9525">
            <a:noFill/>
          </a:ln>
        </p:spPr>
        <p:txBody>
          <a:bodyPr/>
          <a:lstStyle>
            <a:lvl1pPr algn="r">
              <a:defRPr sz="1400">
                <a:ea typeface="宋体" panose="02010600030101010101" pitchFamily="2" charset="-122"/>
              </a:defRPr>
            </a:lvl1pPr>
          </a:lstStyle>
          <a:p>
            <a:pPr lvl="0" fontAlgn="base"/>
            <a:fld id="{9A0DB2DC-4C9A-4742-B13C-FB6460FD3503}" type="slidenum">
              <a:rPr lang="zh-CN" altLang="en-US" strike="noStrike" noProof="1" dirty="0">
                <a:latin typeface="Arial" panose="020B0604020202020204" pitchFamily="34" charset="0"/>
                <a:ea typeface="宋体" panose="02010600030101010101" pitchFamily="2" charset="-122"/>
                <a:cs typeface="+mn-ea"/>
              </a:rPr>
            </a:fld>
            <a:endParaRPr lang="zh-CN" altLang="en-US" strike="noStrike" noProof="1"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dissolve/>
  </p:transition>
  <p:hf sldNum="0" hdr="0" ftr="0" dt="0"/>
  <p:txStyles>
    <p:titleStyle>
      <a:lvl1pPr marL="0" lvl="0" indent="0" algn="ctr" defTabSz="914400" eaLnBrk="1" fontAlgn="base" latinLnBrk="0" hangingPunct="1">
        <a:lnSpc>
          <a:spcPct val="100000"/>
        </a:lnSpc>
        <a:spcBef>
          <a:spcPct val="0"/>
        </a:spcBef>
        <a:spcAft>
          <a:spcPct val="0"/>
        </a:spcAft>
        <a:buNone/>
        <a:defRPr sz="3800" b="1" u="none" kern="1200" baseline="0">
          <a:solidFill>
            <a:srgbClr val="FFFFFF"/>
          </a:solidFill>
          <a:effectLst>
            <a:outerShdw blurRad="38100" dist="38100" dir="2700000">
              <a:srgbClr val="C0C0C0"/>
            </a:outerShdw>
          </a:effectLst>
          <a:latin typeface="+mj-lt"/>
          <a:ea typeface="+mj-ea"/>
          <a:cs typeface="+mj-cs"/>
        </a:defRPr>
      </a:lvl1pPr>
    </p:titleStyle>
    <p:body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3200" b="1" u="none" kern="1200" baseline="0">
          <a:solidFill>
            <a:srgbClr val="FFFFFF"/>
          </a:solidFill>
          <a:effectLst>
            <a:outerShdw blurRad="38100" dist="38100" dir="2700000">
              <a:srgbClr val="C0C0C0"/>
            </a:outerShdw>
          </a:effectLst>
          <a:latin typeface="+mn-lt"/>
          <a:ea typeface="+mn-ea"/>
          <a:cs typeface="+mn-cs"/>
        </a:defRPr>
      </a:lvl1pPr>
      <a:lvl2pPr marL="571500" lvl="1"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2000" b="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1.png"/><Relationship Id="rId1"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emf"/></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4.emf"/><Relationship Id="rId1" Type="http://schemas.openxmlformats.org/officeDocument/2006/relationships/image" Target="../media/image13.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image" Target="../media/image15.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8.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0.emf"/><Relationship Id="rId1" Type="http://schemas.openxmlformats.org/officeDocument/2006/relationships/image" Target="../media/image19.png"/></Relationships>
</file>

<file path=ppt/slides/_rels/slide52.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2.xml"/><Relationship Id="rId2" Type="http://schemas.openxmlformats.org/officeDocument/2006/relationships/image" Target="../media/image21.wmf"/><Relationship Id="rId1" Type="http://schemas.openxmlformats.org/officeDocument/2006/relationships/oleObject" Target="../embeddings/oleObject1.bin"/></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3" name="图片 3073" descr="try5"/>
          <p:cNvPicPr>
            <a:picLocks noChangeAspect="1"/>
          </p:cNvPicPr>
          <p:nvPr/>
        </p:nvPicPr>
        <p:blipFill>
          <a:blip r:embed="rId1"/>
          <a:stretch>
            <a:fillRect/>
          </a:stretch>
        </p:blipFill>
        <p:spPr>
          <a:xfrm>
            <a:off x="0" y="-9525"/>
            <a:ext cx="9144000" cy="6881813"/>
          </a:xfrm>
          <a:prstGeom prst="rect">
            <a:avLst/>
          </a:prstGeom>
          <a:noFill/>
          <a:ln w="9525">
            <a:noFill/>
          </a:ln>
        </p:spPr>
      </p:pic>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标题 4097"/>
          <p:cNvSpPr>
            <a:spLocks noGrp="1"/>
          </p:cNvSpPr>
          <p:nvPr>
            <p:ph type="ctrTitle"/>
          </p:nvPr>
        </p:nvSpPr>
        <p:spPr>
          <a:xfrm>
            <a:off x="685800" y="2130425"/>
            <a:ext cx="7772400" cy="1470025"/>
          </a:xfrm>
        </p:spPr>
        <p:txBody>
          <a:bodyPr anchor="ctr"/>
          <a:p>
            <a:pPr marL="0" marR="0" indent="0" algn="l" defTabSz="914400" rtl="0" eaLnBrk="1" fontAlgn="base" latinLnBrk="0" hangingPunct="1">
              <a:lnSpc>
                <a:spcPct val="100000"/>
              </a:lnSpc>
              <a:spcBef>
                <a:spcPct val="0"/>
              </a:spcBef>
              <a:spcAft>
                <a:spcPct val="0"/>
              </a:spcAft>
              <a:buClrTx/>
              <a:buSzTx/>
              <a:buFontTx/>
              <a:buNone/>
            </a:pPr>
            <a:r>
              <a:rPr kumimoji="0" lang="zh-CN" altLang="en-US" sz="3800" b="1" i="0" u="none" strike="noStrike" kern="1200" cap="none" spc="0" normalizeH="0" baseline="0" noProof="1" dirty="0">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mj-cs"/>
              </a:rPr>
              <a:t>                        第6章</a:t>
            </a:r>
            <a:endParaRPr kumimoji="0" lang="zh-CN" altLang="en-US" sz="3800" b="1" i="0" u="none" strike="noStrike" kern="1200" cap="none" spc="0" normalizeH="0" baseline="0" noProof="1" dirty="0">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mj-cs"/>
            </a:endParaRPr>
          </a:p>
        </p:txBody>
      </p:sp>
      <p:sp>
        <p:nvSpPr>
          <p:cNvPr id="4099" name="副标题 4098"/>
          <p:cNvSpPr>
            <a:spLocks noGrp="1"/>
          </p:cNvSpPr>
          <p:nvPr>
            <p:ph type="subTitle" idx="1"/>
          </p:nvPr>
        </p:nvSpPr>
        <p:spPr>
          <a:xfrm>
            <a:off x="1371600" y="3886200"/>
            <a:ext cx="7083425" cy="1752600"/>
          </a:xfrm>
        </p:spPr>
        <p:txBody>
          <a:bodyPr/>
          <a:p>
            <a:pPr marL="0" marR="0" indent="0" algn="ctr"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zh-CN" altLang="en-US" sz="3600" b="1" i="0" u="none" strike="noStrike" kern="1200" cap="none" spc="0" normalizeH="0" baseline="0" noProof="1" dirty="0">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mn-cs"/>
              </a:rPr>
              <a:t>利率与金融资产价格的测量与计算</a:t>
            </a:r>
            <a:endParaRPr kumimoji="0" lang="zh-CN" altLang="en-US" sz="3600" b="1" i="0" u="none" strike="noStrike" kern="1200" cap="none" spc="0" normalizeH="0" baseline="0" noProof="1" dirty="0">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mn-cs"/>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99">
                                            <p:txEl>
                                              <p:charRg st="0" end="15"/>
                                            </p:txEl>
                                          </p:spTgt>
                                        </p:tgtEl>
                                        <p:attrNameLst>
                                          <p:attrName>style.visibility</p:attrName>
                                        </p:attrNameLst>
                                      </p:cBhvr>
                                      <p:to>
                                        <p:strVal val="visible"/>
                                      </p:to>
                                    </p:set>
                                    <p:animEffect transition="in" filter="dissolve">
                                      <p:cBhvr>
                                        <p:cTn id="7" dur="500"/>
                                        <p:tgtEl>
                                          <p:spTgt spid="4099">
                                            <p:txEl>
                                              <p:charRg st="0"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标题 5121"/>
          <p:cNvSpPr>
            <a:spLocks noGrp="1"/>
          </p:cNvSpPr>
          <p:nvPr>
            <p:ph type="title"/>
          </p:nvPr>
        </p:nvSpPr>
        <p:spPr>
          <a:xfrm>
            <a:off x="457200" y="381000"/>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40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sym typeface="Wingdings" panose="05000000000000000000" pitchFamily="2" charset="2"/>
              </a:rPr>
              <a:t> </a:t>
            </a:r>
            <a:r>
              <a:rPr kumimoji="0" lang="zh-CN" altLang="en-US" sz="40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学习目标 </a:t>
            </a:r>
            <a:r>
              <a:rPr kumimoji="0" lang="zh-CN" altLang="en-US" sz="40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sym typeface="Wingdings" panose="05000000000000000000" pitchFamily="2" charset="2"/>
              </a:rPr>
              <a:t></a:t>
            </a:r>
            <a:endParaRPr kumimoji="0" lang="zh-CN" altLang="en-US" sz="40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sym typeface="Wingdings" panose="05000000000000000000" pitchFamily="2" charset="2"/>
            </a:endParaRPr>
          </a:p>
        </p:txBody>
      </p:sp>
      <p:sp>
        <p:nvSpPr>
          <p:cNvPr id="5123" name="文本占位符 5122"/>
          <p:cNvSpPr>
            <a:spLocks noGrp="1"/>
          </p:cNvSpPr>
          <p:nvPr>
            <p:ph idx="1"/>
          </p:nvPr>
        </p:nvSpPr>
        <p:spPr>
          <a:xfrm>
            <a:off x="865188" y="1841500"/>
            <a:ext cx="7745413" cy="4310063"/>
          </a:xfrm>
        </p:spPr>
        <p:txBody>
          <a:bodyPr/>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关于批发性货币市场利率的衡量；</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关于资本市场利率与价格的衡量；</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到期收益率与持有期收益率；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利率与资产价格之间的关系；</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 </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机构贷款者的利率：单利、附加利率、贴现率与</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APR</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endParaRPr>
          </a:p>
          <a:p>
            <a:pPr marL="228600" marR="0"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 </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住房抵押贷款利率；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endParaRPr>
          </a:p>
          <a:p>
            <a:pPr marL="228600" marR="0"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 </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复利；</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endParaRPr>
          </a:p>
          <a:p>
            <a:pPr marL="228600" marR="0"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 APY</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与存款定价。</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2" name="文本框 5123"/>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3">
                                            <p:txEl>
                                              <p:charRg st="0" end="43"/>
                                            </p:txEl>
                                          </p:spTgt>
                                        </p:tgtEl>
                                        <p:attrNameLst>
                                          <p:attrName>style.visibility</p:attrName>
                                        </p:attrNameLst>
                                      </p:cBhvr>
                                      <p:to>
                                        <p:strVal val="visible"/>
                                      </p:to>
                                    </p:set>
                                    <p:animEffect transition="in" filter="dissolve">
                                      <p:cBhvr>
                                        <p:cTn id="7" dur="500"/>
                                        <p:tgtEl>
                                          <p:spTgt spid="5123">
                                            <p:txEl>
                                              <p:charRg st="0" end="43"/>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123">
                                            <p:txEl>
                                              <p:charRg st="43" end="72"/>
                                            </p:txEl>
                                          </p:spTgt>
                                        </p:tgtEl>
                                        <p:attrNameLst>
                                          <p:attrName>style.visibility</p:attrName>
                                        </p:attrNameLst>
                                      </p:cBhvr>
                                      <p:to>
                                        <p:strVal val="visible"/>
                                      </p:to>
                                    </p:set>
                                    <p:animEffect transition="in" filter="dissolve">
                                      <p:cBhvr>
                                        <p:cTn id="12" dur="500"/>
                                        <p:tgtEl>
                                          <p:spTgt spid="5123">
                                            <p:txEl>
                                              <p:charRg st="43" end="7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标题 7169"/>
          <p:cNvSpPr>
            <a:spLocks noGrp="1"/>
          </p:cNvSpPr>
          <p:nvPr>
            <p:ph type="title"/>
          </p:nvPr>
        </p:nvSpPr>
        <p:spPr>
          <a:xfrm>
            <a:off x="457200" y="304800"/>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导言</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7171" name="文本占位符 7170"/>
          <p:cNvSpPr>
            <a:spLocks noGrp="1"/>
          </p:cNvSpPr>
          <p:nvPr>
            <p:ph idx="1"/>
          </p:nvPr>
        </p:nvSpPr>
        <p:spPr>
          <a:xfrm>
            <a:off x="457200" y="1689100"/>
            <a:ext cx="8229600" cy="4437063"/>
          </a:xfrm>
        </p:spPr>
        <p:txBody>
          <a:bodyPr/>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第</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5</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章利率决定理论只解释了一般利率水平的决定。</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现实市场环境下存在多种多样利率，复杂多样的债券或贷款利率的度量方法，极易引起人们的困惑，尤其是小存款者和中小借款人。</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本章开始将介绍金融市场中最常见的计算利率的方法及其与证券价格的关系。</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6147" name="文本框 7171"/>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71">
                                            <p:txEl>
                                              <p:charRg st="0" end="50"/>
                                            </p:txEl>
                                          </p:spTgt>
                                        </p:tgtEl>
                                        <p:attrNameLst>
                                          <p:attrName>style.visibility</p:attrName>
                                        </p:attrNameLst>
                                      </p:cBhvr>
                                      <p:to>
                                        <p:strVal val="visible"/>
                                      </p:to>
                                    </p:set>
                                    <p:animEffect transition="in" filter="dissolve">
                                      <p:cBhvr>
                                        <p:cTn id="7" dur="500"/>
                                        <p:tgtEl>
                                          <p:spTgt spid="7171">
                                            <p:txEl>
                                              <p:charRg st="0" end="5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171">
                                            <p:txEl>
                                              <p:charRg st="50" end="81"/>
                                            </p:txEl>
                                          </p:spTgt>
                                        </p:tgtEl>
                                        <p:attrNameLst>
                                          <p:attrName>style.visibility</p:attrName>
                                        </p:attrNameLst>
                                      </p:cBhvr>
                                      <p:to>
                                        <p:strVal val="visible"/>
                                      </p:to>
                                    </p:set>
                                    <p:animEffect transition="in" filter="dissolve">
                                      <p:cBhvr>
                                        <p:cTn id="12" dur="500"/>
                                        <p:tgtEl>
                                          <p:spTgt spid="7171">
                                            <p:txEl>
                                              <p:charRg st="50" end="8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8193"/>
          <p:cNvSpPr>
            <a:spLocks noGrp="1"/>
          </p:cNvSpPr>
          <p:nvPr>
            <p:ph type="title"/>
          </p:nvPr>
        </p:nvSpPr>
        <p:spPr>
          <a:xfrm>
            <a:off x="457200" y="190500"/>
            <a:ext cx="8229600" cy="13335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利率的计量单位</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8195" name="文本占位符 8194"/>
          <p:cNvSpPr>
            <a:spLocks noGrp="1"/>
          </p:cNvSpPr>
          <p:nvPr>
            <p:ph idx="1"/>
          </p:nvPr>
        </p:nvSpPr>
        <p:spPr>
          <a:xfrm>
            <a:off x="406400" y="1663700"/>
            <a:ext cx="8229600" cy="4932363"/>
          </a:xfrm>
        </p:spPr>
        <p:txBody>
          <a:bodyPr/>
          <a:p>
            <a:pPr marL="342900" marR="0" indent="-342900" algn="l" defTabSz="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tabLst>
                <a:tab pos="457200" algn="l"/>
              </a:tabLst>
            </a:pPr>
            <a:r>
              <a:rPr kumimoji="0" lang="zh-CN" altLang="en-US" sz="2800" b="1" i="0" u="none" strike="noStrike" kern="1200" cap="none" spc="0" normalizeH="0" baseline="0" noProof="1" dirty="0">
                <a:solidFill>
                  <a:schemeClr val="folHlink"/>
                </a:solidFill>
                <a:effectLst>
                  <a:outerShdw blurRad="38100" dist="38100" dir="2700000">
                    <a:srgbClr val="C0C0C0"/>
                  </a:outerShdw>
                </a:effectLst>
                <a:latin typeface="+mn-lt"/>
                <a:ea typeface="宋体" panose="02010600030101010101" pitchFamily="2" charset="-122"/>
                <a:cs typeface="+mn-cs"/>
              </a:rPr>
              <a:t>利率</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是借款者为了得到贷款资金所必须支付的价格。</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342900" marR="0" indent="-342900" algn="l" defTabSz="0" rtl="0" eaLnBrk="1" fontAlgn="base" latinLnBrk="0" hangingPunct="1">
              <a:lnSpc>
                <a:spcPct val="85000"/>
              </a:lnSpc>
              <a:spcBef>
                <a:spcPct val="40000"/>
              </a:spcBef>
              <a:spcAft>
                <a:spcPct val="0"/>
              </a:spcAft>
              <a:buClr>
                <a:srgbClr val="E8004D"/>
              </a:buClr>
              <a:buSzTx/>
              <a:buFont typeface="Wingdings" panose="05000000000000000000" pitchFamily="2" charset="2"/>
              <a:buNone/>
              <a:tabLst>
                <a:tab pos="457200" algn="l"/>
              </a:tabLst>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可贷资金            借款者为得到贷款必须</a:t>
            </a:r>
            <a:endPar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0" rtl="0" eaLnBrk="1" fontAlgn="base" latinLnBrk="0" hangingPunct="1">
              <a:lnSpc>
                <a:spcPct val="70000"/>
              </a:lnSpc>
              <a:spcBef>
                <a:spcPct val="0"/>
              </a:spcBef>
              <a:spcAft>
                <a:spcPct val="0"/>
              </a:spcAft>
              <a:buClr>
                <a:srgbClr val="E8004D"/>
              </a:buClr>
              <a:buSzTx/>
              <a:buFont typeface="Wingdings" panose="05000000000000000000" pitchFamily="2" charset="2"/>
              <a:buNone/>
              <a:tabLst>
                <a:tab pos="457200" algn="l"/>
              </a:tabLst>
            </a:pP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年利率（</a:t>
            </a:r>
            <a:r>
              <a:rPr kumimoji="0" lang="en-US" altLang="zh-CN"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a:t>
            </a: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a:t>
            </a:r>
            <a:r>
              <a:rPr kumimoji="0" lang="zh-CN" altLang="en-US" sz="2400" b="1" i="0"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rPr>
              <a:t>=</a:t>
            </a:r>
            <a:r>
              <a:rPr kumimoji="0" lang="zh-CN" altLang="en-US" sz="2400" b="1" i="0" u="none" strike="noStrike" kern="1200" cap="none" spc="0" normalizeH="0" baseline="-30000" noProof="1" dirty="0">
                <a:solidFill>
                  <a:srgbClr val="FFFFFF"/>
                </a:solidFill>
                <a:effectLst>
                  <a:outerShdw blurRad="38100" dist="38100" dir="2700000">
                    <a:srgbClr val="C0C0C0"/>
                  </a:outerShdw>
                </a:effectLst>
                <a:latin typeface="+mn-lt"/>
                <a:ea typeface="宋体" panose="02010600030101010101" pitchFamily="2" charset="-122"/>
                <a:cs typeface="+mn-cs"/>
              </a:rPr>
              <a:t> </a:t>
            </a: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r>
              <a:rPr kumimoji="0" lang="zh-CN" altLang="en-US" sz="2400" b="1" i="0" u="sng"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支付的费用             </a:t>
            </a: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r>
              <a:rPr kumimoji="0" lang="zh-CN" altLang="en-US" sz="2400" b="1" i="0"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100%</a:t>
            </a:r>
            <a:endPar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0" rtl="0" eaLnBrk="1" fontAlgn="base" latinLnBrk="0" hangingPunct="1">
              <a:lnSpc>
                <a:spcPct val="85000"/>
              </a:lnSpc>
              <a:spcBef>
                <a:spcPct val="0"/>
              </a:spcBef>
              <a:spcAft>
                <a:spcPct val="0"/>
              </a:spcAft>
              <a:buClr>
                <a:srgbClr val="E8004D"/>
              </a:buClr>
              <a:buSzTx/>
              <a:buFont typeface="Wingdings" panose="05000000000000000000" pitchFamily="2" charset="2"/>
              <a:buNone/>
              <a:tabLst>
                <a:tab pos="457200" algn="l"/>
              </a:tabLst>
            </a:pP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借款者得到的贷款总额</a:t>
            </a:r>
            <a:endPar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342900" marR="0" indent="-342900" algn="l" defTabSz="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tabLst>
                <a:tab pos="457200" algn="l"/>
              </a:tabLst>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利率通常用年百分率来表示。</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tabLst>
                <a:tab pos="457200" algn="l"/>
              </a:tabLst>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通常一年按360天或者365天计算；</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tabLst>
                <a:tab pos="457200" algn="l"/>
              </a:tabLst>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用途不同通常计算方法也不同：天数、是否复利。</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7171" name="文本框 8195"/>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95">
                                            <p:txEl>
                                              <p:charRg st="0" end="23"/>
                                            </p:txEl>
                                          </p:spTgt>
                                        </p:tgtEl>
                                        <p:attrNameLst>
                                          <p:attrName>style.visibility</p:attrName>
                                        </p:attrNameLst>
                                      </p:cBhvr>
                                      <p:to>
                                        <p:strVal val="visible"/>
                                      </p:to>
                                    </p:set>
                                    <p:animEffect transition="in" filter="dissolve">
                                      <p:cBhvr>
                                        <p:cTn id="7" dur="500"/>
                                        <p:tgtEl>
                                          <p:spTgt spid="8195">
                                            <p:txEl>
                                              <p:charRg st="0" end="23"/>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195">
                                            <p:txEl>
                                              <p:charRg st="23" end="46"/>
                                            </p:txEl>
                                          </p:spTgt>
                                        </p:tgtEl>
                                        <p:attrNameLst>
                                          <p:attrName>style.visibility</p:attrName>
                                        </p:attrNameLst>
                                      </p:cBhvr>
                                      <p:to>
                                        <p:strVal val="visible"/>
                                      </p:to>
                                    </p:set>
                                    <p:animEffect transition="in" filter="dissolve">
                                      <p:cBhvr>
                                        <p:cTn id="12" dur="500"/>
                                        <p:tgtEl>
                                          <p:spTgt spid="8195">
                                            <p:txEl>
                                              <p:charRg st="23" end="46"/>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8195">
                                            <p:txEl>
                                              <p:charRg st="46" end="79"/>
                                            </p:txEl>
                                          </p:spTgt>
                                        </p:tgtEl>
                                        <p:attrNameLst>
                                          <p:attrName>style.visibility</p:attrName>
                                        </p:attrNameLst>
                                      </p:cBhvr>
                                      <p:to>
                                        <p:strVal val="visible"/>
                                      </p:to>
                                    </p:set>
                                    <p:animEffect transition="in" filter="dissolve">
                                      <p:cBhvr>
                                        <p:cTn id="15" dur="500"/>
                                        <p:tgtEl>
                                          <p:spTgt spid="8195">
                                            <p:txEl>
                                              <p:charRg st="46" end="79"/>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8195">
                                            <p:txEl>
                                              <p:charRg st="79" end="110"/>
                                            </p:txEl>
                                          </p:spTgt>
                                        </p:tgtEl>
                                        <p:attrNameLst>
                                          <p:attrName>style.visibility</p:attrName>
                                        </p:attrNameLst>
                                      </p:cBhvr>
                                      <p:to>
                                        <p:strVal val="visible"/>
                                      </p:to>
                                    </p:set>
                                    <p:animEffect transition="in" filter="dissolve">
                                      <p:cBhvr>
                                        <p:cTn id="18" dur="500"/>
                                        <p:tgtEl>
                                          <p:spTgt spid="8195">
                                            <p:txEl>
                                              <p:charRg st="79" end="11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8195">
                                            <p:txEl>
                                              <p:charRg st="110" end="123"/>
                                            </p:txEl>
                                          </p:spTgt>
                                        </p:tgtEl>
                                        <p:attrNameLst>
                                          <p:attrName>style.visibility</p:attrName>
                                        </p:attrNameLst>
                                      </p:cBhvr>
                                      <p:to>
                                        <p:strVal val="visible"/>
                                      </p:to>
                                    </p:set>
                                    <p:animEffect transition="in" filter="dissolve">
                                      <p:cBhvr>
                                        <p:cTn id="23" dur="500"/>
                                        <p:tgtEl>
                                          <p:spTgt spid="8195">
                                            <p:txEl>
                                              <p:charRg st="110" end="123"/>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8195">
                                            <p:txEl>
                                              <p:charRg st="123" end="141"/>
                                            </p:txEl>
                                          </p:spTgt>
                                        </p:tgtEl>
                                        <p:attrNameLst>
                                          <p:attrName>style.visibility</p:attrName>
                                        </p:attrNameLst>
                                      </p:cBhvr>
                                      <p:to>
                                        <p:strVal val="visible"/>
                                      </p:to>
                                    </p:set>
                                    <p:animEffect transition="in" filter="dissolve">
                                      <p:cBhvr>
                                        <p:cTn id="26" dur="500"/>
                                        <p:tgtEl>
                                          <p:spTgt spid="8195">
                                            <p:txEl>
                                              <p:charRg st="123" end="141"/>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8195">
                                            <p:txEl>
                                              <p:charRg st="141" end="155"/>
                                            </p:txEl>
                                          </p:spTgt>
                                        </p:tgtEl>
                                        <p:attrNameLst>
                                          <p:attrName>style.visibility</p:attrName>
                                        </p:attrNameLst>
                                      </p:cBhvr>
                                      <p:to>
                                        <p:strVal val="visible"/>
                                      </p:to>
                                    </p:set>
                                    <p:animEffect transition="in" filter="dissolve">
                                      <p:cBhvr>
                                        <p:cTn id="29" dur="500"/>
                                        <p:tgtEl>
                                          <p:spTgt spid="8195">
                                            <p:txEl>
                                              <p:charRg st="141" end="15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贷款市场报价利率（</a:t>
            </a:r>
            <a:r>
              <a:rPr lang="en-US" altLang="zh-CN"/>
              <a:t>LPR</a:t>
            </a:r>
            <a:r>
              <a:rPr lang="zh-CN" altLang="en-US"/>
              <a:t>）</a:t>
            </a:r>
            <a:endParaRPr lang="zh-CN" altLang="en-US"/>
          </a:p>
        </p:txBody>
      </p:sp>
      <p:pic>
        <p:nvPicPr>
          <p:cNvPr id="4" name="图片 3"/>
          <p:cNvPicPr/>
          <p:nvPr/>
        </p:nvPicPr>
        <p:blipFill>
          <a:blip r:embed="rId1"/>
          <a:stretch>
            <a:fillRect/>
          </a:stretch>
        </p:blipFill>
        <p:spPr>
          <a:xfrm>
            <a:off x="1016000" y="2004695"/>
            <a:ext cx="6804025" cy="4109085"/>
          </a:xfrm>
          <a:prstGeom prst="rect">
            <a:avLst/>
          </a:prstGeom>
        </p:spPr>
      </p:pic>
    </p:spTree>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9217"/>
          <p:cNvSpPr>
            <a:spLocks noGrp="1"/>
          </p:cNvSpPr>
          <p:nvPr>
            <p:ph type="title"/>
          </p:nvPr>
        </p:nvSpPr>
        <p:spPr>
          <a:xfrm>
            <a:off x="457200" y="215900"/>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利率的计量单位</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9219" name="文本占位符 9218"/>
          <p:cNvSpPr>
            <a:spLocks noGrp="1"/>
          </p:cNvSpPr>
          <p:nvPr>
            <p:ph idx="1"/>
          </p:nvPr>
        </p:nvSpPr>
        <p:spPr>
          <a:xfrm>
            <a:off x="457200" y="1692275"/>
            <a:ext cx="8229600" cy="4195763"/>
          </a:xfrm>
        </p:spPr>
        <p:txBody>
          <a:bodyPr/>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公开市场交易的证券，其利率较少有整数百分比，大多精确到小数点后第</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4</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位。</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chemeClr val="folHlink"/>
                </a:solidFill>
                <a:effectLst>
                  <a:outerShdw blurRad="38100" dist="38100" dir="2700000">
                    <a:srgbClr val="C0C0C0"/>
                  </a:outerShdw>
                </a:effectLst>
                <a:latin typeface="+mn-lt"/>
                <a:ea typeface="宋体" panose="02010600030101010101" pitchFamily="2" charset="-122"/>
                <a:cs typeface="+mn-cs"/>
              </a:rPr>
              <a:t>基点</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被用于表示这个精度。</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1BP = </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1%的</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1%</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例如：</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10.5% = 10% + 50个基点, 或者1050个基点</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pic>
        <p:nvPicPr>
          <p:cNvPr id="9220" name="图片 9219" descr="tapem"/>
          <p:cNvPicPr>
            <a:picLocks noChangeAspect="1"/>
          </p:cNvPicPr>
          <p:nvPr/>
        </p:nvPicPr>
        <p:blipFill>
          <a:blip r:embed="rId1"/>
          <a:stretch>
            <a:fillRect/>
          </a:stretch>
        </p:blipFill>
        <p:spPr>
          <a:xfrm>
            <a:off x="6289675" y="5237163"/>
            <a:ext cx="2286000" cy="1141412"/>
          </a:xfrm>
          <a:prstGeom prst="rect">
            <a:avLst/>
          </a:prstGeom>
          <a:noFill/>
          <a:ln w="9525">
            <a:noFill/>
          </a:ln>
        </p:spPr>
      </p:pic>
      <p:sp>
        <p:nvSpPr>
          <p:cNvPr id="8196" name="文本框 9220"/>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92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9219">
                                            <p:txEl>
                                              <p:charRg st="0" end="17"/>
                                            </p:txEl>
                                          </p:spTgt>
                                        </p:tgtEl>
                                        <p:attrNameLst>
                                          <p:attrName>style.visibility</p:attrName>
                                        </p:attrNameLst>
                                      </p:cBhvr>
                                      <p:to>
                                        <p:strVal val="visible"/>
                                      </p:to>
                                    </p:set>
                                    <p:animEffect transition="in" filter="dissolve">
                                      <p:cBhvr>
                                        <p:cTn id="11" dur="500"/>
                                        <p:tgtEl>
                                          <p:spTgt spid="9219">
                                            <p:txEl>
                                              <p:charRg st="0" end="17"/>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9219">
                                            <p:txEl>
                                              <p:charRg st="17" end="20"/>
                                            </p:txEl>
                                          </p:spTgt>
                                        </p:tgtEl>
                                        <p:attrNameLst>
                                          <p:attrName>style.visibility</p:attrName>
                                        </p:attrNameLst>
                                      </p:cBhvr>
                                      <p:to>
                                        <p:strVal val="visible"/>
                                      </p:to>
                                    </p:set>
                                    <p:animEffect transition="in" filter="dissolve">
                                      <p:cBhvr>
                                        <p:cTn id="16" dur="500"/>
                                        <p:tgtEl>
                                          <p:spTgt spid="9219">
                                            <p:txEl>
                                              <p:charRg st="17" end="20"/>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9219">
                                            <p:txEl>
                                              <p:charRg st="20" end="51"/>
                                            </p:txEl>
                                          </p:spTgt>
                                        </p:tgtEl>
                                        <p:attrNameLst>
                                          <p:attrName>style.visibility</p:attrName>
                                        </p:attrNameLst>
                                      </p:cBhvr>
                                      <p:to>
                                        <p:strVal val="visible"/>
                                      </p:to>
                                    </p:set>
                                    <p:animEffect transition="in" filter="dissolve">
                                      <p:cBhvr>
                                        <p:cTn id="19" dur="500"/>
                                        <p:tgtEl>
                                          <p:spTgt spid="9219">
                                            <p:txEl>
                                              <p:charRg st="20" end="5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0241"/>
          <p:cNvSpPr>
            <a:spLocks noGrp="1"/>
          </p:cNvSpPr>
          <p:nvPr>
            <p:ph type="title"/>
          </p:nvPr>
        </p:nvSpPr>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批发性货币市场中的利率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10243" name="文本占位符 10242"/>
          <p:cNvSpPr>
            <a:spLocks noGrp="1"/>
          </p:cNvSpPr>
          <p:nvPr>
            <p:ph idx="1"/>
          </p:nvPr>
        </p:nvSpPr>
        <p:spPr>
          <a:xfrm>
            <a:off x="685800" y="1673225"/>
            <a:ext cx="7772400" cy="4559300"/>
          </a:xfrm>
        </p:spPr>
        <p:txBody>
          <a:bodyPr/>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批发性的货币市场通常是指：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914400" marR="0" lvl="2"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提供短期信贷的市场：</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1</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年或</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1</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年以下</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914400" marR="0" lvl="2"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大额交易，通常针对机构，较少面向个人</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1905" marR="0" lvl="1" indent="112395"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1905" marR="0" lvl="1" indent="340995"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本章介绍（同时参见第</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10</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11</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章）</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914400" marR="0" lvl="2"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这些资产的利率是如何决定的</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914400" marR="0" lvl="2"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这些利率如何在媒体上发布</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9219" name="文本框 10243"/>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43">
                                            <p:txEl>
                                              <p:charRg st="0" end="9"/>
                                            </p:txEl>
                                          </p:spTgt>
                                        </p:tgtEl>
                                        <p:attrNameLst>
                                          <p:attrName>style.visibility</p:attrName>
                                        </p:attrNameLst>
                                      </p:cBhvr>
                                      <p:to>
                                        <p:strVal val="visible"/>
                                      </p:to>
                                    </p:set>
                                    <p:animEffect transition="in" filter="dissolve">
                                      <p:cBhvr>
                                        <p:cTn id="7" dur="500"/>
                                        <p:tgtEl>
                                          <p:spTgt spid="10243">
                                            <p:txEl>
                                              <p:charRg st="0"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1265"/>
          <p:cNvSpPr>
            <a:spLocks noGrp="1"/>
          </p:cNvSpPr>
          <p:nvPr>
            <p:ph type="title"/>
          </p:nvPr>
        </p:nvSpPr>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以贴现方式交易的货币资产的利率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11267" name="文本占位符 11266"/>
          <p:cNvSpPr>
            <a:spLocks noGrp="1"/>
          </p:cNvSpPr>
          <p:nvPr>
            <p:ph idx="1"/>
          </p:nvPr>
        </p:nvSpPr>
        <p:spPr>
          <a:xfrm>
            <a:off x="685800" y="1604963"/>
            <a:ext cx="7772400" cy="4800600"/>
          </a:xfrm>
        </p:spPr>
        <p:txBody>
          <a:bodyPr/>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大部分货币市场资产具有相似的特征</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期限短，短至</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1</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天或隔夜，</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1-2</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周，较长的有</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3-9</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个月</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在资产到期之前没有现金流入</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到期时收到面值</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证券以低于面值的价格销售</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914400" marR="0" lvl="2"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收益是价格上涨部分</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914400" marR="0" lvl="2"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资产折价发行</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10243" name="文本框 11267"/>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67">
                                            <p:txEl>
                                              <p:charRg st="0" end="17"/>
                                            </p:txEl>
                                          </p:spTgt>
                                        </p:tgtEl>
                                        <p:attrNameLst>
                                          <p:attrName>style.visibility</p:attrName>
                                        </p:attrNameLst>
                                      </p:cBhvr>
                                      <p:to>
                                        <p:strVal val="visible"/>
                                      </p:to>
                                    </p:set>
                                    <p:animEffect transition="in" filter="dissolve">
                                      <p:cBhvr>
                                        <p:cTn id="7" dur="500"/>
                                        <p:tgtEl>
                                          <p:spTgt spid="11267">
                                            <p:txEl>
                                              <p:charRg st="0" end="17"/>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267">
                                            <p:txEl>
                                              <p:charRg st="17" end="21"/>
                                            </p:txEl>
                                          </p:spTgt>
                                        </p:tgtEl>
                                        <p:attrNameLst>
                                          <p:attrName>style.visibility</p:attrName>
                                        </p:attrNameLst>
                                      </p:cBhvr>
                                      <p:to>
                                        <p:strVal val="visible"/>
                                      </p:to>
                                    </p:set>
                                    <p:animEffect transition="in" filter="dissolve">
                                      <p:cBhvr>
                                        <p:cTn id="10" dur="500"/>
                                        <p:tgtEl>
                                          <p:spTgt spid="11267">
                                            <p:txEl>
                                              <p:charRg st="17" end="2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267">
                                            <p:txEl>
                                              <p:charRg st="21" end="35"/>
                                            </p:txEl>
                                          </p:spTgt>
                                        </p:tgtEl>
                                        <p:attrNameLst>
                                          <p:attrName>style.visibility</p:attrName>
                                        </p:attrNameLst>
                                      </p:cBhvr>
                                      <p:to>
                                        <p:strVal val="visible"/>
                                      </p:to>
                                    </p:set>
                                    <p:animEffect transition="in" filter="dissolve">
                                      <p:cBhvr>
                                        <p:cTn id="13" dur="500"/>
                                        <p:tgtEl>
                                          <p:spTgt spid="11267">
                                            <p:txEl>
                                              <p:charRg st="21" end="35"/>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1267">
                                            <p:txEl>
                                              <p:charRg st="35" end="43"/>
                                            </p:txEl>
                                          </p:spTgt>
                                        </p:tgtEl>
                                        <p:attrNameLst>
                                          <p:attrName>style.visibility</p:attrName>
                                        </p:attrNameLst>
                                      </p:cBhvr>
                                      <p:to>
                                        <p:strVal val="visible"/>
                                      </p:to>
                                    </p:set>
                                    <p:animEffect transition="in" filter="dissolve">
                                      <p:cBhvr>
                                        <p:cTn id="16" dur="500"/>
                                        <p:tgtEl>
                                          <p:spTgt spid="11267">
                                            <p:txEl>
                                              <p:charRg st="35" end="4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1267">
                                            <p:txEl>
                                              <p:charRg st="43" end="56"/>
                                            </p:txEl>
                                          </p:spTgt>
                                        </p:tgtEl>
                                        <p:attrNameLst>
                                          <p:attrName>style.visibility</p:attrName>
                                        </p:attrNameLst>
                                      </p:cBhvr>
                                      <p:to>
                                        <p:strVal val="visible"/>
                                      </p:to>
                                    </p:set>
                                    <p:animEffect transition="in" filter="dissolve">
                                      <p:cBhvr>
                                        <p:cTn id="19" dur="500"/>
                                        <p:tgtEl>
                                          <p:spTgt spid="11267">
                                            <p:txEl>
                                              <p:charRg st="43" end="56"/>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1267">
                                            <p:txEl>
                                              <p:charRg st="56" end="66"/>
                                            </p:txEl>
                                          </p:spTgt>
                                        </p:tgtEl>
                                        <p:attrNameLst>
                                          <p:attrName>style.visibility</p:attrName>
                                        </p:attrNameLst>
                                      </p:cBhvr>
                                      <p:to>
                                        <p:strVal val="visible"/>
                                      </p:to>
                                    </p:set>
                                    <p:animEffect transition="in" filter="dissolve">
                                      <p:cBhvr>
                                        <p:cTn id="22" dur="500"/>
                                        <p:tgtEl>
                                          <p:spTgt spid="11267">
                                            <p:txEl>
                                              <p:charRg st="56" end="66"/>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1267">
                                            <p:txEl>
                                              <p:charRg st="66" end="73"/>
                                            </p:txEl>
                                          </p:spTgt>
                                        </p:tgtEl>
                                        <p:attrNameLst>
                                          <p:attrName>style.visibility</p:attrName>
                                        </p:attrNameLst>
                                      </p:cBhvr>
                                      <p:to>
                                        <p:strVal val="visible"/>
                                      </p:to>
                                    </p:set>
                                    <p:animEffect transition="in" filter="dissolve">
                                      <p:cBhvr>
                                        <p:cTn id="25" dur="500"/>
                                        <p:tgtEl>
                                          <p:spTgt spid="11267">
                                            <p:txEl>
                                              <p:charRg st="66" end="7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标题 12289"/>
          <p:cNvSpPr>
            <a:spLocks noGrp="1"/>
          </p:cNvSpPr>
          <p:nvPr>
            <p:ph type="title"/>
          </p:nvPr>
        </p:nvSpPr>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以贴现方式交易的货币资产的利率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12291" name="文本占位符 12290"/>
          <p:cNvSpPr>
            <a:spLocks noGrp="1"/>
          </p:cNvSpPr>
          <p:nvPr>
            <p:ph idx="1"/>
          </p:nvPr>
        </p:nvSpPr>
        <p:spPr>
          <a:xfrm>
            <a:off x="685800" y="1673225"/>
            <a:ext cx="7772400" cy="4559300"/>
          </a:xfrm>
        </p:spPr>
        <p:txBody>
          <a:bodyPr/>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货币市场工具的收益率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相当于附息债券的收益率，即收益率与投资于相同期限的附息债券具有可比性 </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收益率的计算过程需要三部分信息	</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914400" marR="0" lvl="2"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面值</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914400" marR="0" lvl="2"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到期天数</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914400" marR="0" lvl="2"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购买价格</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11267" name="文本框 12291"/>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291">
                                            <p:txEl>
                                              <p:charRg st="0" end="11"/>
                                            </p:txEl>
                                          </p:spTgt>
                                        </p:tgtEl>
                                        <p:attrNameLst>
                                          <p:attrName>style.visibility</p:attrName>
                                        </p:attrNameLst>
                                      </p:cBhvr>
                                      <p:to>
                                        <p:strVal val="visible"/>
                                      </p:to>
                                    </p:set>
                                    <p:animEffect transition="in" filter="dissolve">
                                      <p:cBhvr>
                                        <p:cTn id="7" dur="500"/>
                                        <p:tgtEl>
                                          <p:spTgt spid="12291">
                                            <p:txEl>
                                              <p:charRg st="0" end="11"/>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291">
                                            <p:txEl>
                                              <p:charRg st="11" end="48"/>
                                            </p:txEl>
                                          </p:spTgt>
                                        </p:tgtEl>
                                        <p:attrNameLst>
                                          <p:attrName>style.visibility</p:attrName>
                                        </p:attrNameLst>
                                      </p:cBhvr>
                                      <p:to>
                                        <p:strVal val="visible"/>
                                      </p:to>
                                    </p:set>
                                    <p:animEffect transition="in" filter="dissolve">
                                      <p:cBhvr>
                                        <p:cTn id="10" dur="500"/>
                                        <p:tgtEl>
                                          <p:spTgt spid="12291">
                                            <p:txEl>
                                              <p:charRg st="11" end="48"/>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2291">
                                            <p:txEl>
                                              <p:charRg st="48" end="61"/>
                                            </p:txEl>
                                          </p:spTgt>
                                        </p:tgtEl>
                                        <p:attrNameLst>
                                          <p:attrName>style.visibility</p:attrName>
                                        </p:attrNameLst>
                                      </p:cBhvr>
                                      <p:to>
                                        <p:strVal val="visible"/>
                                      </p:to>
                                    </p:set>
                                    <p:animEffect transition="in" filter="dissolve">
                                      <p:cBhvr>
                                        <p:cTn id="13" dur="500"/>
                                        <p:tgtEl>
                                          <p:spTgt spid="12291">
                                            <p:txEl>
                                              <p:charRg st="48" end="61"/>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2291">
                                            <p:txEl>
                                              <p:charRg st="61" end="64"/>
                                            </p:txEl>
                                          </p:spTgt>
                                        </p:tgtEl>
                                        <p:attrNameLst>
                                          <p:attrName>style.visibility</p:attrName>
                                        </p:attrNameLst>
                                      </p:cBhvr>
                                      <p:to>
                                        <p:strVal val="visible"/>
                                      </p:to>
                                    </p:set>
                                    <p:animEffect transition="in" filter="dissolve">
                                      <p:cBhvr>
                                        <p:cTn id="16" dur="500"/>
                                        <p:tgtEl>
                                          <p:spTgt spid="12291">
                                            <p:txEl>
                                              <p:charRg st="61" end="64"/>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2291">
                                            <p:txEl>
                                              <p:charRg st="64" end="69"/>
                                            </p:txEl>
                                          </p:spTgt>
                                        </p:tgtEl>
                                        <p:attrNameLst>
                                          <p:attrName>style.visibility</p:attrName>
                                        </p:attrNameLst>
                                      </p:cBhvr>
                                      <p:to>
                                        <p:strVal val="visible"/>
                                      </p:to>
                                    </p:set>
                                    <p:animEffect transition="in" filter="dissolve">
                                      <p:cBhvr>
                                        <p:cTn id="19" dur="500"/>
                                        <p:tgtEl>
                                          <p:spTgt spid="12291">
                                            <p:txEl>
                                              <p:charRg st="64" end="69"/>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2291">
                                            <p:txEl>
                                              <p:charRg st="69" end="74"/>
                                            </p:txEl>
                                          </p:spTgt>
                                        </p:tgtEl>
                                        <p:attrNameLst>
                                          <p:attrName>style.visibility</p:attrName>
                                        </p:attrNameLst>
                                      </p:cBhvr>
                                      <p:to>
                                        <p:strVal val="visible"/>
                                      </p:to>
                                    </p:set>
                                    <p:animEffect transition="in" filter="dissolve">
                                      <p:cBhvr>
                                        <p:cTn id="22" dur="500"/>
                                        <p:tgtEl>
                                          <p:spTgt spid="12291">
                                            <p:txEl>
                                              <p:charRg st="69" end="7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标题 13313"/>
          <p:cNvSpPr>
            <a:spLocks noGrp="1"/>
          </p:cNvSpPr>
          <p:nvPr>
            <p:ph type="title"/>
          </p:nvPr>
        </p:nvSpPr>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以贴现方式交易的货币资产的利率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13315" name="文本占位符 13314"/>
          <p:cNvSpPr>
            <a:spLocks noGrp="1"/>
          </p:cNvSpPr>
          <p:nvPr>
            <p:ph idx="1"/>
          </p:nvPr>
        </p:nvSpPr>
        <p:spPr>
          <a:xfrm>
            <a:off x="685800" y="1536700"/>
            <a:ext cx="8124825" cy="4559300"/>
          </a:xfrm>
        </p:spPr>
        <p:txBody>
          <a:bodyPr/>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一年的实际年化收益率的计算公式:</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投资收益率</a:t>
            </a:r>
            <a:r>
              <a:rPr kumimoji="0" lang="en-US" altLang="x-none"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(IR)</a:t>
            </a:r>
            <a:endParaRPr kumimoji="0" lang="en-US" altLang="x-none"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en-US" altLang="x-none" sz="4400" b="1" i="0"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a:t>
            </a:r>
            <a:r>
              <a:rPr kumimoji="0" lang="en-US" altLang="x-none"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r>
              <a:rPr kumimoji="0" lang="zh-CN" altLang="en-US" sz="2400" b="1" i="0" u="sng"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面值 – 购买价格</a:t>
            </a: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r>
              <a:rPr kumimoji="0" lang="zh-CN" altLang="en-US" sz="4000" b="1" i="0"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a:t>
            </a: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a:t>
            </a:r>
            <a:r>
              <a:rPr kumimoji="0" lang="zh-CN" altLang="en-US" sz="2400" b="1" i="0" u="sng"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365</a:t>
            </a:r>
            <a:r>
              <a:rPr kumimoji="0" lang="zh-CN" altLang="en-US" sz="2800" b="1" i="0" u="sng"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a:t>
            </a:r>
            <a:r>
              <a:rPr kumimoji="0" lang="zh-CN" altLang="en-US" sz="1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endParaRPr>
          </a:p>
          <a:p>
            <a:pPr marL="571500" marR="0" lvl="1" indent="-228600" algn="l" defTabSz="914400" rtl="0" eaLnBrk="1" fontAlgn="base" latinLnBrk="0" hangingPunct="1">
              <a:lnSpc>
                <a:spcPct val="85000"/>
              </a:lnSpc>
              <a:spcBef>
                <a:spcPct val="0"/>
              </a:spcBef>
              <a:spcAft>
                <a:spcPct val="0"/>
              </a:spcAft>
              <a:buClr>
                <a:srgbClr val="E8004D"/>
              </a:buClr>
              <a:buSzTx/>
              <a:buFont typeface="Wingdings" panose="05000000000000000000" pitchFamily="2" charset="2"/>
              <a:buNone/>
            </a:pP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购买价格                距到期日的天数</a:t>
            </a:r>
            <a:endPar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endParaRPr>
          </a:p>
          <a:p>
            <a:pPr marL="571500" marR="0" lvl="1" indent="-228600" algn="l" defTabSz="914400" rtl="0" eaLnBrk="1" fontAlgn="base" latinLnBrk="0" hangingPunct="1">
              <a:lnSpc>
                <a:spcPct val="85000"/>
              </a:lnSpc>
              <a:spcBef>
                <a:spcPct val="0"/>
              </a:spcBef>
              <a:spcAft>
                <a:spcPct val="0"/>
              </a:spcAft>
              <a:buClr>
                <a:srgbClr val="E8004D"/>
              </a:buClr>
              <a:buSzTx/>
              <a:buFont typeface="Wingdings" panose="05000000000000000000" pitchFamily="2" charset="2"/>
              <a:buNone/>
            </a:pPr>
            <a:endPar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endParaRPr>
          </a:p>
          <a:p>
            <a:pPr marL="571500" marR="0" lvl="1" indent="-228600" algn="l" defTabSz="914400" rtl="0" eaLnBrk="1" fontAlgn="base" latinLnBrk="0" hangingPunct="1">
              <a:lnSpc>
                <a:spcPct val="85000"/>
              </a:lnSpc>
              <a:spcBef>
                <a:spcPct val="0"/>
              </a:spcBef>
              <a:spcAft>
                <a:spcPct val="0"/>
              </a:spcAft>
              <a:buClr>
                <a:srgbClr val="E8004D"/>
              </a:buClr>
              <a:buSzTx/>
              <a:buFont typeface="Wingdings" panose="05000000000000000000" pitchFamily="2" charset="2"/>
              <a:buNone/>
            </a:pP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例：</a:t>
            </a:r>
            <a:r>
              <a:rPr kumimoji="0" lang="en-US" altLang="zh-CN"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IR</a:t>
            </a:r>
            <a:r>
              <a:rPr kumimoji="0" lang="en-US" altLang="x-none" sz="2400" b="1" i="0"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a:t>
            </a:r>
            <a:r>
              <a:rPr kumimoji="0" lang="en-US" altLang="x-none"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  </a:t>
            </a:r>
            <a:r>
              <a:rPr kumimoji="0" lang="en-US" altLang="zh-CN" sz="2400" b="1" i="0" u="sng"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100000</a:t>
            </a:r>
            <a:r>
              <a:rPr kumimoji="0" lang="zh-CN" altLang="en-US" sz="2400" b="1" i="0" u="sng"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 – </a:t>
            </a:r>
            <a:r>
              <a:rPr kumimoji="0" lang="en-US" altLang="zh-CN" sz="2400" b="1" i="0" u="sng"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99000</a:t>
            </a: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  </a:t>
            </a:r>
            <a:r>
              <a:rPr kumimoji="0" lang="zh-CN" altLang="en-US" sz="2400" b="1" i="0"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a:t>
            </a: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a:t>
            </a:r>
            <a:r>
              <a:rPr kumimoji="0" lang="zh-CN" altLang="en-US" sz="2400" b="1" i="0" u="sng"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365   </a:t>
            </a:r>
            <a:r>
              <a:rPr kumimoji="0" lang="en-US" altLang="zh-CN" sz="3200" b="1" i="0"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=0.0410 </a:t>
            </a:r>
            <a:r>
              <a:rPr kumimoji="0" lang="zh-CN" altLang="en-US" sz="3200" b="1" i="0"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或</a:t>
            </a:r>
            <a:r>
              <a:rPr kumimoji="0" lang="en-US" altLang="zh-CN" sz="3200" b="1" i="0"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4.10%</a:t>
            </a:r>
            <a:r>
              <a:rPr kumimoji="0" lang="zh-CN" altLang="en-US" sz="3200" b="1" i="0"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a:t>
            </a:r>
            <a:endPar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endParaRPr>
          </a:p>
          <a:p>
            <a:pPr marL="571500" marR="0" lvl="1" indent="-228600" algn="l" defTabSz="914400" rtl="0" eaLnBrk="1" fontAlgn="base" latinLnBrk="0" hangingPunct="1">
              <a:lnSpc>
                <a:spcPct val="85000"/>
              </a:lnSpc>
              <a:spcBef>
                <a:spcPct val="0"/>
              </a:spcBef>
              <a:spcAft>
                <a:spcPct val="0"/>
              </a:spcAft>
              <a:buClr>
                <a:srgbClr val="E8004D"/>
              </a:buClr>
              <a:buSzTx/>
              <a:buFont typeface="Wingdings" panose="05000000000000000000" pitchFamily="2" charset="2"/>
              <a:buNone/>
            </a:pP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a:t>
            </a:r>
            <a:r>
              <a:rPr kumimoji="0" lang="en-US" altLang="zh-CN"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99000</a:t>
            </a: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a:t>
            </a:r>
            <a:r>
              <a:rPr kumimoji="0" lang="en-US" altLang="zh-CN"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90</a:t>
            </a:r>
            <a:endParaRPr kumimoji="0" lang="en-US" altLang="zh-CN"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endParaRPr>
          </a:p>
        </p:txBody>
      </p:sp>
      <p:sp>
        <p:nvSpPr>
          <p:cNvPr id="12291" name="文本框 13315"/>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315">
                                            <p:txEl>
                                              <p:charRg st="0" end="17"/>
                                            </p:txEl>
                                          </p:spTgt>
                                        </p:tgtEl>
                                        <p:attrNameLst>
                                          <p:attrName>style.visibility</p:attrName>
                                        </p:attrNameLst>
                                      </p:cBhvr>
                                      <p:to>
                                        <p:strVal val="visible"/>
                                      </p:to>
                                    </p:set>
                                    <p:animEffect transition="in" filter="dissolve">
                                      <p:cBhvr>
                                        <p:cTn id="7" dur="500"/>
                                        <p:tgtEl>
                                          <p:spTgt spid="13315">
                                            <p:txEl>
                                              <p:charRg st="0" end="17"/>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315">
                                            <p:txEl>
                                              <p:charRg st="18" end="27"/>
                                            </p:txEl>
                                          </p:spTgt>
                                        </p:tgtEl>
                                        <p:attrNameLst>
                                          <p:attrName>style.visibility</p:attrName>
                                        </p:attrNameLst>
                                      </p:cBhvr>
                                      <p:to>
                                        <p:strVal val="visible"/>
                                      </p:to>
                                    </p:set>
                                    <p:animEffect transition="in" filter="dissolve">
                                      <p:cBhvr>
                                        <p:cTn id="12" dur="500"/>
                                        <p:tgtEl>
                                          <p:spTgt spid="13315">
                                            <p:txEl>
                                              <p:charRg st="18" end="27"/>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3315">
                                            <p:txEl>
                                              <p:charRg st="27" end="77"/>
                                            </p:txEl>
                                          </p:spTgt>
                                        </p:tgtEl>
                                        <p:attrNameLst>
                                          <p:attrName>style.visibility</p:attrName>
                                        </p:attrNameLst>
                                      </p:cBhvr>
                                      <p:to>
                                        <p:strVal val="visible"/>
                                      </p:to>
                                    </p:set>
                                    <p:animEffect transition="in" filter="dissolve">
                                      <p:cBhvr>
                                        <p:cTn id="15" dur="500"/>
                                        <p:tgtEl>
                                          <p:spTgt spid="13315">
                                            <p:txEl>
                                              <p:charRg st="27" end="77"/>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3315">
                                            <p:txEl>
                                              <p:charRg st="77" end="118"/>
                                            </p:txEl>
                                          </p:spTgt>
                                        </p:tgtEl>
                                        <p:attrNameLst>
                                          <p:attrName>style.visibility</p:attrName>
                                        </p:attrNameLst>
                                      </p:cBhvr>
                                      <p:to>
                                        <p:strVal val="visible"/>
                                      </p:to>
                                    </p:set>
                                    <p:animEffect transition="in" filter="dissolve">
                                      <p:cBhvr>
                                        <p:cTn id="18" dur="500"/>
                                        <p:tgtEl>
                                          <p:spTgt spid="13315">
                                            <p:txEl>
                                              <p:charRg st="77" end="1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标题 14337"/>
          <p:cNvSpPr>
            <a:spLocks noGrp="1"/>
          </p:cNvSpPr>
          <p:nvPr>
            <p:ph type="title"/>
          </p:nvPr>
        </p:nvSpPr>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以贴现方式交易的货币资产的利率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14339" name="文本占位符 14338"/>
          <p:cNvSpPr>
            <a:spLocks noGrp="1"/>
          </p:cNvSpPr>
          <p:nvPr>
            <p:ph idx="1"/>
          </p:nvPr>
        </p:nvSpPr>
        <p:spPr>
          <a:xfrm>
            <a:off x="685800" y="1536700"/>
            <a:ext cx="7772400" cy="4762500"/>
          </a:xfrm>
        </p:spPr>
        <p:txBody>
          <a:bodyPr/>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货币市场交易商较少报出买卖价格，其报价是一个更常用的利率，即贴现利率（</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DR</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贴现利率的计算公式</a:t>
            </a:r>
            <a:r>
              <a:rPr kumimoji="0" lang="en-US" altLang="x-none"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(DR):</a:t>
            </a:r>
            <a:endParaRPr kumimoji="0" lang="en-US" altLang="x-none"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Char char="ù"/>
            </a:pPr>
            <a:endParaRPr kumimoji="0" lang="en-US" altLang="x-none"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None/>
            </a:pPr>
            <a:r>
              <a:rPr kumimoji="0" lang="en-US" altLang="x-none" sz="3200" b="1" i="0"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DR =</a:t>
            </a:r>
            <a:r>
              <a:rPr kumimoji="0" lang="en-US" altLang="x-none"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 </a:t>
            </a:r>
            <a:r>
              <a:rPr kumimoji="0" lang="zh-CN" altLang="en-US" sz="2800" b="1" i="0" u="sng"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面值– 购买价格</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  </a:t>
            </a:r>
            <a:r>
              <a:rPr kumimoji="0" lang="zh-CN" altLang="en-US" sz="2800" b="1" i="0"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a:t>
            </a:r>
            <a:r>
              <a:rPr kumimoji="0" lang="zh-CN" altLang="en-US" sz="2800" b="1" i="0" u="sng"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360            </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endParaRPr>
          </a:p>
          <a:p>
            <a:pPr marL="571500" marR="0" lvl="1" indent="-2286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None/>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面值               距到期日的天数</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endParaRPr>
          </a:p>
          <a:p>
            <a:pPr marL="228600" marR="0" indent="-2286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Char char="ù"/>
            </a:pP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例：</a:t>
            </a:r>
            <a:r>
              <a:rPr kumimoji="0" lang="en-US" altLang="zh-CN"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DR =</a:t>
            </a:r>
            <a:r>
              <a:rPr kumimoji="0" lang="en-US" altLang="x-none"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  </a:t>
            </a:r>
            <a:r>
              <a:rPr kumimoji="0" lang="en-US" altLang="zh-CN" sz="2400" b="1" i="0" u="sng"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100000</a:t>
            </a:r>
            <a:r>
              <a:rPr kumimoji="0" lang="zh-CN" altLang="en-US" sz="2400" b="1" i="0" u="sng"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 – </a:t>
            </a:r>
            <a:r>
              <a:rPr kumimoji="0" lang="en-US" altLang="zh-CN" sz="2400" b="1" i="0" u="sng"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99000</a:t>
            </a: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  </a:t>
            </a:r>
            <a:r>
              <a:rPr kumimoji="0" lang="zh-CN" altLang="en-US" sz="2400" b="1" i="0"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a:t>
            </a:r>
            <a:r>
              <a:rPr kumimoji="0" lang="zh-CN" altLang="en-US" sz="2400" b="1" i="0" u="sng"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3</a:t>
            </a:r>
            <a:r>
              <a:rPr kumimoji="0" lang="en-US" altLang="zh-CN" sz="2400" b="1" i="0" u="sng"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60</a:t>
            </a:r>
            <a:r>
              <a:rPr kumimoji="0" lang="zh-CN" altLang="en-US" sz="2400" b="1" i="0" u="sng"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a:t>
            </a:r>
            <a:r>
              <a:rPr kumimoji="0" lang="en-US" altLang="zh-CN" sz="2800" b="1" i="0"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0.040 </a:t>
            </a:r>
            <a:r>
              <a:rPr kumimoji="0" lang="zh-CN" altLang="en-US" sz="2800" b="1" i="0"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或</a:t>
            </a:r>
            <a:r>
              <a:rPr kumimoji="0" lang="en-US" altLang="zh-CN" sz="2800" b="1" i="0"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4.00%</a:t>
            </a:r>
            <a:r>
              <a:rPr kumimoji="0" lang="zh-CN" altLang="en-US" sz="2400" b="1" i="0"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a:t>
            </a: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a:t>
            </a:r>
            <a:endPar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endParaRPr>
          </a:p>
          <a:p>
            <a:pPr marL="571500" marR="0" lvl="1" indent="-228600" algn="l" defTabSz="914400" rtl="0" eaLnBrk="1" fontAlgn="base" latinLnBrk="0" hangingPunct="1">
              <a:lnSpc>
                <a:spcPct val="85000"/>
              </a:lnSpc>
              <a:spcBef>
                <a:spcPct val="20000"/>
              </a:spcBef>
              <a:spcAft>
                <a:spcPct val="0"/>
              </a:spcAft>
              <a:buClr>
                <a:srgbClr val="E8004D"/>
              </a:buClr>
              <a:buSzTx/>
              <a:buFont typeface="Wingdings" panose="05000000000000000000" pitchFamily="2" charset="2"/>
              <a:buNone/>
            </a:pP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a:t>
            </a:r>
            <a:r>
              <a:rPr kumimoji="0" lang="en-US" altLang="zh-CN"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100000</a:t>
            </a: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a:t>
            </a:r>
            <a:r>
              <a:rPr kumimoji="0" lang="en-US" altLang="zh-CN"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90</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13315" name="文本框 14339"/>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39">
                                            <p:txEl>
                                              <p:charRg st="0" end="19"/>
                                            </p:txEl>
                                          </p:spTgt>
                                        </p:tgtEl>
                                        <p:attrNameLst>
                                          <p:attrName>style.visibility</p:attrName>
                                        </p:attrNameLst>
                                      </p:cBhvr>
                                      <p:to>
                                        <p:strVal val="visible"/>
                                      </p:to>
                                    </p:set>
                                    <p:animEffect transition="in" filter="dissolve">
                                      <p:cBhvr>
                                        <p:cTn id="7" dur="500"/>
                                        <p:tgtEl>
                                          <p:spTgt spid="14339">
                                            <p:txEl>
                                              <p:charRg st="0"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标题 15361"/>
          <p:cNvSpPr>
            <a:spLocks noGrp="1"/>
          </p:cNvSpPr>
          <p:nvPr>
            <p:ph type="title"/>
          </p:nvPr>
        </p:nvSpPr>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以贴现方式交易的货币资产的利率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15363" name="文本占位符 15362"/>
          <p:cNvSpPr>
            <a:spLocks noGrp="1"/>
          </p:cNvSpPr>
          <p:nvPr>
            <p:ph idx="1"/>
          </p:nvPr>
        </p:nvSpPr>
        <p:spPr/>
        <p:txBody>
          <a:bodyPr/>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DR</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与</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IR</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比较：典型如银行贴现率 (DR)</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914400" marR="0" lvl="2"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不是实际的年化收益率；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endParaRPr>
          </a:p>
          <a:p>
            <a:pPr marL="914400" marR="0" lvl="2"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但用于交易报价或交易标准；</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endParaRPr>
          </a:p>
          <a:p>
            <a:pPr marL="914400" marR="0" lvl="2"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比</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IR</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更容易计算：因为在分母上用面值代替价格、用360天而不是365天；</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endParaRPr>
          </a:p>
          <a:p>
            <a:pPr marL="914400" marR="0" lvl="2"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DR</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总是小于</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IR</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endParaRPr>
          </a:p>
        </p:txBody>
      </p:sp>
      <p:sp>
        <p:nvSpPr>
          <p:cNvPr id="14339" name="文本框 15363"/>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363">
                                            <p:txEl>
                                              <p:charRg st="0" end="16"/>
                                            </p:txEl>
                                          </p:spTgt>
                                        </p:tgtEl>
                                        <p:attrNameLst>
                                          <p:attrName>style.visibility</p:attrName>
                                        </p:attrNameLst>
                                      </p:cBhvr>
                                      <p:to>
                                        <p:strVal val="visible"/>
                                      </p:to>
                                    </p:set>
                                    <p:animEffect transition="in" filter="dissolve">
                                      <p:cBhvr>
                                        <p:cTn id="7" dur="500"/>
                                        <p:tgtEl>
                                          <p:spTgt spid="15363">
                                            <p:txEl>
                                              <p:charRg st="0"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标题 16385"/>
          <p:cNvSpPr>
            <a:spLocks noGrp="1"/>
          </p:cNvSpPr>
          <p:nvPr>
            <p:ph type="title"/>
          </p:nvPr>
        </p:nvSpPr>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以贴现方式交易的货币资产的</a:t>
            </a:r>
            <a:br>
              <a:rPr lang="zh-CN" altLang="en-US" sz="3200" dirty="0">
                <a:ea typeface="宋体" panose="02010600030101010101" pitchFamily="2" charset="-122"/>
              </a:rPr>
            </a:b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持有期收益率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16387" name="文本占位符 16386"/>
          <p:cNvSpPr>
            <a:spLocks noGrp="1"/>
          </p:cNvSpPr>
          <p:nvPr>
            <p:ph idx="1"/>
          </p:nvPr>
        </p:nvSpPr>
        <p:spPr>
          <a:xfrm>
            <a:off x="685800" y="1536700"/>
            <a:ext cx="8039100" cy="4991100"/>
          </a:xfrm>
        </p:spPr>
        <p:txBody>
          <a:bodyPr/>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以贴现方式交易的货币资产：</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随着时间的推移价格上涨</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到期时价格恰好等于账面价值</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价格不会以稳定的、相同的比率上涨</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价格的变化受不断变化的市场利率的影响</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如果持有到期，相当于锁定了一个名义回报</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如果提前卖出，那么价格的波动就会影响投资者的收益率，称为持有期收益率。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15363" name="文本框 16387"/>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387">
                                            <p:txEl>
                                              <p:charRg st="0" end="9"/>
                                            </p:txEl>
                                          </p:spTgt>
                                        </p:tgtEl>
                                        <p:attrNameLst>
                                          <p:attrName>style.visibility</p:attrName>
                                        </p:attrNameLst>
                                      </p:cBhvr>
                                      <p:to>
                                        <p:strVal val="visible"/>
                                      </p:to>
                                    </p:set>
                                    <p:animEffect transition="in" filter="dissolve">
                                      <p:cBhvr>
                                        <p:cTn id="7" dur="500"/>
                                        <p:tgtEl>
                                          <p:spTgt spid="16387">
                                            <p:txEl>
                                              <p:charRg st="0" end="9"/>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6387">
                                            <p:txEl>
                                              <p:charRg st="9" end="21"/>
                                            </p:txEl>
                                          </p:spTgt>
                                        </p:tgtEl>
                                        <p:attrNameLst>
                                          <p:attrName>style.visibility</p:attrName>
                                        </p:attrNameLst>
                                      </p:cBhvr>
                                      <p:to>
                                        <p:strVal val="visible"/>
                                      </p:to>
                                    </p:set>
                                    <p:animEffect transition="in" filter="dissolve">
                                      <p:cBhvr>
                                        <p:cTn id="10" dur="500"/>
                                        <p:tgtEl>
                                          <p:spTgt spid="16387">
                                            <p:txEl>
                                              <p:charRg st="9" end="2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6387">
                                            <p:txEl>
                                              <p:charRg st="21" end="35"/>
                                            </p:txEl>
                                          </p:spTgt>
                                        </p:tgtEl>
                                        <p:attrNameLst>
                                          <p:attrName>style.visibility</p:attrName>
                                        </p:attrNameLst>
                                      </p:cBhvr>
                                      <p:to>
                                        <p:strVal val="visible"/>
                                      </p:to>
                                    </p:set>
                                    <p:animEffect transition="in" filter="dissolve">
                                      <p:cBhvr>
                                        <p:cTn id="13" dur="500"/>
                                        <p:tgtEl>
                                          <p:spTgt spid="16387">
                                            <p:txEl>
                                              <p:charRg st="21" end="35"/>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6387">
                                            <p:txEl>
                                              <p:charRg st="35" end="52"/>
                                            </p:txEl>
                                          </p:spTgt>
                                        </p:tgtEl>
                                        <p:attrNameLst>
                                          <p:attrName>style.visibility</p:attrName>
                                        </p:attrNameLst>
                                      </p:cBhvr>
                                      <p:to>
                                        <p:strVal val="visible"/>
                                      </p:to>
                                    </p:set>
                                    <p:animEffect transition="in" filter="dissolve">
                                      <p:cBhvr>
                                        <p:cTn id="16" dur="500"/>
                                        <p:tgtEl>
                                          <p:spTgt spid="16387">
                                            <p:txEl>
                                              <p:charRg st="35" end="52"/>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6387">
                                            <p:txEl>
                                              <p:charRg st="52" end="71"/>
                                            </p:txEl>
                                          </p:spTgt>
                                        </p:tgtEl>
                                        <p:attrNameLst>
                                          <p:attrName>style.visibility</p:attrName>
                                        </p:attrNameLst>
                                      </p:cBhvr>
                                      <p:to>
                                        <p:strVal val="visible"/>
                                      </p:to>
                                    </p:set>
                                    <p:animEffect transition="in" filter="dissolve">
                                      <p:cBhvr>
                                        <p:cTn id="19" dur="500"/>
                                        <p:tgtEl>
                                          <p:spTgt spid="16387">
                                            <p:txEl>
                                              <p:charRg st="52" end="71"/>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6387">
                                            <p:txEl>
                                              <p:charRg st="71" end="91"/>
                                            </p:txEl>
                                          </p:spTgt>
                                        </p:tgtEl>
                                        <p:attrNameLst>
                                          <p:attrName>style.visibility</p:attrName>
                                        </p:attrNameLst>
                                      </p:cBhvr>
                                      <p:to>
                                        <p:strVal val="visible"/>
                                      </p:to>
                                    </p:set>
                                    <p:animEffect transition="in" filter="dissolve">
                                      <p:cBhvr>
                                        <p:cTn id="22" dur="500"/>
                                        <p:tgtEl>
                                          <p:spTgt spid="16387">
                                            <p:txEl>
                                              <p:charRg st="71" end="91"/>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6387">
                                            <p:txEl>
                                              <p:charRg st="91" end="114"/>
                                            </p:txEl>
                                          </p:spTgt>
                                        </p:tgtEl>
                                        <p:attrNameLst>
                                          <p:attrName>style.visibility</p:attrName>
                                        </p:attrNameLst>
                                      </p:cBhvr>
                                      <p:to>
                                        <p:strVal val="visible"/>
                                      </p:to>
                                    </p:set>
                                    <p:animEffect transition="in" filter="dissolve">
                                      <p:cBhvr>
                                        <p:cTn id="25" dur="500"/>
                                        <p:tgtEl>
                                          <p:spTgt spid="16387">
                                            <p:txEl>
                                              <p:charRg st="91" end="1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标题 17409"/>
          <p:cNvSpPr>
            <a:spLocks noGrp="1"/>
          </p:cNvSpPr>
          <p:nvPr>
            <p:ph type="title"/>
          </p:nvPr>
        </p:nvSpPr>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以贴现方式交易的货币资产的</a:t>
            </a:r>
            <a:br>
              <a:rPr lang="zh-CN" altLang="en-US" sz="3200" dirty="0">
                <a:ea typeface="宋体" panose="02010600030101010101" pitchFamily="2" charset="-122"/>
              </a:rPr>
            </a:b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持有期收益率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17411" name="文本占位符 17410"/>
          <p:cNvSpPr>
            <a:spLocks noGrp="1"/>
          </p:cNvSpPr>
          <p:nvPr>
            <p:ph idx="1"/>
          </p:nvPr>
        </p:nvSpPr>
        <p:spPr>
          <a:xfrm>
            <a:off x="285750" y="1536700"/>
            <a:ext cx="8858250" cy="5003800"/>
          </a:xfrm>
        </p:spPr>
        <p:txBody>
          <a:bodyPr/>
          <a:p>
            <a:pPr marL="228600" marR="0" indent="-2286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以贴现方式交易的货币资产的持有期收益率（</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Y</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None/>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Y = 购买时的</a:t>
            </a:r>
            <a:r>
              <a:rPr kumimoji="0" lang="zh-CN" altLang="en-US" sz="2800" b="0"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DR </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持有期</a:t>
            </a:r>
            <a:r>
              <a:rPr kumimoji="0" lang="zh-CN" altLang="en-US" sz="2800" b="0"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DR</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的变化</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None/>
            </a:pPr>
            <a:endPar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其中：持有期 </a:t>
            </a:r>
            <a:r>
              <a:rPr kumimoji="0" lang="zh-CN" altLang="en-US" sz="2800" b="0"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DR </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的变化=</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None/>
            </a:pP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None/>
            </a:pP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r>
              <a:rPr kumimoji="0" lang="zh-CN" altLang="en-US" sz="2400" b="1" i="0" u="sng"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(购买时距到期天数</a:t>
            </a:r>
            <a:r>
              <a:rPr kumimoji="0" lang="zh-CN" altLang="en-US" sz="2400" b="1" i="0" u="sng" strike="noStrike" kern="1200" cap="none" spc="0" normalizeH="0" baseline="0" noProof="1" dirty="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cs typeface="+mn-cs"/>
              </a:rPr>
              <a:t>－</a:t>
            </a:r>
            <a:r>
              <a:rPr kumimoji="0" lang="zh-CN" altLang="en-US" sz="2400" b="1" i="0" u="sng"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持有天数)  </a:t>
            </a: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cs typeface="+mn-cs"/>
              </a:rPr>
              <a:t>×</a:t>
            </a: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（买入时</a:t>
            </a:r>
            <a:r>
              <a:rPr kumimoji="0" lang="en-US" altLang="zh-CN"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DR</a:t>
            </a:r>
            <a:r>
              <a:rPr kumimoji="0" lang="en-US" altLang="zh-CN" sz="2400" b="1" i="0" u="none" strike="noStrike" kern="1200" cap="none" spc="0" normalizeH="0" baseline="0" noProof="1" dirty="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cs typeface="+mn-cs"/>
              </a:rPr>
              <a:t>－</a:t>
            </a: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卖出时</a:t>
            </a:r>
            <a:r>
              <a:rPr kumimoji="0" lang="en-US" altLang="zh-CN"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DR</a:t>
            </a: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endPar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None/>
            </a:pP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持有天数</a:t>
            </a:r>
            <a:endPar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None/>
            </a:pPr>
            <a:endPar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80000"/>
              </a:lnSpc>
              <a:spcBef>
                <a:spcPct val="20000"/>
              </a:spcBef>
              <a:spcAft>
                <a:spcPct val="0"/>
              </a:spcAft>
              <a:buClr>
                <a:srgbClr val="E8004D"/>
              </a:buClr>
              <a:buSzTx/>
              <a:buFont typeface="Wingdings" panose="05000000000000000000" pitchFamily="2" charset="2"/>
              <a:buChar char="ù"/>
            </a:pPr>
            <a:r>
              <a:rPr kumimoji="0" lang="zh-CN" altLang="en-US" sz="2800" b="0"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DR</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的变化是指资产的购买日与出售日</a:t>
            </a:r>
            <a:r>
              <a:rPr kumimoji="0" lang="zh-CN" altLang="en-US" sz="2800" b="0"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DR</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的不同。</a:t>
            </a: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16387" name="文本框 17411"/>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411">
                                            <p:txEl>
                                              <p:charRg st="0" end="21"/>
                                            </p:txEl>
                                          </p:spTgt>
                                        </p:tgtEl>
                                        <p:attrNameLst>
                                          <p:attrName>style.visibility</p:attrName>
                                        </p:attrNameLst>
                                      </p:cBhvr>
                                      <p:to>
                                        <p:strVal val="visible"/>
                                      </p:to>
                                    </p:set>
                                    <p:animEffect transition="in" filter="dissolve">
                                      <p:cBhvr>
                                        <p:cTn id="7" dur="500"/>
                                        <p:tgtEl>
                                          <p:spTgt spid="17411">
                                            <p:txEl>
                                              <p:charRg st="0" end="2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411">
                                            <p:txEl>
                                              <p:charRg st="21" end="56"/>
                                            </p:txEl>
                                          </p:spTgt>
                                        </p:tgtEl>
                                        <p:attrNameLst>
                                          <p:attrName>style.visibility</p:attrName>
                                        </p:attrNameLst>
                                      </p:cBhvr>
                                      <p:to>
                                        <p:strVal val="visible"/>
                                      </p:to>
                                    </p:set>
                                    <p:animEffect transition="in" filter="dissolve">
                                      <p:cBhvr>
                                        <p:cTn id="12" dur="500"/>
                                        <p:tgtEl>
                                          <p:spTgt spid="17411">
                                            <p:txEl>
                                              <p:charRg st="21" end="5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 name="标题 1"/>
          <p:cNvSpPr>
            <a:spLocks noGrp="1"/>
          </p:cNvSpPr>
          <p:nvPr>
            <p:ph type="ctrTitle"/>
          </p:nvPr>
        </p:nvSpPr>
        <p:spPr>
          <a:xfrm>
            <a:off x="1049338" y="158750"/>
            <a:ext cx="6858000" cy="1185863"/>
          </a:xfrm>
        </p:spPr>
        <p:txBody>
          <a:bodyPr anchor="b"/>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以贴现方式交易的货币资产的</a:t>
            </a:r>
            <a:br>
              <a:rPr lang="zh-CN" altLang="en-US" sz="3200" kern="1200" baseline="0" dirty="0">
                <a:solidFill>
                  <a:srgbClr val="FFFFFF"/>
                </a:solidFill>
                <a:latin typeface="+mj-lt"/>
                <a:ea typeface="宋体" panose="02010600030101010101" pitchFamily="2" charset="-122"/>
                <a:cs typeface="+mj-cs"/>
              </a:rPr>
            </a:b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持有期收益率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17410" name="副标题 2"/>
          <p:cNvSpPr>
            <a:spLocks noGrp="1"/>
          </p:cNvSpPr>
          <p:nvPr>
            <p:ph type="subTitle" idx="1"/>
          </p:nvPr>
        </p:nvSpPr>
        <p:spPr>
          <a:xfrm>
            <a:off x="614363" y="1674813"/>
            <a:ext cx="8110537" cy="4735512"/>
          </a:xfrm>
        </p:spPr>
        <p:txBody>
          <a:bodyPr anchor="t" anchorCtr="0"/>
          <a:p>
            <a:pPr algn="l" defTabSz="914400">
              <a:buClr>
                <a:srgbClr val="E8004D"/>
              </a:buClr>
              <a:buSzTx/>
            </a:pPr>
            <a:r>
              <a:rPr lang="en-US" altLang="zh-CN" kern="1200" baseline="0">
                <a:effectLst/>
                <a:latin typeface="+mn-lt"/>
                <a:ea typeface="+mn-ea"/>
                <a:cs typeface="+mn-cs"/>
              </a:rPr>
              <a:t>        </a:t>
            </a:r>
            <a:r>
              <a:rPr lang="zh-CN" altLang="en-US" kern="1200" baseline="0">
                <a:effectLst/>
                <a:latin typeface="+mn-lt"/>
                <a:ea typeface="+mn-ea"/>
                <a:cs typeface="+mn-cs"/>
              </a:rPr>
              <a:t>例：前例中</a:t>
            </a:r>
            <a:r>
              <a:rPr lang="en-US" altLang="zh-CN" kern="1200" baseline="0">
                <a:effectLst/>
                <a:latin typeface="+mn-lt"/>
                <a:ea typeface="+mn-ea"/>
                <a:cs typeface="+mn-cs"/>
              </a:rPr>
              <a:t>DR=0.040 </a:t>
            </a:r>
            <a:r>
              <a:rPr lang="zh-CN" altLang="en-US" kern="1200" baseline="0">
                <a:effectLst/>
                <a:latin typeface="+mn-lt"/>
                <a:ea typeface="宋体" panose="02010600030101010101" pitchFamily="2" charset="-122"/>
                <a:cs typeface="+mn-cs"/>
              </a:rPr>
              <a:t>或</a:t>
            </a:r>
            <a:r>
              <a:rPr lang="en-US" altLang="zh-CN" kern="1200" baseline="0">
                <a:effectLst/>
                <a:latin typeface="+mn-lt"/>
                <a:ea typeface="宋体" panose="02010600030101010101" pitchFamily="2" charset="-122"/>
                <a:cs typeface="+mn-cs"/>
              </a:rPr>
              <a:t>4.00%</a:t>
            </a:r>
            <a:r>
              <a:rPr lang="zh-CN" altLang="en-US" kern="1200" baseline="0">
                <a:effectLst/>
                <a:latin typeface="+mn-lt"/>
                <a:ea typeface="宋体" panose="02010600030101010101" pitchFamily="2" charset="-122"/>
                <a:cs typeface="+mn-cs"/>
              </a:rPr>
              <a:t>。假设投资者在</a:t>
            </a:r>
            <a:r>
              <a:rPr lang="en-US" altLang="zh-CN" kern="1200" baseline="0">
                <a:effectLst/>
                <a:latin typeface="+mn-lt"/>
                <a:ea typeface="宋体" panose="02010600030101010101" pitchFamily="2" charset="-122"/>
                <a:cs typeface="+mn-cs"/>
              </a:rPr>
              <a:t>30</a:t>
            </a:r>
            <a:r>
              <a:rPr lang="zh-CN" altLang="en-US" kern="1200" baseline="0">
                <a:effectLst/>
                <a:latin typeface="+mn-lt"/>
                <a:ea typeface="宋体" panose="02010600030101010101" pitchFamily="2" charset="-122"/>
                <a:cs typeface="+mn-cs"/>
              </a:rPr>
              <a:t>天后以</a:t>
            </a:r>
            <a:r>
              <a:rPr lang="en-US" altLang="zh-CN" kern="1200" baseline="0">
                <a:effectLst/>
                <a:latin typeface="+mn-lt"/>
                <a:ea typeface="宋体" panose="02010600030101010101" pitchFamily="2" charset="-122"/>
                <a:cs typeface="+mn-cs"/>
              </a:rPr>
              <a:t>99500</a:t>
            </a:r>
            <a:r>
              <a:rPr lang="zh-CN" altLang="en-US" kern="1200" baseline="0">
                <a:effectLst/>
                <a:latin typeface="+mn-lt"/>
                <a:ea typeface="宋体" panose="02010600030101010101" pitchFamily="2" charset="-122"/>
                <a:cs typeface="+mn-cs"/>
              </a:rPr>
              <a:t>元价格卖出，根据</a:t>
            </a:r>
            <a:r>
              <a:rPr lang="en-US" altLang="zh-CN" kern="1200" baseline="0">
                <a:effectLst/>
                <a:latin typeface="+mn-lt"/>
                <a:ea typeface="宋体" panose="02010600030101010101" pitchFamily="2" charset="-122"/>
                <a:cs typeface="+mn-cs"/>
              </a:rPr>
              <a:t>DR</a:t>
            </a:r>
            <a:r>
              <a:rPr lang="zh-CN" altLang="en-US" kern="1200" baseline="0">
                <a:effectLst/>
                <a:latin typeface="+mn-lt"/>
                <a:ea typeface="宋体" panose="02010600030101010101" pitchFamily="2" charset="-122"/>
                <a:cs typeface="+mn-cs"/>
              </a:rPr>
              <a:t>公式，卖出时对应的</a:t>
            </a:r>
            <a:r>
              <a:rPr lang="en-US" altLang="zh-CN" kern="1200" baseline="0">
                <a:effectLst/>
                <a:latin typeface="+mn-lt"/>
                <a:ea typeface="宋体" panose="02010600030101010101" pitchFamily="2" charset="-122"/>
                <a:cs typeface="+mn-cs"/>
              </a:rPr>
              <a:t>DR=3%</a:t>
            </a:r>
            <a:r>
              <a:rPr lang="zh-CN" altLang="en-US" kern="1200" baseline="0">
                <a:effectLst/>
                <a:latin typeface="+mn-lt"/>
                <a:ea typeface="宋体" panose="02010600030101010101" pitchFamily="2" charset="-122"/>
                <a:cs typeface="+mn-cs"/>
              </a:rPr>
              <a:t>，则：</a:t>
            </a:r>
            <a:endParaRPr lang="zh-CN" altLang="en-US" kern="1200" baseline="0">
              <a:effectLst/>
              <a:latin typeface="+mn-lt"/>
              <a:ea typeface="宋体" panose="02010600030101010101" pitchFamily="2" charset="-122"/>
              <a:cs typeface="+mn-cs"/>
            </a:endParaRPr>
          </a:p>
          <a:p>
            <a:pPr algn="l" defTabSz="914400">
              <a:buClr>
                <a:srgbClr val="E8004D"/>
              </a:buClr>
              <a:buSzTx/>
            </a:pPr>
            <a:endParaRPr lang="zh-CN" altLang="en-US" sz="2400" kern="1200" baseline="-25000" dirty="0">
              <a:effectLst/>
              <a:latin typeface="+mn-lt"/>
              <a:ea typeface="宋体" panose="02010600030101010101" pitchFamily="2" charset="-122"/>
              <a:cs typeface="+mn-cs"/>
              <a:sym typeface="Symbol" panose="05050102010706020507" pitchFamily="2" charset="2"/>
            </a:endParaRPr>
          </a:p>
          <a:p>
            <a:pPr algn="l" defTabSz="914400">
              <a:buClr>
                <a:srgbClr val="E8004D"/>
              </a:buClr>
              <a:buSzTx/>
            </a:pPr>
            <a:r>
              <a:rPr lang="zh-CN" altLang="en-US" kern="1200" baseline="0">
                <a:effectLst/>
                <a:latin typeface="+mn-lt"/>
                <a:ea typeface="宋体" panose="02010600030101010101" pitchFamily="2" charset="-122"/>
                <a:cs typeface="+mn-cs"/>
              </a:rPr>
              <a:t>        </a:t>
            </a:r>
            <a:r>
              <a:rPr lang="zh-CN" altLang="en-US" sz="2400" kern="1200" baseline="-25000" dirty="0">
                <a:effectLst/>
                <a:latin typeface="+mn-lt"/>
                <a:ea typeface="宋体" panose="02010600030101010101" pitchFamily="2" charset="-122"/>
                <a:cs typeface="+mn-cs"/>
                <a:sym typeface="Symbol" panose="05050102010706020507" pitchFamily="2" charset="2"/>
              </a:rPr>
              <a:t>持有期收益率 </a:t>
            </a:r>
            <a:r>
              <a:rPr lang="en-US" altLang="zh-CN" sz="2400" kern="1200" baseline="-25000" dirty="0">
                <a:effectLst/>
                <a:latin typeface="+mn-lt"/>
                <a:ea typeface="宋体" panose="02010600030101010101" pitchFamily="2" charset="-122"/>
                <a:cs typeface="+mn-cs"/>
                <a:sym typeface="Symbol" panose="05050102010706020507" pitchFamily="2" charset="2"/>
              </a:rPr>
              <a:t>= 4.00% +</a:t>
            </a:r>
            <a:r>
              <a:rPr lang="en-US" altLang="zh-CN" sz="2400" kern="1200" baseline="0" dirty="0">
                <a:effectLst/>
                <a:latin typeface="+mn-lt"/>
                <a:ea typeface="宋体" panose="02010600030101010101" pitchFamily="2" charset="-122"/>
                <a:cs typeface="+mn-cs"/>
              </a:rPr>
              <a:t> </a:t>
            </a:r>
            <a:r>
              <a:rPr lang="en-US" altLang="zh-CN" u="sng" kern="1200" baseline="0" dirty="0">
                <a:effectLst/>
                <a:latin typeface="+mn-lt"/>
                <a:ea typeface="宋体" panose="02010600030101010101" pitchFamily="2" charset="-122"/>
                <a:cs typeface="+mn-cs"/>
              </a:rPr>
              <a:t>90</a:t>
            </a:r>
            <a:r>
              <a:rPr lang="zh-CN" altLang="en-US" u="sng" kern="1200" baseline="0" dirty="0">
                <a:effectLst/>
                <a:latin typeface="+mn-lt"/>
                <a:ea typeface="宋体" panose="02010600030101010101" pitchFamily="2" charset="-122"/>
                <a:cs typeface="+mn-cs"/>
              </a:rPr>
              <a:t> </a:t>
            </a:r>
            <a:r>
              <a:rPr lang="zh-CN" altLang="en-US" u="sng" kern="1200" baseline="0" dirty="0">
                <a:effectLst/>
                <a:latin typeface="宋体" panose="02010600030101010101" pitchFamily="2" charset="-122"/>
                <a:ea typeface="宋体" panose="02010600030101010101" pitchFamily="2" charset="-122"/>
                <a:cs typeface="+mn-cs"/>
              </a:rPr>
              <a:t>－</a:t>
            </a:r>
            <a:r>
              <a:rPr lang="zh-CN" altLang="en-US" u="sng" kern="1200" baseline="0" dirty="0">
                <a:effectLst/>
                <a:latin typeface="+mn-lt"/>
                <a:ea typeface="宋体" panose="02010600030101010101" pitchFamily="2" charset="-122"/>
                <a:cs typeface="+mn-cs"/>
              </a:rPr>
              <a:t> </a:t>
            </a:r>
            <a:r>
              <a:rPr lang="en-US" altLang="zh-CN" u="sng" kern="1200" baseline="0" dirty="0">
                <a:effectLst/>
                <a:latin typeface="+mn-lt"/>
                <a:ea typeface="宋体" panose="02010600030101010101" pitchFamily="2" charset="-122"/>
                <a:cs typeface="+mn-cs"/>
              </a:rPr>
              <a:t>30</a:t>
            </a:r>
            <a:r>
              <a:rPr lang="zh-CN" altLang="en-US" sz="2400" kern="1200" baseline="0" dirty="0">
                <a:effectLst/>
                <a:latin typeface="+mn-lt"/>
                <a:ea typeface="宋体" panose="02010600030101010101" pitchFamily="2" charset="-122"/>
                <a:cs typeface="+mn-cs"/>
              </a:rPr>
              <a:t>  </a:t>
            </a:r>
            <a:r>
              <a:rPr lang="zh-CN" altLang="en-US" sz="2400" kern="1200" baseline="-25000" dirty="0">
                <a:effectLst/>
                <a:latin typeface="+mn-lt"/>
                <a:ea typeface="宋体" panose="02010600030101010101" pitchFamily="2" charset="-122"/>
                <a:cs typeface="+mn-cs"/>
                <a:sym typeface="Symbol" panose="05050102010706020507" pitchFamily="2" charset="2"/>
              </a:rPr>
              <a:t> </a:t>
            </a:r>
            <a:r>
              <a:rPr lang="en-US" altLang="zh-CN" sz="2400" kern="1200" baseline="-25000" dirty="0">
                <a:effectLst/>
                <a:latin typeface="+mn-lt"/>
                <a:ea typeface="宋体" panose="02010600030101010101" pitchFamily="2" charset="-122"/>
                <a:cs typeface="+mn-cs"/>
                <a:sym typeface="Symbol" panose="05050102010706020507" pitchFamily="2" charset="2"/>
              </a:rPr>
              <a:t>(4.00%</a:t>
            </a:r>
            <a:r>
              <a:rPr lang="en-US" altLang="zh-CN" sz="2400" kern="1200" baseline="-25000" dirty="0">
                <a:effectLst/>
                <a:latin typeface="宋体" panose="02010600030101010101" pitchFamily="2" charset="-122"/>
                <a:ea typeface="宋体" panose="02010600030101010101" pitchFamily="2" charset="-122"/>
                <a:cs typeface="+mn-cs"/>
                <a:sym typeface="Symbol" panose="05050102010706020507" pitchFamily="2" charset="2"/>
              </a:rPr>
              <a:t>－</a:t>
            </a:r>
            <a:r>
              <a:rPr lang="en-US" altLang="zh-CN" sz="2400" kern="1200" baseline="-25000" dirty="0">
                <a:effectLst/>
                <a:latin typeface="+mn-lt"/>
                <a:ea typeface="宋体" panose="02010600030101010101" pitchFamily="2" charset="-122"/>
                <a:cs typeface="+mn-cs"/>
                <a:sym typeface="Symbol" panose="05050102010706020507" pitchFamily="2" charset="2"/>
              </a:rPr>
              <a:t>3.00%</a:t>
            </a:r>
            <a:r>
              <a:rPr lang="zh-CN" altLang="en-US" sz="2400" kern="1200" baseline="-25000" dirty="0">
                <a:effectLst/>
                <a:latin typeface="+mn-lt"/>
                <a:ea typeface="宋体" panose="02010600030101010101" pitchFamily="2" charset="-122"/>
                <a:cs typeface="+mn-cs"/>
                <a:sym typeface="Symbol" panose="05050102010706020507" pitchFamily="2" charset="2"/>
              </a:rPr>
              <a:t>）</a:t>
            </a:r>
            <a:r>
              <a:rPr lang="en-US" altLang="zh-CN" sz="2400" kern="1200" baseline="-25000" dirty="0">
                <a:effectLst/>
                <a:latin typeface="+mn-lt"/>
                <a:ea typeface="宋体" panose="02010600030101010101" pitchFamily="2" charset="-122"/>
                <a:cs typeface="+mn-cs"/>
                <a:sym typeface="Symbol" panose="05050102010706020507" pitchFamily="2" charset="2"/>
              </a:rPr>
              <a:t>= 0.060 </a:t>
            </a:r>
            <a:r>
              <a:rPr lang="zh-CN" altLang="en-US" sz="2400" kern="1200" baseline="-25000" dirty="0">
                <a:effectLst/>
                <a:latin typeface="+mn-lt"/>
                <a:ea typeface="宋体" panose="02010600030101010101" pitchFamily="2" charset="-122"/>
                <a:cs typeface="+mn-cs"/>
                <a:sym typeface="Symbol" panose="05050102010706020507" pitchFamily="2" charset="2"/>
              </a:rPr>
              <a:t>或 </a:t>
            </a:r>
            <a:r>
              <a:rPr lang="en-US" altLang="zh-CN" sz="2400" kern="1200" baseline="-25000" dirty="0">
                <a:effectLst/>
                <a:latin typeface="+mn-lt"/>
                <a:ea typeface="宋体" panose="02010600030101010101" pitchFamily="2" charset="-122"/>
                <a:cs typeface="+mn-cs"/>
                <a:sym typeface="Symbol" panose="05050102010706020507" pitchFamily="2" charset="2"/>
              </a:rPr>
              <a:t>6.00%</a:t>
            </a:r>
            <a:endParaRPr lang="en-US" altLang="zh-CN" sz="2400" kern="1200" baseline="-25000" dirty="0">
              <a:effectLst/>
              <a:latin typeface="+mn-lt"/>
              <a:ea typeface="宋体" panose="02010600030101010101" pitchFamily="2" charset="-122"/>
              <a:cs typeface="+mn-cs"/>
              <a:sym typeface="Symbol" panose="05050102010706020507" pitchFamily="2" charset="2"/>
            </a:endParaRPr>
          </a:p>
          <a:p>
            <a:pPr algn="l" defTabSz="914400">
              <a:lnSpc>
                <a:spcPct val="30000"/>
              </a:lnSpc>
              <a:buClr>
                <a:srgbClr val="E8004D"/>
              </a:buClr>
              <a:buSzTx/>
            </a:pPr>
            <a:r>
              <a:rPr lang="en-US" altLang="zh-CN" sz="2400" kern="1200" baseline="-25000" dirty="0">
                <a:effectLst/>
                <a:latin typeface="+mn-lt"/>
                <a:ea typeface="宋体" panose="02010600030101010101" pitchFamily="2" charset="-122"/>
                <a:cs typeface="+mn-cs"/>
                <a:sym typeface="Symbol" panose="05050102010706020507" pitchFamily="2" charset="2"/>
              </a:rPr>
              <a:t>                                                      </a:t>
            </a:r>
            <a:r>
              <a:rPr lang="zh-CN" altLang="en-US" sz="2400" kern="1200" baseline="-25000" dirty="0">
                <a:effectLst/>
                <a:latin typeface="+mn-lt"/>
                <a:ea typeface="宋体" panose="02010600030101010101" pitchFamily="2" charset="-122"/>
                <a:cs typeface="+mn-cs"/>
                <a:sym typeface="Symbol" panose="05050102010706020507" pitchFamily="2" charset="2"/>
              </a:rPr>
              <a:t>30    </a:t>
            </a:r>
            <a:r>
              <a:rPr lang="zh-CN" altLang="en-US" sz="2400" kern="1200" baseline="0" dirty="0">
                <a:effectLst/>
                <a:latin typeface="+mn-lt"/>
                <a:ea typeface="宋体" panose="02010600030101010101" pitchFamily="2" charset="-122"/>
                <a:cs typeface="+mn-cs"/>
                <a:sym typeface="Symbol" panose="05050102010706020507" pitchFamily="2" charset="2"/>
              </a:rPr>
              <a:t>        </a:t>
            </a:r>
            <a:r>
              <a:rPr lang="zh-CN" altLang="en-US" kern="1200" baseline="0" dirty="0">
                <a:effectLst/>
                <a:latin typeface="+mn-lt"/>
                <a:ea typeface="宋体" panose="02010600030101010101" pitchFamily="2" charset="-122"/>
                <a:cs typeface="+mn-cs"/>
                <a:sym typeface="Symbol" panose="05050102010706020507" pitchFamily="2" charset="2"/>
              </a:rPr>
              <a:t>        </a:t>
            </a:r>
            <a:endParaRPr lang="zh-CN" altLang="en-US" kern="1200" baseline="0" dirty="0">
              <a:effectLst/>
              <a:latin typeface="+mn-lt"/>
              <a:ea typeface="宋体" panose="02010600030101010101" pitchFamily="2" charset="-122"/>
              <a:cs typeface="+mn-cs"/>
              <a:sym typeface="Symbol" panose="05050102010706020507" pitchFamily="2" charset="2"/>
            </a:endParaRPr>
          </a:p>
          <a:p>
            <a:pPr algn="l" defTabSz="914400">
              <a:lnSpc>
                <a:spcPct val="30000"/>
              </a:lnSpc>
              <a:buClr>
                <a:srgbClr val="E8004D"/>
              </a:buClr>
              <a:buSzTx/>
            </a:pPr>
            <a:endParaRPr lang="zh-CN" altLang="en-US" kern="1200" baseline="0">
              <a:effectLst/>
              <a:latin typeface="+mn-lt"/>
              <a:ea typeface="宋体" panose="02010600030101010101" pitchFamily="2" charset="-122"/>
              <a:cs typeface="+mn-cs"/>
            </a:endParaRPr>
          </a:p>
          <a:p>
            <a:pPr algn="l" defTabSz="914400">
              <a:lnSpc>
                <a:spcPct val="30000"/>
              </a:lnSpc>
              <a:buClr>
                <a:srgbClr val="E8004D"/>
              </a:buClr>
              <a:buSzTx/>
            </a:pPr>
            <a:endParaRPr lang="zh-CN" altLang="en-US" kern="1200" baseline="0">
              <a:effectLst/>
              <a:latin typeface="+mn-lt"/>
              <a:ea typeface="宋体" panose="02010600030101010101" pitchFamily="2" charset="-122"/>
              <a:cs typeface="+mn-cs"/>
            </a:endParaRPr>
          </a:p>
          <a:p>
            <a:pPr algn="l" defTabSz="914400">
              <a:lnSpc>
                <a:spcPct val="30000"/>
              </a:lnSpc>
              <a:buClr>
                <a:srgbClr val="E8004D"/>
              </a:buClr>
              <a:buSzTx/>
            </a:pPr>
            <a:r>
              <a:rPr lang="zh-CN" altLang="en-US" kern="1200" baseline="0">
                <a:effectLst/>
                <a:latin typeface="+mn-lt"/>
                <a:ea typeface="宋体" panose="02010600030101010101" pitchFamily="2" charset="-122"/>
                <a:cs typeface="+mn-cs"/>
              </a:rPr>
              <a:t>        式中，</a:t>
            </a:r>
            <a:r>
              <a:rPr lang="en-US" altLang="zh-CN" kern="1200" baseline="0">
                <a:effectLst/>
                <a:latin typeface="+mn-lt"/>
                <a:ea typeface="宋体" panose="02010600030101010101" pitchFamily="2" charset="-122"/>
                <a:cs typeface="+mn-cs"/>
              </a:rPr>
              <a:t>DR</a:t>
            </a:r>
            <a:r>
              <a:rPr lang="zh-CN" altLang="en-US" kern="1200" baseline="0">
                <a:effectLst/>
                <a:latin typeface="+mn-lt"/>
                <a:ea typeface="宋体" panose="02010600030101010101" pitchFamily="2" charset="-122"/>
                <a:cs typeface="+mn-cs"/>
              </a:rPr>
              <a:t>下降，括号项为</a:t>
            </a:r>
            <a:r>
              <a:rPr lang="en-US" altLang="zh-CN" kern="1200" baseline="0">
                <a:effectLst/>
                <a:latin typeface="+mn-lt"/>
                <a:ea typeface="宋体" panose="02010600030101010101" pitchFamily="2" charset="-122"/>
                <a:cs typeface="+mn-cs"/>
              </a:rPr>
              <a:t>+</a:t>
            </a:r>
            <a:r>
              <a:rPr lang="zh-CN" altLang="en-US" kern="1200" baseline="0">
                <a:effectLst/>
                <a:latin typeface="+mn-lt"/>
                <a:ea typeface="宋体" panose="02010600030101010101" pitchFamily="2" charset="-122"/>
                <a:cs typeface="+mn-cs"/>
              </a:rPr>
              <a:t>，会令投资者收益率提高。</a:t>
            </a:r>
            <a:endParaRPr lang="en-US" altLang="zh-CN" kern="1200" baseline="0">
              <a:effectLst/>
              <a:latin typeface="+mn-lt"/>
              <a:ea typeface="宋体" panose="02010600030101010101" pitchFamily="2" charset="-122"/>
              <a:cs typeface="+mn-cs"/>
            </a:endParaRPr>
          </a:p>
          <a:p>
            <a:pPr algn="l" defTabSz="914400">
              <a:lnSpc>
                <a:spcPct val="30000"/>
              </a:lnSpc>
              <a:buClr>
                <a:srgbClr val="E8004D"/>
              </a:buClr>
              <a:buSzTx/>
            </a:pPr>
            <a:endParaRPr lang="zh-CN" altLang="en-US" kern="1200" baseline="0">
              <a:effectLst/>
              <a:latin typeface="+mn-lt"/>
              <a:ea typeface="宋体" panose="02010600030101010101" pitchFamily="2" charset="-122"/>
              <a:cs typeface="+mn-cs"/>
            </a:endParaRPr>
          </a:p>
          <a:p>
            <a:pPr algn="l" defTabSz="914400">
              <a:lnSpc>
                <a:spcPct val="30000"/>
              </a:lnSpc>
              <a:buClr>
                <a:srgbClr val="E8004D"/>
              </a:buClr>
              <a:buSzTx/>
            </a:pPr>
            <a:endParaRPr lang="zh-CN" altLang="en-US" kern="1200" baseline="0">
              <a:effectLst/>
              <a:latin typeface="+mn-lt"/>
              <a:ea typeface="宋体" panose="02010600030101010101" pitchFamily="2" charset="-122"/>
              <a:cs typeface="+mn-cs"/>
            </a:endParaRPr>
          </a:p>
          <a:p>
            <a:pPr algn="l" defTabSz="914400">
              <a:lnSpc>
                <a:spcPct val="30000"/>
              </a:lnSpc>
              <a:buClr>
                <a:srgbClr val="E8004D"/>
              </a:buClr>
              <a:buSzTx/>
            </a:pPr>
            <a:r>
              <a:rPr lang="zh-CN" altLang="en-US" kern="1200" baseline="0">
                <a:effectLst/>
                <a:latin typeface="+mn-lt"/>
                <a:ea typeface="宋体" panose="02010600030101010101" pitchFamily="2" charset="-122"/>
                <a:cs typeface="+mn-cs"/>
              </a:rPr>
              <a:t>        如果假设投资者在</a:t>
            </a:r>
            <a:r>
              <a:rPr lang="en-US" altLang="zh-CN" kern="1200" baseline="0">
                <a:effectLst/>
                <a:latin typeface="+mn-lt"/>
                <a:ea typeface="宋体" panose="02010600030101010101" pitchFamily="2" charset="-122"/>
                <a:cs typeface="+mn-cs"/>
              </a:rPr>
              <a:t>30</a:t>
            </a:r>
            <a:r>
              <a:rPr lang="zh-CN" altLang="en-US" kern="1200" baseline="0">
                <a:effectLst/>
                <a:latin typeface="+mn-lt"/>
                <a:ea typeface="宋体" panose="02010600030101010101" pitchFamily="2" charset="-122"/>
                <a:cs typeface="+mn-cs"/>
              </a:rPr>
              <a:t>天后以</a:t>
            </a:r>
            <a:r>
              <a:rPr lang="en-US" altLang="zh-CN" kern="1200" baseline="0">
                <a:effectLst/>
                <a:latin typeface="+mn-lt"/>
                <a:ea typeface="宋体" panose="02010600030101010101" pitchFamily="2" charset="-122"/>
                <a:cs typeface="+mn-cs"/>
              </a:rPr>
              <a:t>99250</a:t>
            </a:r>
            <a:r>
              <a:rPr lang="zh-CN" altLang="en-US" kern="1200" baseline="0">
                <a:effectLst/>
                <a:latin typeface="+mn-lt"/>
                <a:ea typeface="宋体" panose="02010600030101010101" pitchFamily="2" charset="-122"/>
                <a:cs typeface="+mn-cs"/>
              </a:rPr>
              <a:t>元价格卖出，根据</a:t>
            </a:r>
            <a:r>
              <a:rPr lang="en-US" altLang="zh-CN" kern="1200" baseline="0">
                <a:effectLst/>
                <a:latin typeface="+mn-lt"/>
                <a:ea typeface="宋体" panose="02010600030101010101" pitchFamily="2" charset="-122"/>
                <a:cs typeface="+mn-cs"/>
              </a:rPr>
              <a:t>DR</a:t>
            </a:r>
            <a:r>
              <a:rPr lang="zh-CN" altLang="en-US" kern="1200" baseline="0">
                <a:effectLst/>
                <a:latin typeface="+mn-lt"/>
                <a:ea typeface="宋体" panose="02010600030101010101" pitchFamily="2" charset="-122"/>
                <a:cs typeface="+mn-cs"/>
              </a:rPr>
              <a:t>公式，卖出时的</a:t>
            </a:r>
            <a:endParaRPr lang="zh-CN" altLang="en-US" kern="1200" baseline="0">
              <a:effectLst/>
              <a:latin typeface="+mn-lt"/>
              <a:ea typeface="宋体" panose="02010600030101010101" pitchFamily="2" charset="-122"/>
              <a:cs typeface="+mn-cs"/>
            </a:endParaRPr>
          </a:p>
          <a:p>
            <a:pPr algn="l" defTabSz="914400">
              <a:lnSpc>
                <a:spcPct val="30000"/>
              </a:lnSpc>
              <a:buClr>
                <a:srgbClr val="E8004D"/>
              </a:buClr>
              <a:buSzTx/>
            </a:pPr>
            <a:endParaRPr lang="zh-CN" altLang="en-US" kern="1200" baseline="0">
              <a:effectLst/>
              <a:latin typeface="+mn-lt"/>
              <a:ea typeface="宋体" panose="02010600030101010101" pitchFamily="2" charset="-122"/>
              <a:cs typeface="+mn-cs"/>
            </a:endParaRPr>
          </a:p>
          <a:p>
            <a:pPr algn="l" defTabSz="914400">
              <a:lnSpc>
                <a:spcPct val="30000"/>
              </a:lnSpc>
              <a:buClr>
                <a:srgbClr val="E8004D"/>
              </a:buClr>
              <a:buSzTx/>
            </a:pPr>
            <a:endParaRPr lang="zh-CN" altLang="en-US" kern="1200" baseline="0">
              <a:effectLst/>
              <a:latin typeface="+mn-lt"/>
              <a:ea typeface="宋体" panose="02010600030101010101" pitchFamily="2" charset="-122"/>
              <a:cs typeface="+mn-cs"/>
            </a:endParaRPr>
          </a:p>
          <a:p>
            <a:pPr algn="l" defTabSz="914400">
              <a:lnSpc>
                <a:spcPct val="30000"/>
              </a:lnSpc>
              <a:buClr>
                <a:srgbClr val="E8004D"/>
              </a:buClr>
              <a:buSzTx/>
            </a:pPr>
            <a:r>
              <a:rPr lang="en-US" altLang="zh-CN" kern="1200" baseline="0">
                <a:effectLst/>
                <a:latin typeface="+mn-lt"/>
                <a:ea typeface="宋体" panose="02010600030101010101" pitchFamily="2" charset="-122"/>
                <a:cs typeface="+mn-cs"/>
              </a:rPr>
              <a:t>DR=4.50%</a:t>
            </a:r>
            <a:r>
              <a:rPr lang="zh-CN" altLang="en-US" kern="1200" baseline="0">
                <a:effectLst/>
                <a:latin typeface="+mn-lt"/>
                <a:ea typeface="宋体" panose="02010600030101010101" pitchFamily="2" charset="-122"/>
                <a:cs typeface="+mn-cs"/>
              </a:rPr>
              <a:t>，则：</a:t>
            </a:r>
            <a:endParaRPr lang="zh-CN" altLang="en-US" kern="1200" baseline="0">
              <a:effectLst/>
              <a:latin typeface="+mn-lt"/>
              <a:ea typeface="宋体" panose="02010600030101010101" pitchFamily="2" charset="-122"/>
              <a:cs typeface="+mn-cs"/>
            </a:endParaRPr>
          </a:p>
          <a:p>
            <a:pPr algn="l" defTabSz="914400">
              <a:lnSpc>
                <a:spcPct val="30000"/>
              </a:lnSpc>
              <a:buClr>
                <a:srgbClr val="E8004D"/>
              </a:buClr>
              <a:buSzTx/>
            </a:pPr>
            <a:endParaRPr lang="zh-CN" altLang="en-US" kern="1200" baseline="0">
              <a:effectLst/>
              <a:latin typeface="+mn-lt"/>
              <a:ea typeface="宋体" panose="02010600030101010101" pitchFamily="2" charset="-122"/>
              <a:cs typeface="+mn-cs"/>
            </a:endParaRPr>
          </a:p>
          <a:p>
            <a:pPr algn="l" defTabSz="914400">
              <a:buClr>
                <a:srgbClr val="E8004D"/>
              </a:buClr>
              <a:buSzTx/>
            </a:pPr>
            <a:r>
              <a:rPr lang="zh-CN" altLang="en-US" kern="1200" baseline="0">
                <a:effectLst/>
                <a:latin typeface="+mn-lt"/>
                <a:ea typeface="宋体" panose="02010600030101010101" pitchFamily="2" charset="-122"/>
                <a:cs typeface="+mn-cs"/>
              </a:rPr>
              <a:t>        </a:t>
            </a:r>
            <a:r>
              <a:rPr lang="zh-CN" altLang="en-US" sz="2400" kern="1200" baseline="-25000" dirty="0">
                <a:effectLst/>
                <a:latin typeface="+mn-lt"/>
                <a:ea typeface="宋体" panose="02010600030101010101" pitchFamily="2" charset="-122"/>
                <a:cs typeface="+mn-cs"/>
                <a:sym typeface="Symbol" panose="05050102010706020507" pitchFamily="2" charset="2"/>
              </a:rPr>
              <a:t>持有期收益率 </a:t>
            </a:r>
            <a:r>
              <a:rPr lang="en-US" altLang="zh-CN" sz="2400" kern="1200" baseline="-25000" dirty="0">
                <a:effectLst/>
                <a:latin typeface="+mn-lt"/>
                <a:ea typeface="宋体" panose="02010600030101010101" pitchFamily="2" charset="-122"/>
                <a:cs typeface="+mn-cs"/>
                <a:sym typeface="Symbol" panose="05050102010706020507" pitchFamily="2" charset="2"/>
              </a:rPr>
              <a:t>= 4.00% +</a:t>
            </a:r>
            <a:r>
              <a:rPr lang="en-US" altLang="zh-CN" sz="2400" kern="1200" baseline="0" dirty="0">
                <a:effectLst/>
                <a:latin typeface="+mn-lt"/>
                <a:ea typeface="宋体" panose="02010600030101010101" pitchFamily="2" charset="-122"/>
                <a:cs typeface="+mn-cs"/>
              </a:rPr>
              <a:t> </a:t>
            </a:r>
            <a:r>
              <a:rPr lang="en-US" altLang="zh-CN" u="sng" kern="1200" baseline="0" dirty="0">
                <a:effectLst/>
                <a:latin typeface="+mn-lt"/>
                <a:ea typeface="宋体" panose="02010600030101010101" pitchFamily="2" charset="-122"/>
                <a:cs typeface="+mn-cs"/>
              </a:rPr>
              <a:t>90</a:t>
            </a:r>
            <a:r>
              <a:rPr lang="zh-CN" altLang="en-US" u="sng" kern="1200" baseline="0" dirty="0">
                <a:effectLst/>
                <a:latin typeface="+mn-lt"/>
                <a:ea typeface="宋体" panose="02010600030101010101" pitchFamily="2" charset="-122"/>
                <a:cs typeface="+mn-cs"/>
              </a:rPr>
              <a:t> – </a:t>
            </a:r>
            <a:r>
              <a:rPr lang="en-US" altLang="zh-CN" u="sng" kern="1200" baseline="0" dirty="0">
                <a:effectLst/>
                <a:latin typeface="+mn-lt"/>
                <a:ea typeface="宋体" panose="02010600030101010101" pitchFamily="2" charset="-122"/>
                <a:cs typeface="+mn-cs"/>
              </a:rPr>
              <a:t>30</a:t>
            </a:r>
            <a:r>
              <a:rPr lang="zh-CN" altLang="en-US" sz="2400" kern="1200" baseline="0" dirty="0">
                <a:effectLst/>
                <a:latin typeface="+mn-lt"/>
                <a:ea typeface="宋体" panose="02010600030101010101" pitchFamily="2" charset="-122"/>
                <a:cs typeface="+mn-cs"/>
              </a:rPr>
              <a:t>  </a:t>
            </a:r>
            <a:r>
              <a:rPr lang="zh-CN" altLang="en-US" sz="2400" kern="1200" baseline="-25000" dirty="0">
                <a:effectLst/>
                <a:latin typeface="+mn-lt"/>
                <a:ea typeface="宋体" panose="02010600030101010101" pitchFamily="2" charset="-122"/>
                <a:cs typeface="+mn-cs"/>
                <a:sym typeface="Symbol" panose="05050102010706020507" pitchFamily="2" charset="2"/>
              </a:rPr>
              <a:t> </a:t>
            </a:r>
            <a:r>
              <a:rPr lang="en-US" altLang="zh-CN" sz="2400" kern="1200" baseline="-25000" dirty="0">
                <a:effectLst/>
                <a:latin typeface="+mn-lt"/>
                <a:ea typeface="宋体" panose="02010600030101010101" pitchFamily="2" charset="-122"/>
                <a:cs typeface="+mn-cs"/>
                <a:sym typeface="Symbol" panose="05050102010706020507" pitchFamily="2" charset="2"/>
              </a:rPr>
              <a:t>(4.00%</a:t>
            </a:r>
            <a:r>
              <a:rPr lang="en-US" altLang="zh-CN" sz="2400" kern="1200" baseline="-25000" dirty="0">
                <a:effectLst/>
                <a:latin typeface="宋体" panose="02010600030101010101" pitchFamily="2" charset="-122"/>
                <a:ea typeface="宋体" panose="02010600030101010101" pitchFamily="2" charset="-122"/>
                <a:cs typeface="+mn-cs"/>
                <a:sym typeface="Symbol" panose="05050102010706020507" pitchFamily="2" charset="2"/>
              </a:rPr>
              <a:t>－</a:t>
            </a:r>
            <a:r>
              <a:rPr lang="zh-CN" altLang="en-US" sz="2400" kern="1200" baseline="-25000" dirty="0">
                <a:effectLst/>
                <a:latin typeface="+mn-lt"/>
                <a:ea typeface="宋体" panose="02010600030101010101" pitchFamily="2" charset="-122"/>
                <a:cs typeface="+mn-cs"/>
                <a:sym typeface="Symbol" panose="05050102010706020507" pitchFamily="2" charset="2"/>
              </a:rPr>
              <a:t> </a:t>
            </a:r>
            <a:r>
              <a:rPr lang="en-US" altLang="zh-CN" sz="2400" kern="1200" baseline="-25000" dirty="0">
                <a:effectLst/>
                <a:latin typeface="+mn-lt"/>
                <a:ea typeface="宋体" panose="02010600030101010101" pitchFamily="2" charset="-122"/>
                <a:cs typeface="+mn-cs"/>
                <a:sym typeface="Symbol" panose="05050102010706020507" pitchFamily="2" charset="2"/>
              </a:rPr>
              <a:t>4.50%</a:t>
            </a:r>
            <a:r>
              <a:rPr lang="zh-CN" altLang="en-US" sz="2400" kern="1200" baseline="-25000" dirty="0">
                <a:effectLst/>
                <a:latin typeface="+mn-lt"/>
                <a:ea typeface="宋体" panose="02010600030101010101" pitchFamily="2" charset="-122"/>
                <a:cs typeface="+mn-cs"/>
                <a:sym typeface="Symbol" panose="05050102010706020507" pitchFamily="2" charset="2"/>
              </a:rPr>
              <a:t>）</a:t>
            </a:r>
            <a:r>
              <a:rPr lang="en-US" altLang="zh-CN" sz="2400" kern="1200" baseline="-25000" dirty="0">
                <a:effectLst/>
                <a:latin typeface="+mn-lt"/>
                <a:ea typeface="宋体" panose="02010600030101010101" pitchFamily="2" charset="-122"/>
                <a:cs typeface="+mn-cs"/>
                <a:sym typeface="Symbol" panose="05050102010706020507" pitchFamily="2" charset="2"/>
              </a:rPr>
              <a:t>= 0.030 </a:t>
            </a:r>
            <a:r>
              <a:rPr lang="zh-CN" altLang="en-US" sz="2400" kern="1200" baseline="-25000" dirty="0">
                <a:effectLst/>
                <a:latin typeface="+mn-lt"/>
                <a:ea typeface="宋体" panose="02010600030101010101" pitchFamily="2" charset="-122"/>
                <a:cs typeface="+mn-cs"/>
                <a:sym typeface="Symbol" panose="05050102010706020507" pitchFamily="2" charset="2"/>
              </a:rPr>
              <a:t>或 </a:t>
            </a:r>
            <a:r>
              <a:rPr lang="en-US" altLang="zh-CN" sz="2400" kern="1200" baseline="-25000" dirty="0">
                <a:effectLst/>
                <a:latin typeface="+mn-lt"/>
                <a:ea typeface="宋体" panose="02010600030101010101" pitchFamily="2" charset="-122"/>
                <a:cs typeface="+mn-cs"/>
                <a:sym typeface="Symbol" panose="05050102010706020507" pitchFamily="2" charset="2"/>
              </a:rPr>
              <a:t>3.00%</a:t>
            </a:r>
            <a:endParaRPr lang="en-US" altLang="zh-CN" sz="2400" kern="1200" baseline="-25000" dirty="0">
              <a:effectLst/>
              <a:latin typeface="+mn-lt"/>
              <a:ea typeface="宋体" panose="02010600030101010101" pitchFamily="2" charset="-122"/>
              <a:cs typeface="+mn-cs"/>
              <a:sym typeface="Symbol" panose="05050102010706020507" pitchFamily="2" charset="2"/>
            </a:endParaRPr>
          </a:p>
          <a:p>
            <a:pPr algn="l" defTabSz="914400">
              <a:lnSpc>
                <a:spcPct val="30000"/>
              </a:lnSpc>
              <a:buClr>
                <a:srgbClr val="E8004D"/>
              </a:buClr>
              <a:buSzTx/>
            </a:pPr>
            <a:r>
              <a:rPr lang="en-US" altLang="zh-CN" sz="2400" kern="1200" baseline="-25000" dirty="0">
                <a:effectLst/>
                <a:latin typeface="+mn-lt"/>
                <a:ea typeface="宋体" panose="02010600030101010101" pitchFamily="2" charset="-122"/>
                <a:cs typeface="+mn-cs"/>
                <a:sym typeface="Symbol" panose="05050102010706020507" pitchFamily="2" charset="2"/>
              </a:rPr>
              <a:t>                                                      </a:t>
            </a:r>
            <a:r>
              <a:rPr lang="zh-CN" altLang="en-US" sz="2400" kern="1200" baseline="-25000" dirty="0">
                <a:effectLst/>
                <a:latin typeface="+mn-lt"/>
                <a:ea typeface="宋体" panose="02010600030101010101" pitchFamily="2" charset="-122"/>
                <a:cs typeface="+mn-cs"/>
                <a:sym typeface="Symbol" panose="05050102010706020507" pitchFamily="2" charset="2"/>
              </a:rPr>
              <a:t>30  </a:t>
            </a:r>
            <a:endParaRPr lang="zh-CN" altLang="en-US" kern="1200" baseline="0">
              <a:effectLst/>
              <a:latin typeface="+mn-lt"/>
              <a:ea typeface="宋体" panose="02010600030101010101" pitchFamily="2" charset="-122"/>
              <a:cs typeface="+mn-cs"/>
            </a:endParaRPr>
          </a:p>
          <a:p>
            <a:pPr algn="l" defTabSz="914400">
              <a:lnSpc>
                <a:spcPct val="30000"/>
              </a:lnSpc>
              <a:buClr>
                <a:srgbClr val="E8004D"/>
              </a:buClr>
              <a:buSzTx/>
            </a:pPr>
            <a:endParaRPr lang="zh-CN" altLang="en-US" kern="1200" baseline="0">
              <a:effectLst/>
              <a:latin typeface="+mn-lt"/>
              <a:ea typeface="宋体" panose="02010600030101010101" pitchFamily="2" charset="-122"/>
              <a:cs typeface="+mn-cs"/>
            </a:endParaRPr>
          </a:p>
          <a:p>
            <a:pPr algn="l" defTabSz="914400">
              <a:lnSpc>
                <a:spcPct val="30000"/>
              </a:lnSpc>
              <a:buClr>
                <a:srgbClr val="E8004D"/>
              </a:buClr>
              <a:buSzTx/>
            </a:pPr>
            <a:endParaRPr lang="zh-CN" altLang="en-US" kern="1200" baseline="0">
              <a:effectLst/>
              <a:latin typeface="+mn-lt"/>
              <a:ea typeface="宋体" panose="02010600030101010101" pitchFamily="2" charset="-122"/>
              <a:cs typeface="+mn-cs"/>
            </a:endParaRPr>
          </a:p>
          <a:p>
            <a:pPr algn="l" defTabSz="914400">
              <a:lnSpc>
                <a:spcPct val="30000"/>
              </a:lnSpc>
              <a:buClr>
                <a:srgbClr val="E8004D"/>
              </a:buClr>
              <a:buSzTx/>
            </a:pPr>
            <a:r>
              <a:rPr lang="zh-CN" altLang="en-US" kern="1200" baseline="0">
                <a:effectLst/>
                <a:latin typeface="+mn-lt"/>
                <a:ea typeface="宋体" panose="02010600030101010101" pitchFamily="2" charset="-122"/>
                <a:cs typeface="+mn-cs"/>
              </a:rPr>
              <a:t>        式中，</a:t>
            </a:r>
            <a:r>
              <a:rPr lang="en-US" altLang="zh-CN" kern="1200" baseline="0">
                <a:effectLst/>
                <a:latin typeface="+mn-lt"/>
                <a:ea typeface="宋体" panose="02010600030101010101" pitchFamily="2" charset="-122"/>
                <a:cs typeface="+mn-cs"/>
              </a:rPr>
              <a:t>DR</a:t>
            </a:r>
            <a:r>
              <a:rPr lang="zh-CN" altLang="en-US" kern="1200" baseline="0">
                <a:effectLst/>
                <a:latin typeface="+mn-lt"/>
                <a:ea typeface="宋体" panose="02010600030101010101" pitchFamily="2" charset="-122"/>
                <a:cs typeface="+mn-cs"/>
              </a:rPr>
              <a:t>上升，括号项为负，会令投资者收益率降低。</a:t>
            </a:r>
            <a:endParaRPr lang="en-US" altLang="zh-CN" kern="1200" baseline="0">
              <a:effectLst/>
              <a:latin typeface="+mn-lt"/>
              <a:ea typeface="宋体" panose="02010600030101010101" pitchFamily="2" charset="-122"/>
              <a:cs typeface="+mn-cs"/>
            </a:endParaRPr>
          </a:p>
        </p:txBody>
      </p:sp>
    </p:spTree>
  </p:cSld>
  <p:clrMapOvr>
    <a:masterClrMapping/>
  </p:clrMapOvr>
  <p:transition>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标题 18433"/>
          <p:cNvSpPr>
            <a:spLocks noGrp="1"/>
          </p:cNvSpPr>
          <p:nvPr>
            <p:ph type="title"/>
          </p:nvPr>
        </p:nvSpPr>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国库券利率的报价</a:t>
            </a:r>
            <a:r>
              <a:rPr kumimoji="0" lang="en-US" altLang="zh-CN"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a:t>
            </a: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以美国为例</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18435" name="文本占位符 18434"/>
          <p:cNvSpPr>
            <a:spLocks noGrp="1"/>
          </p:cNvSpPr>
          <p:nvPr>
            <p:ph idx="1"/>
          </p:nvPr>
        </p:nvSpPr>
        <p:spPr>
          <a:xfrm>
            <a:off x="590550" y="1647825"/>
            <a:ext cx="8274050" cy="4448175"/>
          </a:xfrm>
        </p:spPr>
        <p:txBody>
          <a:bodyPr/>
          <a:p>
            <a:pPr marL="228600" marR="0"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国库券是美国货币市场最重要的资产</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由美国联邦政府发行</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拥有不同的期限；通常有：</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914400" marR="0" lvl="2"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4周</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914400" marR="0" lvl="2"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13</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周</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914400" marR="0" lvl="2"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26</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周</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美国国库券的利率报价</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914400" marR="0" lvl="2"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通常包括到期日、到期天数、买入价（</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DR</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）、卖出价（</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DR</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）、卖出价（</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DR</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）变动、卖出收益率（</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IR</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）、成交量等信息。（参见</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P102</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2" name="文本框 18435"/>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435">
                                            <p:txEl>
                                              <p:charRg st="0" end="11"/>
                                            </p:txEl>
                                          </p:spTgt>
                                        </p:tgtEl>
                                        <p:attrNameLst>
                                          <p:attrName>style.visibility</p:attrName>
                                        </p:attrNameLst>
                                      </p:cBhvr>
                                      <p:to>
                                        <p:strVal val="visible"/>
                                      </p:to>
                                    </p:set>
                                    <p:animEffect transition="in" filter="dissolve">
                                      <p:cBhvr>
                                        <p:cTn id="7" dur="500"/>
                                        <p:tgtEl>
                                          <p:spTgt spid="18435">
                                            <p:txEl>
                                              <p:charRg st="0" end="11"/>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8435">
                                            <p:txEl>
                                              <p:charRg st="11" end="18"/>
                                            </p:txEl>
                                          </p:spTgt>
                                        </p:tgtEl>
                                        <p:attrNameLst>
                                          <p:attrName>style.visibility</p:attrName>
                                        </p:attrNameLst>
                                      </p:cBhvr>
                                      <p:to>
                                        <p:strVal val="visible"/>
                                      </p:to>
                                    </p:set>
                                    <p:animEffect transition="in" filter="dissolve">
                                      <p:cBhvr>
                                        <p:cTn id="10" dur="500"/>
                                        <p:tgtEl>
                                          <p:spTgt spid="18435">
                                            <p:txEl>
                                              <p:charRg st="11" end="18"/>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8435">
                                            <p:txEl>
                                              <p:charRg st="18" end="24"/>
                                            </p:txEl>
                                          </p:spTgt>
                                        </p:tgtEl>
                                        <p:attrNameLst>
                                          <p:attrName>style.visibility</p:attrName>
                                        </p:attrNameLst>
                                      </p:cBhvr>
                                      <p:to>
                                        <p:strVal val="visible"/>
                                      </p:to>
                                    </p:set>
                                    <p:animEffect transition="in" filter="dissolve">
                                      <p:cBhvr>
                                        <p:cTn id="13" dur="500"/>
                                        <p:tgtEl>
                                          <p:spTgt spid="18435">
                                            <p:txEl>
                                              <p:charRg st="18" end="24"/>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8435">
                                            <p:txEl>
                                              <p:charRg st="24" end="27"/>
                                            </p:txEl>
                                          </p:spTgt>
                                        </p:tgtEl>
                                        <p:attrNameLst>
                                          <p:attrName>style.visibility</p:attrName>
                                        </p:attrNameLst>
                                      </p:cBhvr>
                                      <p:to>
                                        <p:strVal val="visible"/>
                                      </p:to>
                                    </p:set>
                                    <p:animEffect transition="in" filter="dissolve">
                                      <p:cBhvr>
                                        <p:cTn id="16" dur="500"/>
                                        <p:tgtEl>
                                          <p:spTgt spid="18435">
                                            <p:txEl>
                                              <p:charRg st="24" end="27"/>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8435">
                                            <p:txEl>
                                              <p:charRg st="27" end="32"/>
                                            </p:txEl>
                                          </p:spTgt>
                                        </p:tgtEl>
                                        <p:attrNameLst>
                                          <p:attrName>style.visibility</p:attrName>
                                        </p:attrNameLst>
                                      </p:cBhvr>
                                      <p:to>
                                        <p:strVal val="visible"/>
                                      </p:to>
                                    </p:set>
                                    <p:animEffect transition="in" filter="dissolve">
                                      <p:cBhvr>
                                        <p:cTn id="19" dur="500"/>
                                        <p:tgtEl>
                                          <p:spTgt spid="18435">
                                            <p:txEl>
                                              <p:charRg st="27" end="32"/>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8435">
                                            <p:txEl>
                                              <p:charRg st="32" end="37"/>
                                            </p:txEl>
                                          </p:spTgt>
                                        </p:tgtEl>
                                        <p:attrNameLst>
                                          <p:attrName>style.visibility</p:attrName>
                                        </p:attrNameLst>
                                      </p:cBhvr>
                                      <p:to>
                                        <p:strVal val="visible"/>
                                      </p:to>
                                    </p:set>
                                    <p:animEffect transition="in" filter="dissolve">
                                      <p:cBhvr>
                                        <p:cTn id="22" dur="500"/>
                                        <p:tgtEl>
                                          <p:spTgt spid="18435">
                                            <p:txEl>
                                              <p:charRg st="32" end="37"/>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8435">
                                            <p:txEl>
                                              <p:charRg st="37" end="47"/>
                                            </p:txEl>
                                          </p:spTgt>
                                        </p:tgtEl>
                                        <p:attrNameLst>
                                          <p:attrName>style.visibility</p:attrName>
                                        </p:attrNameLst>
                                      </p:cBhvr>
                                      <p:to>
                                        <p:strVal val="visible"/>
                                      </p:to>
                                    </p:set>
                                    <p:animEffect transition="in" filter="dissolve">
                                      <p:cBhvr>
                                        <p:cTn id="25" dur="500"/>
                                        <p:tgtEl>
                                          <p:spTgt spid="18435">
                                            <p:txEl>
                                              <p:charRg st="37" end="47"/>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8435">
                                            <p:txEl>
                                              <p:charRg st="47" end="62"/>
                                            </p:txEl>
                                          </p:spTgt>
                                        </p:tgtEl>
                                        <p:attrNameLst>
                                          <p:attrName>style.visibility</p:attrName>
                                        </p:attrNameLst>
                                      </p:cBhvr>
                                      <p:to>
                                        <p:strVal val="visible"/>
                                      </p:to>
                                    </p:set>
                                    <p:animEffect transition="in" filter="dissolve">
                                      <p:cBhvr>
                                        <p:cTn id="28" dur="500"/>
                                        <p:tgtEl>
                                          <p:spTgt spid="18435">
                                            <p:txEl>
                                              <p:charRg st="47" end="6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标题 19457"/>
          <p:cNvSpPr>
            <a:spLocks noGrp="1"/>
          </p:cNvSpPr>
          <p:nvPr>
            <p:ph type="title"/>
          </p:nvPr>
        </p:nvSpPr>
        <p:spPr>
          <a:xfrm>
            <a:off x="457200" y="317500"/>
            <a:ext cx="8229600" cy="9525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国库券利率的报价</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19459" name="文本占位符 19458"/>
          <p:cNvSpPr>
            <a:spLocks noGrp="1"/>
          </p:cNvSpPr>
          <p:nvPr>
            <p:ph idx="1"/>
          </p:nvPr>
        </p:nvSpPr>
        <p:spPr>
          <a:xfrm>
            <a:off x="457200" y="1711325"/>
            <a:ext cx="8229600" cy="4716462"/>
          </a:xfrm>
        </p:spPr>
        <p:txBody>
          <a:bodyPr/>
          <a:p>
            <a:pPr marL="342900" indent="-342900" fontAlgn="base"/>
            <a:r>
              <a:rPr lang="zh-CN" altLang="en-US" sz="2800" strike="noStrike" noProof="1" dirty="0">
                <a:ea typeface="宋体" panose="02010600030101010101" pitchFamily="2" charset="-122"/>
              </a:rPr>
              <a:t>证券交易商作为</a:t>
            </a:r>
            <a:r>
              <a:rPr lang="en-US" altLang="zh-CN" sz="2800" strike="noStrike" noProof="1" dirty="0">
                <a:ea typeface="宋体" panose="02010600030101010101" pitchFamily="2" charset="-122"/>
              </a:rPr>
              <a:t>“</a:t>
            </a:r>
            <a:r>
              <a:rPr lang="zh-CN" altLang="zh-CN" sz="2800" strike="noStrike" noProof="1" dirty="0">
                <a:ea typeface="宋体" panose="02010600030101010101" pitchFamily="2" charset="-122"/>
              </a:rPr>
              <a:t>做</a:t>
            </a:r>
            <a:r>
              <a:rPr lang="zh-CN" altLang="en-US" sz="2800" strike="noStrike" noProof="1" dirty="0">
                <a:ea typeface="宋体" panose="02010600030101010101" pitchFamily="2" charset="-122"/>
              </a:rPr>
              <a:t>市商</a:t>
            </a:r>
            <a:r>
              <a:rPr lang="en-US" altLang="zh-CN" sz="2800" strike="noStrike" noProof="1" dirty="0">
                <a:ea typeface="宋体" panose="02010600030101010101" pitchFamily="2" charset="-122"/>
              </a:rPr>
              <a:t>”</a:t>
            </a:r>
            <a:r>
              <a:rPr lang="zh-CN" altLang="en-US" sz="2800" strike="noStrike" noProof="1" dirty="0">
                <a:ea typeface="宋体" panose="02010600030101010101" pitchFamily="2" charset="-122"/>
              </a:rPr>
              <a:t>往往会报出两个价格：</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较低的</a:t>
            </a:r>
            <a:r>
              <a:rPr lang="en-US" altLang="zh-CN" sz="2800" strike="noStrike" noProof="1" dirty="0">
                <a:ea typeface="宋体" panose="02010600030101010101" pitchFamily="2" charset="-122"/>
              </a:rPr>
              <a:t>DR</a:t>
            </a:r>
            <a:r>
              <a:rPr lang="zh-CN" altLang="en-US" sz="2800" strike="noStrike" noProof="1" dirty="0">
                <a:ea typeface="宋体" panose="02010600030101010101" pitchFamily="2" charset="-122"/>
              </a:rPr>
              <a:t>，对应较高的</a:t>
            </a:r>
            <a:r>
              <a:rPr lang="zh-CN" altLang="en-US" sz="2800" i="1" strike="noStrike" noProof="1" dirty="0">
                <a:solidFill>
                  <a:schemeClr val="folHlink"/>
                </a:solidFill>
                <a:ea typeface="宋体" panose="02010600030101010101" pitchFamily="2" charset="-122"/>
              </a:rPr>
              <a:t>卖出价</a:t>
            </a:r>
            <a:r>
              <a:rPr lang="zh-CN" altLang="en-US" sz="2800" strike="noStrike" noProof="1" dirty="0">
                <a:ea typeface="宋体" panose="02010600030101010101" pitchFamily="2" charset="-122"/>
              </a:rPr>
              <a:t>是交易商的出售价格（ask </a:t>
            </a:r>
            <a:r>
              <a:rPr lang="en-US" altLang="zh-CN" sz="2800" strike="noStrike" noProof="1" dirty="0">
                <a:ea typeface="宋体" panose="02010600030101010101" pitchFamily="2" charset="-122"/>
              </a:rPr>
              <a:t>p</a:t>
            </a:r>
            <a:r>
              <a:rPr lang="zh-CN" altLang="en-US" sz="2800" strike="noStrike" noProof="1" dirty="0">
                <a:ea typeface="宋体" panose="02010600030101010101" pitchFamily="2" charset="-122"/>
              </a:rPr>
              <a:t>r</a:t>
            </a:r>
            <a:r>
              <a:rPr lang="en-US" altLang="zh-CN" sz="2800" strike="noStrike" noProof="1" dirty="0">
                <a:ea typeface="宋体" panose="02010600030101010101" pitchFamily="2" charset="-122"/>
              </a:rPr>
              <a:t>ice</a:t>
            </a:r>
            <a:r>
              <a:rPr lang="zh-CN" altLang="en-US" sz="2800" strike="noStrike" noProof="1" dirty="0">
                <a:ea typeface="宋体" panose="02010600030101010101" pitchFamily="2" charset="-122"/>
              </a:rPr>
              <a:t>）</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较高的</a:t>
            </a:r>
            <a:r>
              <a:rPr lang="en-US" altLang="zh-CN" sz="2800" strike="noStrike" noProof="1" dirty="0">
                <a:ea typeface="宋体" panose="02010600030101010101" pitchFamily="2" charset="-122"/>
              </a:rPr>
              <a:t>DR</a:t>
            </a:r>
            <a:r>
              <a:rPr lang="zh-CN" altLang="en-US" sz="2800" strike="noStrike" noProof="1" dirty="0">
                <a:ea typeface="宋体" panose="02010600030101010101" pitchFamily="2" charset="-122"/>
              </a:rPr>
              <a:t>，对应较低的</a:t>
            </a:r>
            <a:r>
              <a:rPr lang="zh-CN" altLang="en-US" sz="2800" i="1" strike="noStrike" noProof="1" dirty="0">
                <a:solidFill>
                  <a:schemeClr val="folHlink"/>
                </a:solidFill>
                <a:ea typeface="宋体" panose="02010600030101010101" pitchFamily="2" charset="-122"/>
              </a:rPr>
              <a:t>买入价</a:t>
            </a:r>
            <a:r>
              <a:rPr lang="zh-CN" altLang="en-US" sz="2800" strike="noStrike" noProof="1" dirty="0">
                <a:ea typeface="宋体" panose="02010600030101010101" pitchFamily="2" charset="-122"/>
              </a:rPr>
              <a:t>是交易商的买入价格（bid </a:t>
            </a:r>
            <a:r>
              <a:rPr lang="en-US" altLang="zh-CN" sz="2800" strike="noStrike" noProof="1" dirty="0">
                <a:ea typeface="宋体" panose="02010600030101010101" pitchFamily="2" charset="-122"/>
              </a:rPr>
              <a:t>price</a:t>
            </a:r>
            <a:r>
              <a:rPr lang="zh-CN" altLang="en-US" sz="2800" strike="noStrike" noProof="1" dirty="0">
                <a:ea typeface="宋体" panose="02010600030101010101" pitchFamily="2" charset="-122"/>
              </a:rPr>
              <a:t>）</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卖出收益（</a:t>
            </a:r>
            <a:r>
              <a:rPr lang="en-US" altLang="zh-CN" sz="2800" strike="noStrike" noProof="1" dirty="0">
                <a:ea typeface="宋体" panose="02010600030101010101" pitchFamily="2" charset="-122"/>
              </a:rPr>
              <a:t>IR</a:t>
            </a:r>
            <a:r>
              <a:rPr lang="zh-CN" altLang="en-US" sz="2800" strike="noStrike" noProof="1" dirty="0">
                <a:ea typeface="宋体" panose="02010600030101010101" pitchFamily="2" charset="-122"/>
              </a:rPr>
              <a:t>）是对应卖出价（</a:t>
            </a:r>
            <a:r>
              <a:rPr lang="en-US" altLang="zh-CN" sz="2800" strike="noStrike" noProof="1" dirty="0">
                <a:ea typeface="宋体" panose="02010600030101010101" pitchFamily="2" charset="-122"/>
              </a:rPr>
              <a:t>DR</a:t>
            </a:r>
            <a:r>
              <a:rPr lang="zh-CN" altLang="en-US" sz="2800" strike="noStrike" noProof="1" dirty="0">
                <a:ea typeface="宋体" panose="02010600030101010101" pitchFamily="2" charset="-122"/>
              </a:rPr>
              <a:t>）的实际收益率。</a:t>
            </a:r>
            <a:endParaRPr lang="zh-CN" altLang="en-US"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卖价与买价之间差额即</a:t>
            </a:r>
            <a:r>
              <a:rPr lang="zh-CN" altLang="en-US" sz="2800" i="1" strike="noStrike" noProof="1" dirty="0">
                <a:solidFill>
                  <a:schemeClr val="folHlink"/>
                </a:solidFill>
                <a:ea typeface="宋体" panose="02010600030101010101" pitchFamily="2" charset="-122"/>
              </a:rPr>
              <a:t>价差</a:t>
            </a:r>
            <a:r>
              <a:rPr lang="zh-CN" altLang="en-US" sz="2800" strike="noStrike" noProof="1" dirty="0">
                <a:ln w="10160">
                  <a:solidFill>
                    <a:schemeClr val="accent5"/>
                  </a:solidFill>
                  <a:prstDash val="solid"/>
                </a:ln>
                <a:solidFill>
                  <a:srgbClr val="FFFFFF"/>
                </a:solidFill>
                <a:effectLst>
                  <a:outerShdw blurRad="38100" dist="22860" dir="5400000" algn="tl" rotWithShape="0">
                    <a:srgbClr val="000000">
                      <a:alpha val="30000"/>
                    </a:srgbClr>
                  </a:outerShdw>
                </a:effectLst>
                <a:ea typeface="宋体" panose="02010600030101010101" pitchFamily="2" charset="-122"/>
              </a:rPr>
              <a:t>，是</a:t>
            </a:r>
            <a:r>
              <a:rPr lang="zh-CN" altLang="en-US" sz="2800" strike="noStrike" noProof="1" dirty="0">
                <a:ea typeface="宋体" panose="02010600030101010101" pitchFamily="2" charset="-122"/>
              </a:rPr>
              <a:t>交易商做市的回报。</a:t>
            </a:r>
            <a:endParaRPr lang="zh-CN" altLang="en-US" sz="2800" strike="noStrike" noProof="1" dirty="0">
              <a:ea typeface="宋体" panose="02010600030101010101" pitchFamily="2" charset="-122"/>
            </a:endParaRPr>
          </a:p>
        </p:txBody>
      </p:sp>
      <p:sp>
        <p:nvSpPr>
          <p:cNvPr id="2" name="文本框 19459"/>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459">
                                            <p:txEl>
                                              <p:charRg st="0" end="23"/>
                                            </p:txEl>
                                          </p:spTgt>
                                        </p:tgtEl>
                                        <p:attrNameLst>
                                          <p:attrName>style.visibility</p:attrName>
                                        </p:attrNameLst>
                                      </p:cBhvr>
                                      <p:to>
                                        <p:strVal val="visible"/>
                                      </p:to>
                                    </p:set>
                                    <p:animEffect transition="in" filter="dissolve">
                                      <p:cBhvr>
                                        <p:cTn id="7" dur="500"/>
                                        <p:tgtEl>
                                          <p:spTgt spid="19459">
                                            <p:txEl>
                                              <p:charRg st="0" end="23"/>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9459">
                                            <p:txEl>
                                              <p:charRg st="23" end="48"/>
                                            </p:txEl>
                                          </p:spTgt>
                                        </p:tgtEl>
                                        <p:attrNameLst>
                                          <p:attrName>style.visibility</p:attrName>
                                        </p:attrNameLst>
                                      </p:cBhvr>
                                      <p:to>
                                        <p:strVal val="visible"/>
                                      </p:to>
                                    </p:set>
                                    <p:animEffect transition="in" filter="dissolve">
                                      <p:cBhvr>
                                        <p:cTn id="10" dur="500"/>
                                        <p:tgtEl>
                                          <p:spTgt spid="19459">
                                            <p:txEl>
                                              <p:charRg st="23" end="48"/>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9459">
                                            <p:txEl>
                                              <p:charRg st="48" end="73"/>
                                            </p:txEl>
                                          </p:spTgt>
                                        </p:tgtEl>
                                        <p:attrNameLst>
                                          <p:attrName>style.visibility</p:attrName>
                                        </p:attrNameLst>
                                      </p:cBhvr>
                                      <p:to>
                                        <p:strVal val="visible"/>
                                      </p:to>
                                    </p:set>
                                    <p:animEffect transition="in" filter="dissolve">
                                      <p:cBhvr>
                                        <p:cTn id="13" dur="500"/>
                                        <p:tgtEl>
                                          <p:spTgt spid="19459">
                                            <p:txEl>
                                              <p:charRg st="48" end="7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9459">
                                            <p:txEl>
                                              <p:charRg st="73" end="96"/>
                                            </p:txEl>
                                          </p:spTgt>
                                        </p:tgtEl>
                                        <p:attrNameLst>
                                          <p:attrName>style.visibility</p:attrName>
                                        </p:attrNameLst>
                                      </p:cBhvr>
                                      <p:to>
                                        <p:strVal val="visible"/>
                                      </p:to>
                                    </p:set>
                                    <p:animEffect transition="in" filter="dissolve">
                                      <p:cBhvr>
                                        <p:cTn id="18" dur="500"/>
                                        <p:tgtEl>
                                          <p:spTgt spid="19459">
                                            <p:txEl>
                                              <p:charRg st="73" end="9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481" name="图片 4"/>
          <p:cNvPicPr>
            <a:picLocks noChangeAspect="1"/>
          </p:cNvPicPr>
          <p:nvPr/>
        </p:nvPicPr>
        <p:blipFill>
          <a:blip r:embed="rId1">
            <a:lum bright="69998" contrast="-70001"/>
          </a:blip>
          <a:stretch>
            <a:fillRect/>
          </a:stretch>
        </p:blipFill>
        <p:spPr>
          <a:xfrm>
            <a:off x="754063" y="1619250"/>
            <a:ext cx="8529637" cy="2460625"/>
          </a:xfrm>
          <a:prstGeom prst="rect">
            <a:avLst/>
          </a:prstGeom>
          <a:noFill/>
          <a:ln w="9525">
            <a:noFill/>
          </a:ln>
        </p:spPr>
      </p:pic>
      <p:sp>
        <p:nvSpPr>
          <p:cNvPr id="19458" name="标题 19457"/>
          <p:cNvSpPr>
            <a:spLocks noGrp="1"/>
          </p:cNvSpPr>
          <p:nvPr>
            <p:ph type="ctrTitle"/>
          </p:nvPr>
        </p:nvSpPr>
        <p:spPr>
          <a:xfrm>
            <a:off x="457200" y="317500"/>
            <a:ext cx="8229600" cy="9525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中国市场短期国债的报价</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6" name="文本框 5"/>
          <p:cNvSpPr txBox="1"/>
          <p:nvPr/>
        </p:nvSpPr>
        <p:spPr>
          <a:xfrm>
            <a:off x="878840" y="4080510"/>
            <a:ext cx="7386320" cy="706755"/>
          </a:xfrm>
          <a:prstGeom prst="rect">
            <a:avLst/>
          </a:prstGeom>
          <a:noFill/>
        </p:spPr>
        <p:txBody>
          <a:bodyPr wrap="square" rtlCol="0" anchor="t">
            <a:spAutoFit/>
          </a:bodyPr>
          <a:p>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mn-ea"/>
                <a:cs typeface="+mn-cs"/>
              </a:rPr>
              <a:t>注：我国于</a:t>
            </a:r>
            <a:r>
              <a:rPr lang="en-US" altLang="zh-CN"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mn-ea"/>
                <a:cs typeface="+mn-cs"/>
              </a:rPr>
              <a:t>1998</a:t>
            </a:r>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宋体" panose="02010600030101010101" pitchFamily="2" charset="-122"/>
                <a:cs typeface="+mn-cs"/>
              </a:rPr>
              <a:t>年停止发行国库券；表中数据为短期国债。</a:t>
            </a:r>
            <a:endPar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ea typeface="宋体" panose="02010600030101010101" pitchFamily="2" charset="-122"/>
            </a:endParaRPr>
          </a:p>
          <a:p>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mn-ea"/>
                <a:cs typeface="+mn-cs"/>
              </a:rPr>
              <a:t>数据来源：choice金融终端。</a:t>
            </a:r>
            <a:endPar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cSld>
  <p:clrMapOvr>
    <a:masterClrMapping/>
  </p:clrMapOvr>
  <p:transition>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标题 25601"/>
          <p:cNvSpPr>
            <a:spLocks noGrp="1"/>
          </p:cNvSpPr>
          <p:nvPr>
            <p:ph type="title"/>
          </p:nvPr>
        </p:nvSpPr>
        <p:spPr>
          <a:xfrm>
            <a:off x="457200" y="274638"/>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sym typeface="+mn-ea"/>
              </a:rPr>
              <a:t>债券和其他长期债务证券的利率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25603" name="文本占位符 25602"/>
          <p:cNvSpPr>
            <a:spLocks noGrp="1"/>
          </p:cNvSpPr>
          <p:nvPr>
            <p:ph idx="1"/>
          </p:nvPr>
        </p:nvSpPr>
        <p:spPr>
          <a:xfrm>
            <a:off x="457200" y="1612900"/>
            <a:ext cx="8229600" cy="4513263"/>
          </a:xfrm>
        </p:spPr>
        <p:txBody>
          <a:bodyPr/>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1" u="none" strike="noStrike" kern="1200" cap="none" spc="0" normalizeH="0" baseline="0" noProof="1" dirty="0">
                <a:solidFill>
                  <a:schemeClr val="folHlink"/>
                </a:solidFill>
                <a:effectLst>
                  <a:outerShdw blurRad="38100" dist="38100" dir="2700000">
                    <a:srgbClr val="C0C0C0"/>
                  </a:outerShdw>
                </a:effectLst>
                <a:latin typeface="+mn-lt"/>
                <a:ea typeface="宋体" panose="02010600030101010101" pitchFamily="2" charset="-122"/>
                <a:cs typeface="+mn-cs"/>
              </a:rPr>
              <a:t>当期收益率</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是某项资产的年收益(股息或者利息) 与其当前市场价格之比。</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例如：</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457200" marR="0" lvl="1" indent="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某种股票的市场价格为30元，而每年向股东支付的股息为 3元，那么，它的当期收益率为：</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457200" marR="0" lvl="1" indent="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y= </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3/30 = 0.10, 或10%。</a:t>
            </a:r>
            <a:endPar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457200" marR="0" lvl="1" indent="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某种债券的当前价格为</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980</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元，票面利率为</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8%</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，那么，它的当期收益率为：</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457200" marR="0" lvl="1" indent="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y= 80/980=0.0816,</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或</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8.16%</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24579" name="文本框 25603"/>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603">
                                            <p:txEl>
                                              <p:charRg st="0" end="39"/>
                                            </p:txEl>
                                          </p:spTgt>
                                        </p:tgtEl>
                                        <p:attrNameLst>
                                          <p:attrName>style.visibility</p:attrName>
                                        </p:attrNameLst>
                                      </p:cBhvr>
                                      <p:to>
                                        <p:strVal val="visible"/>
                                      </p:to>
                                    </p:set>
                                    <p:animEffect transition="in" filter="dissolve">
                                      <p:cBhvr>
                                        <p:cTn id="7" dur="500"/>
                                        <p:tgtEl>
                                          <p:spTgt spid="25603">
                                            <p:txEl>
                                              <p:charRg st="0" end="39"/>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603">
                                            <p:txEl>
                                              <p:charRg st="39" end="42"/>
                                            </p:txEl>
                                          </p:spTgt>
                                        </p:tgtEl>
                                        <p:attrNameLst>
                                          <p:attrName>style.visibility</p:attrName>
                                        </p:attrNameLst>
                                      </p:cBhvr>
                                      <p:to>
                                        <p:strVal val="visible"/>
                                      </p:to>
                                    </p:set>
                                    <p:animEffect transition="in" filter="dissolve">
                                      <p:cBhvr>
                                        <p:cTn id="12" dur="500"/>
                                        <p:tgtEl>
                                          <p:spTgt spid="25603">
                                            <p:txEl>
                                              <p:charRg st="39" end="42"/>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5603">
                                            <p:txEl>
                                              <p:charRg st="42" end="107"/>
                                            </p:txEl>
                                          </p:spTgt>
                                        </p:tgtEl>
                                        <p:attrNameLst>
                                          <p:attrName>style.visibility</p:attrName>
                                        </p:attrNameLst>
                                      </p:cBhvr>
                                      <p:to>
                                        <p:strVal val="visible"/>
                                      </p:to>
                                    </p:set>
                                    <p:animEffect transition="in" filter="dissolve">
                                      <p:cBhvr>
                                        <p:cTn id="15" dur="500"/>
                                        <p:tgtEl>
                                          <p:spTgt spid="25603">
                                            <p:txEl>
                                              <p:charRg st="42" end="10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标题 20481"/>
          <p:cNvSpPr>
            <a:spLocks noGrp="1"/>
          </p:cNvSpPr>
          <p:nvPr>
            <p:ph type="title"/>
          </p:nvPr>
        </p:nvSpPr>
        <p:spPr>
          <a:xfrm>
            <a:off x="457200" y="200025"/>
            <a:ext cx="8229600" cy="1133475"/>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债券和其他长期债务证券的利率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20483" name="文本占位符 20482"/>
          <p:cNvSpPr>
            <a:spLocks noGrp="1"/>
          </p:cNvSpPr>
          <p:nvPr>
            <p:ph idx="1"/>
          </p:nvPr>
        </p:nvSpPr>
        <p:spPr>
          <a:xfrm>
            <a:off x="241300" y="1524000"/>
            <a:ext cx="8902700" cy="4602163"/>
          </a:xfrm>
        </p:spPr>
        <p:txBody>
          <a:bodyPr/>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1" u="none" strike="noStrike" kern="1200" cap="none" spc="0" normalizeH="0" baseline="0" noProof="1" dirty="0">
                <a:solidFill>
                  <a:schemeClr val="folHlink"/>
                </a:solidFill>
                <a:effectLst>
                  <a:outerShdw blurRad="38100" dist="38100" dir="2700000">
                    <a:srgbClr val="C0C0C0"/>
                  </a:outerShdw>
                </a:effectLst>
                <a:latin typeface="+mn-lt"/>
                <a:ea typeface="宋体" panose="02010600030101010101" pitchFamily="2" charset="-122"/>
                <a:cs typeface="+mn-cs"/>
              </a:rPr>
              <a:t>到期收益率</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(YTM，</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Y</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表示投资者购买并持有到期所能得到的回报率，反映了金融市场为该项资产交易愿意支付的利率。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该利率会随着金融市场条件的变化而变化。</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它是使购买价格(P)与该项资产未来现金流（包括C和</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M</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）折现值之和相等的利率。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endParaRPr kumimoji="0" lang="zh-CN" altLang="en-US" sz="2800" b="1" i="0" u="none" strike="noStrike" kern="1200" cap="none" spc="0" normalizeH="0" baseline="0" noProof="1" dirty="0">
              <a:solidFill>
                <a:srgbClr val="E8004D"/>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endParaRPr kumimoji="0" lang="zh-CN" altLang="en-US" sz="2800" b="1" i="0" u="none" strike="noStrike" kern="1200" cap="none" spc="0" normalizeH="0" baseline="0" noProof="1" dirty="0">
              <a:solidFill>
                <a:srgbClr val="E8004D"/>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其中：票面利息 (C)= 票面利率</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cs typeface="+mn-cs"/>
              </a:rPr>
              <a:t>×</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面值</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21507" name="文本框 20483"/>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pic>
        <p:nvPicPr>
          <p:cNvPr id="21508" name="图片 20484" descr="ros05167_un0607"/>
          <p:cNvPicPr>
            <a:picLocks noChangeAspect="1"/>
          </p:cNvPicPr>
          <p:nvPr/>
        </p:nvPicPr>
        <p:blipFill>
          <a:blip r:embed="rId1"/>
          <a:stretch>
            <a:fillRect/>
          </a:stretch>
        </p:blipFill>
        <p:spPr>
          <a:xfrm>
            <a:off x="1038225" y="4560888"/>
            <a:ext cx="8001000" cy="808037"/>
          </a:xfrm>
          <a:prstGeom prst="rect">
            <a:avLst/>
          </a:prstGeom>
          <a:noFill/>
          <a:ln w="9525">
            <a:noFill/>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483">
                                            <p:txEl>
                                              <p:charRg st="0" end="19"/>
                                            </p:txEl>
                                          </p:spTgt>
                                        </p:tgtEl>
                                        <p:attrNameLst>
                                          <p:attrName>style.visibility</p:attrName>
                                        </p:attrNameLst>
                                      </p:cBhvr>
                                      <p:to>
                                        <p:strVal val="visible"/>
                                      </p:to>
                                    </p:set>
                                    <p:animEffect transition="in" filter="dissolve">
                                      <p:cBhvr>
                                        <p:cTn id="7" dur="500"/>
                                        <p:tgtEl>
                                          <p:spTgt spid="20483">
                                            <p:txEl>
                                              <p:charRg st="0" end="19"/>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0483">
                                            <p:txEl>
                                              <p:charRg st="19" end="36"/>
                                            </p:txEl>
                                          </p:spTgt>
                                        </p:tgtEl>
                                        <p:attrNameLst>
                                          <p:attrName>style.visibility</p:attrName>
                                        </p:attrNameLst>
                                      </p:cBhvr>
                                      <p:to>
                                        <p:strVal val="visible"/>
                                      </p:to>
                                    </p:set>
                                    <p:animEffect transition="in" filter="dissolve">
                                      <p:cBhvr>
                                        <p:cTn id="10" dur="500"/>
                                        <p:tgtEl>
                                          <p:spTgt spid="20483">
                                            <p:txEl>
                                              <p:charRg st="19" end="3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0483">
                                            <p:txEl>
                                              <p:charRg st="36" end="73"/>
                                            </p:txEl>
                                          </p:spTgt>
                                        </p:tgtEl>
                                        <p:attrNameLst>
                                          <p:attrName>style.visibility</p:attrName>
                                        </p:attrNameLst>
                                      </p:cBhvr>
                                      <p:to>
                                        <p:strVal val="visible"/>
                                      </p:to>
                                    </p:set>
                                    <p:animEffect transition="in" filter="dissolve">
                                      <p:cBhvr>
                                        <p:cTn id="15" dur="500"/>
                                        <p:tgtEl>
                                          <p:spTgt spid="20483">
                                            <p:txEl>
                                              <p:charRg st="36" end="73"/>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0483">
                                            <p:txEl>
                                              <p:charRg st="73" end="93"/>
                                            </p:txEl>
                                          </p:spTgt>
                                        </p:tgtEl>
                                        <p:attrNameLst>
                                          <p:attrName>style.visibility</p:attrName>
                                        </p:attrNameLst>
                                      </p:cBhvr>
                                      <p:to>
                                        <p:strVal val="visible"/>
                                      </p:to>
                                    </p:set>
                                    <p:animEffect transition="in" filter="dissolve">
                                      <p:cBhvr>
                                        <p:cTn id="18" dur="500"/>
                                        <p:tgtEl>
                                          <p:spTgt spid="20483">
                                            <p:txEl>
                                              <p:charRg st="73" end="9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标题 21505"/>
          <p:cNvSpPr>
            <a:spLocks noGrp="1"/>
          </p:cNvSpPr>
          <p:nvPr>
            <p:ph type="title"/>
          </p:nvPr>
        </p:nvSpPr>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债券和其他长期债务证券的利率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21507" name="文本占位符 21506"/>
          <p:cNvSpPr>
            <a:spLocks noGrp="1"/>
          </p:cNvSpPr>
          <p:nvPr>
            <p:ph idx="1"/>
          </p:nvPr>
        </p:nvSpPr>
        <p:spPr>
          <a:xfrm>
            <a:off x="685800" y="1646238"/>
            <a:ext cx="7772400" cy="4449763"/>
          </a:xfrm>
        </p:spPr>
        <p:txBody>
          <a:bodyPr/>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式</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6-7</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可用于任何固定收益资产的定价。</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比较</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YTM</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和息票率，可以确定债务证券是平价、溢价或是折价交易。</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如每年支付利息次数多于一次，则对非年化收益率可进行如下调整：</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包括一个参数（k）：一年中支付给投资者利息的次数。</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22531" name="文本框 21507"/>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pic>
        <p:nvPicPr>
          <p:cNvPr id="22532" name="图片 21508" descr="ros05167_un0608"/>
          <p:cNvPicPr>
            <a:picLocks noChangeAspect="1"/>
          </p:cNvPicPr>
          <p:nvPr/>
        </p:nvPicPr>
        <p:blipFill>
          <a:blip r:embed="rId1"/>
          <a:stretch>
            <a:fillRect/>
          </a:stretch>
        </p:blipFill>
        <p:spPr>
          <a:xfrm>
            <a:off x="1106488" y="5029200"/>
            <a:ext cx="7858125" cy="774700"/>
          </a:xfrm>
          <a:prstGeom prst="rect">
            <a:avLst/>
          </a:prstGeom>
          <a:noFill/>
          <a:ln w="9525">
            <a:noFill/>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507">
                                            <p:txEl>
                                              <p:charRg st="0" end="10"/>
                                            </p:txEl>
                                          </p:spTgt>
                                        </p:tgtEl>
                                        <p:attrNameLst>
                                          <p:attrName>style.visibility</p:attrName>
                                        </p:attrNameLst>
                                      </p:cBhvr>
                                      <p:to>
                                        <p:strVal val="visible"/>
                                      </p:to>
                                    </p:set>
                                    <p:animEffect transition="in" filter="dissolve">
                                      <p:cBhvr>
                                        <p:cTn id="7" dur="500"/>
                                        <p:tgtEl>
                                          <p:spTgt spid="21507">
                                            <p:txEl>
                                              <p:charRg st="0" end="1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507">
                                            <p:txEl>
                                              <p:charRg st="10" end="35"/>
                                            </p:txEl>
                                          </p:spTgt>
                                        </p:tgtEl>
                                        <p:attrNameLst>
                                          <p:attrName>style.visibility</p:attrName>
                                        </p:attrNameLst>
                                      </p:cBhvr>
                                      <p:to>
                                        <p:strVal val="visible"/>
                                      </p:to>
                                    </p:set>
                                    <p:animEffect transition="in" filter="dissolve">
                                      <p:cBhvr>
                                        <p:cTn id="12" dur="500"/>
                                        <p:tgtEl>
                                          <p:spTgt spid="21507">
                                            <p:txEl>
                                              <p:charRg st="10" end="3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标题 22529"/>
          <p:cNvSpPr>
            <a:spLocks noGrp="1"/>
          </p:cNvSpPr>
          <p:nvPr>
            <p:ph type="title"/>
          </p:nvPr>
        </p:nvSpPr>
        <p:spPr>
          <a:xfrm>
            <a:off x="457200" y="274638"/>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sym typeface="+mn-ea"/>
              </a:rPr>
              <a:t>债券和其他长期债务证券的利率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sym typeface="+mn-ea"/>
            </a:endParaRPr>
          </a:p>
        </p:txBody>
      </p:sp>
      <p:sp>
        <p:nvSpPr>
          <p:cNvPr id="22531" name="文本占位符 22530"/>
          <p:cNvSpPr>
            <a:spLocks noGrp="1"/>
          </p:cNvSpPr>
          <p:nvPr>
            <p:ph idx="1"/>
          </p:nvPr>
        </p:nvSpPr>
        <p:spPr>
          <a:xfrm>
            <a:off x="190500" y="1752600"/>
            <a:ext cx="8661400" cy="4440238"/>
          </a:xfrm>
        </p:spPr>
        <p:txBody>
          <a:bodyPr/>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1" u="none" strike="noStrike" kern="1200" cap="none" spc="0" normalizeH="0" baseline="0" noProof="1" dirty="0">
                <a:solidFill>
                  <a:schemeClr val="folHlink"/>
                </a:solidFill>
                <a:effectLst>
                  <a:outerShdw blurRad="38100" dist="38100" dir="2700000">
                    <a:srgbClr val="C0C0C0"/>
                  </a:outerShdw>
                </a:effectLst>
                <a:latin typeface="+mn-lt"/>
                <a:ea typeface="宋体" panose="02010600030101010101" pitchFamily="2" charset="-122"/>
                <a:cs typeface="+mn-cs"/>
              </a:rPr>
              <a:t>持有期收益率</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是这样一个投资收益率：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覆盖它的实际或计划持有期；</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它是一个折现利率(h) ，能使金融资产的购买价格(P)与持有期间收到的所有现金流的现值之和相等。其中：出售日为ｍ，价格为P</a:t>
            </a:r>
            <a:r>
              <a:rPr kumimoji="0" lang="zh-CN" altLang="en-US" sz="2800" b="0" i="1"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rPr>
              <a:t>m</a:t>
            </a:r>
            <a:endParaRPr kumimoji="0" lang="zh-CN" altLang="en-US" sz="2800" b="0" i="1"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endParaRPr kumimoji="0" lang="zh-CN" altLang="en-US" sz="2800" b="0" i="1"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endParaRPr kumimoji="0" lang="zh-CN" altLang="en-US" sz="2800" b="0" i="1"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endParaRPr kumimoji="0" lang="zh-CN" altLang="en-US" sz="2800" b="0" i="1"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到期收益率可以看成是持有期收益率的一个特例，即m = n</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23555" name="文本框 22531"/>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pic>
        <p:nvPicPr>
          <p:cNvPr id="23556" name="图片 22532" descr="ros05167_un0611"/>
          <p:cNvPicPr>
            <a:picLocks noChangeAspect="1"/>
          </p:cNvPicPr>
          <p:nvPr/>
        </p:nvPicPr>
        <p:blipFill>
          <a:blip r:embed="rId1"/>
          <a:stretch>
            <a:fillRect/>
          </a:stretch>
        </p:blipFill>
        <p:spPr>
          <a:xfrm>
            <a:off x="1019175" y="4184650"/>
            <a:ext cx="8020050" cy="635000"/>
          </a:xfrm>
          <a:prstGeom prst="rect">
            <a:avLst/>
          </a:prstGeom>
          <a:noFill/>
          <a:ln w="9525">
            <a:noFill/>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531">
                                            <p:txEl>
                                              <p:charRg st="0" end="18"/>
                                            </p:txEl>
                                          </p:spTgt>
                                        </p:tgtEl>
                                        <p:attrNameLst>
                                          <p:attrName>style.visibility</p:attrName>
                                        </p:attrNameLst>
                                      </p:cBhvr>
                                      <p:to>
                                        <p:strVal val="visible"/>
                                      </p:to>
                                    </p:set>
                                    <p:animEffect transition="in" filter="dissolve">
                                      <p:cBhvr>
                                        <p:cTn id="7" dur="500"/>
                                        <p:tgtEl>
                                          <p:spTgt spid="22531">
                                            <p:txEl>
                                              <p:charRg st="0" end="18"/>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2531">
                                            <p:txEl>
                                              <p:charRg st="18" end="31"/>
                                            </p:txEl>
                                          </p:spTgt>
                                        </p:tgtEl>
                                        <p:attrNameLst>
                                          <p:attrName>style.visibility</p:attrName>
                                        </p:attrNameLst>
                                      </p:cBhvr>
                                      <p:to>
                                        <p:strVal val="visible"/>
                                      </p:to>
                                    </p:set>
                                    <p:animEffect transition="in" filter="dissolve">
                                      <p:cBhvr>
                                        <p:cTn id="10" dur="500"/>
                                        <p:tgtEl>
                                          <p:spTgt spid="22531">
                                            <p:txEl>
                                              <p:charRg st="18" end="3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2531">
                                            <p:txEl>
                                              <p:charRg st="31" end="95"/>
                                            </p:txEl>
                                          </p:spTgt>
                                        </p:tgtEl>
                                        <p:attrNameLst>
                                          <p:attrName>style.visibility</p:attrName>
                                        </p:attrNameLst>
                                      </p:cBhvr>
                                      <p:to>
                                        <p:strVal val="visible"/>
                                      </p:to>
                                    </p:set>
                                    <p:animEffect transition="in" filter="dissolve">
                                      <p:cBhvr>
                                        <p:cTn id="13" dur="500"/>
                                        <p:tgtEl>
                                          <p:spTgt spid="22531">
                                            <p:txEl>
                                              <p:charRg st="31" end="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标题 23553"/>
          <p:cNvSpPr>
            <a:spLocks noGrp="1"/>
          </p:cNvSpPr>
          <p:nvPr>
            <p:ph type="title"/>
          </p:nvPr>
        </p:nvSpPr>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理解到期收益率和持有期收益率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23555" name="文本占位符 23554"/>
          <p:cNvSpPr>
            <a:spLocks noGrp="1"/>
          </p:cNvSpPr>
          <p:nvPr>
            <p:ph idx="1"/>
          </p:nvPr>
        </p:nvSpPr>
        <p:spPr>
          <a:xfrm>
            <a:off x="447675" y="1536700"/>
            <a:ext cx="8480425" cy="4559300"/>
          </a:xfrm>
        </p:spPr>
        <p:txBody>
          <a:bodyPr/>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低于或高于面值的价格交易，会使到期收益率高于或低于名义收益率（票面利率）。</a:t>
            </a:r>
            <a:r>
              <a:rPr kumimoji="0" lang="en-US" altLang="zh-CN" sz="2800" b="1" i="1"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endParaRPr kumimoji="0" lang="en-US" altLang="zh-CN" sz="2800" b="1" i="1"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例如：期限</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20</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年、票面利率</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10%</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的债券，每</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6</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个月付息一次（</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20</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个付息期），债券面值为1,000元，当前价格为</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850</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元。</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根据</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6.8</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式计算，</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y</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rPr>
              <a:t>≈</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12%</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例如：同上例，如果当前市场价格为</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1200</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元。</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0" marR="0" indent="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根据</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6.8</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式计算，</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y</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Arial" panose="020B0604020202020204" pitchFamily="34" charset="0"/>
                <a:ea typeface="宋体" panose="02010600030101010101" pitchFamily="2" charset="-122"/>
                <a:cs typeface="Arial" panose="020B0604020202020204" pitchFamily="34" charset="0"/>
              </a:rPr>
              <a:t>≈</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8%</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endParaRPr kumimoji="0" lang="en-US" altLang="x-none"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25603" name="文本框 23555"/>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555">
                                            <p:txEl>
                                              <p:charRg st="0" end="3"/>
                                            </p:txEl>
                                          </p:spTgt>
                                        </p:tgtEl>
                                        <p:attrNameLst>
                                          <p:attrName>style.visibility</p:attrName>
                                        </p:attrNameLst>
                                      </p:cBhvr>
                                      <p:to>
                                        <p:strVal val="visible"/>
                                      </p:to>
                                    </p:set>
                                    <p:animEffect transition="in" filter="dissolve">
                                      <p:cBhvr>
                                        <p:cTn id="7" dur="500"/>
                                        <p:tgtEl>
                                          <p:spTgt spid="23555">
                                            <p:txEl>
                                              <p:charRg st="0"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5" name="标题 1"/>
          <p:cNvSpPr>
            <a:spLocks noGrp="1"/>
          </p:cNvSpPr>
          <p:nvPr>
            <p:ph type="ctrTitle"/>
          </p:nvPr>
        </p:nvSpPr>
        <p:spPr>
          <a:xfrm>
            <a:off x="657225" y="211138"/>
            <a:ext cx="7847013" cy="1020763"/>
          </a:xfrm>
        </p:spPr>
        <p:txBody>
          <a:bodyPr anchor="b"/>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理解到期收益率和持有期收益率</a:t>
            </a:r>
            <a:endParaRPr kumimoji="0" lang="zh-CN" altLang="en-US" sz="3200" b="1" i="0" u="none" strike="noStrike" kern="1200" cap="none" spc="0" normalizeH="0" baseline="0" noProof="1" dirty="0">
              <a:solidFill>
                <a:srgbClr val="FFFFFF"/>
              </a:solidFill>
              <a:effectLst/>
              <a:latin typeface="+mj-lt"/>
              <a:ea typeface="宋体" panose="02010600030101010101" pitchFamily="2" charset="-122"/>
              <a:cs typeface="+mj-cs"/>
            </a:endParaRPr>
          </a:p>
        </p:txBody>
      </p:sp>
      <p:sp>
        <p:nvSpPr>
          <p:cNvPr id="26626" name="副标题 2"/>
          <p:cNvSpPr>
            <a:spLocks noGrp="1"/>
          </p:cNvSpPr>
          <p:nvPr>
            <p:ph type="subTitle" idx="1"/>
          </p:nvPr>
        </p:nvSpPr>
        <p:spPr>
          <a:xfrm>
            <a:off x="657225" y="1470025"/>
            <a:ext cx="7794625" cy="5070475"/>
          </a:xfrm>
        </p:spPr>
        <p:txBody>
          <a:bodyPr anchor="t"/>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到期收益率和持有期收益率的计算是建立在现值的概念基础上的。</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到期收益率做为金融资产回报或收益的衡量方法，其显著优点是充分考虑了预期现金流的时间分布。 </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但也存在局限性。主要问题是：</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假设投资者持有证券直到到期；</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假设所有现金流能够以现在到期收益率进行再投资；</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没有考虑到投资者税赋的影响。</a:t>
            </a:r>
            <a:endParaRPr kumimoji="0" lang="en-US" altLang="zh-CN" sz="2800" b="1" i="0" u="none" strike="noStrike" kern="1200" cap="none" spc="0" normalizeH="0" baseline="0" noProof="1">
              <a:solidFill>
                <a:srgbClr val="FFFFFF"/>
              </a:solidFill>
              <a:effectLst/>
              <a:latin typeface="+mn-lt"/>
              <a:ea typeface="宋体" panose="02010600030101010101" pitchFamily="2" charset="-122"/>
              <a:cs typeface="+mn-cs"/>
            </a:endParaRPr>
          </a:p>
        </p:txBody>
      </p:sp>
    </p:spTree>
  </p:cSld>
  <p:clrMapOvr>
    <a:masterClrMapping/>
  </p:clrMapOvr>
  <p:transition>
    <p:dissolv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7" name="标题 1"/>
          <p:cNvSpPr>
            <a:spLocks noGrp="1"/>
          </p:cNvSpPr>
          <p:nvPr>
            <p:ph type="ctrTitle"/>
          </p:nvPr>
        </p:nvSpPr>
        <p:spPr>
          <a:xfrm>
            <a:off x="1143000" y="320675"/>
            <a:ext cx="6858000" cy="923925"/>
          </a:xfrm>
        </p:spPr>
        <p:txBody>
          <a:bodyPr anchor="b"/>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小结</a:t>
            </a:r>
            <a:endParaRPr kumimoji="0" lang="zh-CN" altLang="en-US" sz="3200" b="1" i="0" u="none" strike="noStrike" kern="1200" cap="none" spc="0" normalizeH="0" baseline="0" noProof="1">
              <a:solidFill>
                <a:srgbClr val="FFFFFF"/>
              </a:solidFill>
              <a:effectLst/>
              <a:latin typeface="+mj-lt"/>
              <a:ea typeface="+mj-ea"/>
              <a:cs typeface="+mj-cs"/>
            </a:endParaRPr>
          </a:p>
        </p:txBody>
      </p:sp>
      <p:sp>
        <p:nvSpPr>
          <p:cNvPr id="27650" name="副标题 2"/>
          <p:cNvSpPr>
            <a:spLocks noGrp="1"/>
          </p:cNvSpPr>
          <p:nvPr>
            <p:ph type="subTitle" idx="1"/>
          </p:nvPr>
        </p:nvSpPr>
        <p:spPr>
          <a:xfrm>
            <a:off x="323850" y="1649413"/>
            <a:ext cx="8666163" cy="4964112"/>
          </a:xfrm>
        </p:spPr>
        <p:txBody>
          <a:bodyPr anchor="t" anchorCtr="0"/>
          <a:p>
            <a:pPr algn="l" defTabSz="914400">
              <a:buClr>
                <a:srgbClr val="E8004D"/>
              </a:buClr>
              <a:buSzTx/>
            </a:pPr>
            <a:r>
              <a:rPr lang="en-US" altLang="zh-CN" sz="2400" b="0" kern="1200" baseline="0" dirty="0">
                <a:solidFill>
                  <a:srgbClr val="EFEFE9"/>
                </a:solidFill>
                <a:effectLst/>
                <a:latin typeface="华文细黑" panose="02010600040101010101" pitchFamily="2" charset="-122"/>
                <a:ea typeface="华文细黑" panose="02010600040101010101" pitchFamily="2" charset="-122"/>
                <a:cs typeface="+mn-cs"/>
              </a:rPr>
              <a:t>        </a:t>
            </a:r>
            <a:r>
              <a:rPr lang="zh-CN" altLang="en-US" sz="2400" b="0" kern="1200" baseline="0" dirty="0">
                <a:solidFill>
                  <a:srgbClr val="EFEFE9"/>
                </a:solidFill>
                <a:effectLst/>
                <a:latin typeface="华文细黑" panose="02010600040101010101" pitchFamily="2" charset="-122"/>
                <a:ea typeface="华文细黑" panose="02010600040101010101" pitchFamily="2" charset="-122"/>
                <a:cs typeface="+mn-cs"/>
              </a:rPr>
              <a:t>（</a:t>
            </a:r>
            <a:r>
              <a:rPr lang="en-US" altLang="zh-CN" sz="2400" b="0" kern="1200" baseline="0" dirty="0">
                <a:solidFill>
                  <a:srgbClr val="EFEFE9"/>
                </a:solidFill>
                <a:effectLst/>
                <a:latin typeface="华文细黑" panose="02010600040101010101" pitchFamily="2" charset="-122"/>
                <a:ea typeface="华文细黑" panose="02010600040101010101" pitchFamily="2" charset="-122"/>
                <a:cs typeface="+mn-cs"/>
              </a:rPr>
              <a:t>1</a:t>
            </a:r>
            <a:r>
              <a:rPr lang="zh-CN" altLang="en-US" sz="2400" b="0" kern="1200" baseline="0" dirty="0">
                <a:solidFill>
                  <a:srgbClr val="EFEFE9"/>
                </a:solidFill>
                <a:effectLst/>
                <a:latin typeface="华文细黑" panose="02010600040101010101" pitchFamily="2" charset="-122"/>
                <a:ea typeface="华文细黑" panose="02010600040101010101" pitchFamily="2" charset="-122"/>
                <a:cs typeface="+mn-cs"/>
              </a:rPr>
              <a:t>）票面利率</a:t>
            </a:r>
            <a:r>
              <a:rPr lang="en-US" altLang="zh-CN" sz="2400" b="0" kern="1200" baseline="0">
                <a:solidFill>
                  <a:srgbClr val="EFEFE9"/>
                </a:solidFill>
                <a:effectLst/>
                <a:latin typeface="华文细黑" panose="02010600040101010101" pitchFamily="2" charset="-122"/>
                <a:ea typeface="华文细黑" panose="02010600040101010101" pitchFamily="2" charset="-122"/>
                <a:cs typeface="+mn-cs"/>
              </a:rPr>
              <a:t>(Coupon Rate)</a:t>
            </a:r>
            <a:r>
              <a:rPr lang="zh-CN" altLang="en-US" sz="2400" b="0" kern="1200" baseline="0">
                <a:solidFill>
                  <a:srgbClr val="EFEFE9"/>
                </a:solidFill>
                <a:effectLst/>
                <a:latin typeface="华文细黑" panose="02010600040101010101" pitchFamily="2" charset="-122"/>
                <a:ea typeface="华文细黑" panose="02010600040101010101" pitchFamily="2" charset="-122"/>
                <a:cs typeface="+mn-cs"/>
              </a:rPr>
              <a:t>：</a:t>
            </a:r>
            <a:endParaRPr lang="zh-CN" altLang="en-US" kern="1200" baseline="0">
              <a:effectLst/>
              <a:latin typeface="华文细黑" panose="02010600040101010101" pitchFamily="2" charset="-122"/>
              <a:ea typeface="华文细黑" panose="02010600040101010101" pitchFamily="2" charset="-122"/>
              <a:cs typeface="+mn-cs"/>
            </a:endParaRPr>
          </a:p>
          <a:p>
            <a:pPr algn="l" defTabSz="914400">
              <a:buClr>
                <a:srgbClr val="E8004D"/>
              </a:buClr>
              <a:buSzTx/>
            </a:pPr>
            <a:r>
              <a:rPr lang="zh-CN" altLang="en-US" sz="2400" b="0" kern="1200" baseline="0">
                <a:solidFill>
                  <a:srgbClr val="EFEFE9"/>
                </a:solidFill>
                <a:effectLst/>
                <a:latin typeface="华文细黑" panose="02010600040101010101" pitchFamily="2" charset="-122"/>
                <a:ea typeface="华文细黑" panose="02010600040101010101" pitchFamily="2" charset="-122"/>
                <a:cs typeface="+mn-cs"/>
              </a:rPr>
              <a:t>        </a:t>
            </a:r>
            <a:r>
              <a:rPr lang="en-US" altLang="zh-CN" sz="2400" b="0" kern="1200" baseline="0">
                <a:solidFill>
                  <a:srgbClr val="EFEFE9"/>
                </a:solidFill>
                <a:effectLst/>
                <a:latin typeface="华文细黑" panose="02010600040101010101" pitchFamily="2" charset="-122"/>
                <a:ea typeface="华文细黑" panose="02010600040101010101" pitchFamily="2" charset="-122"/>
                <a:cs typeface="+mn-cs"/>
              </a:rPr>
              <a:t>Coupon rate × Par value = Coupon</a:t>
            </a:r>
            <a:endParaRPr lang="en-US" altLang="zh-CN" kern="1200" baseline="0">
              <a:effectLst/>
              <a:latin typeface="华文细黑" panose="02010600040101010101" pitchFamily="2" charset="-122"/>
              <a:ea typeface="华文细黑" panose="02010600040101010101" pitchFamily="2" charset="-122"/>
              <a:cs typeface="+mn-cs"/>
            </a:endParaRPr>
          </a:p>
          <a:p>
            <a:pPr algn="l" defTabSz="914400">
              <a:buClr>
                <a:srgbClr val="E8004D"/>
              </a:buClr>
              <a:buSzTx/>
            </a:pPr>
            <a:r>
              <a:rPr lang="en-US" altLang="zh-CN" sz="2400" b="0" kern="1200" baseline="0" dirty="0">
                <a:solidFill>
                  <a:srgbClr val="EFEFE9"/>
                </a:solidFill>
                <a:effectLst/>
                <a:latin typeface="华文细黑" panose="02010600040101010101" pitchFamily="2" charset="-122"/>
                <a:ea typeface="华文细黑" panose="02010600040101010101" pitchFamily="2" charset="-122"/>
                <a:cs typeface="+mn-cs"/>
              </a:rPr>
              <a:t>        </a:t>
            </a:r>
            <a:r>
              <a:rPr lang="zh-CN" altLang="en-US" sz="2400" b="0" kern="1200" baseline="0" dirty="0">
                <a:solidFill>
                  <a:srgbClr val="EFEFE9"/>
                </a:solidFill>
                <a:effectLst/>
                <a:latin typeface="华文细黑" panose="02010600040101010101" pitchFamily="2" charset="-122"/>
                <a:ea typeface="华文细黑" panose="02010600040101010101" pitchFamily="2" charset="-122"/>
                <a:cs typeface="+mn-cs"/>
              </a:rPr>
              <a:t>（</a:t>
            </a:r>
            <a:r>
              <a:rPr lang="en-US" altLang="zh-CN" sz="2400" b="0" kern="1200" baseline="0" dirty="0">
                <a:solidFill>
                  <a:srgbClr val="EFEFE9"/>
                </a:solidFill>
                <a:effectLst/>
                <a:latin typeface="华文细黑" panose="02010600040101010101" pitchFamily="2" charset="-122"/>
                <a:ea typeface="华文细黑" panose="02010600040101010101" pitchFamily="2" charset="-122"/>
                <a:cs typeface="+mn-cs"/>
              </a:rPr>
              <a:t>2</a:t>
            </a:r>
            <a:r>
              <a:rPr lang="zh-CN" altLang="en-US" sz="2400" b="0" kern="1200" baseline="0" dirty="0">
                <a:solidFill>
                  <a:srgbClr val="EFEFE9"/>
                </a:solidFill>
                <a:effectLst/>
                <a:latin typeface="华文细黑" panose="02010600040101010101" pitchFamily="2" charset="-122"/>
                <a:ea typeface="华文细黑" panose="02010600040101010101" pitchFamily="2" charset="-122"/>
                <a:cs typeface="+mn-cs"/>
              </a:rPr>
              <a:t>）当期收益率</a:t>
            </a:r>
            <a:r>
              <a:rPr lang="en-US" altLang="zh-CN" sz="2400" b="0" kern="1200" baseline="0">
                <a:solidFill>
                  <a:srgbClr val="EFEFE9"/>
                </a:solidFill>
                <a:effectLst/>
                <a:latin typeface="华文细黑" panose="02010600040101010101" pitchFamily="2" charset="-122"/>
                <a:ea typeface="华文细黑" panose="02010600040101010101" pitchFamily="2" charset="-122"/>
                <a:cs typeface="+mn-cs"/>
              </a:rPr>
              <a:t>(Current Yield)</a:t>
            </a:r>
            <a:r>
              <a:rPr lang="zh-CN" altLang="en-US" sz="2400" b="0" kern="1200" baseline="0">
                <a:solidFill>
                  <a:srgbClr val="EFEFE9"/>
                </a:solidFill>
                <a:effectLst/>
                <a:latin typeface="华文细黑" panose="02010600040101010101" pitchFamily="2" charset="-122"/>
                <a:ea typeface="华文细黑" panose="02010600040101010101" pitchFamily="2" charset="-122"/>
                <a:cs typeface="+mn-cs"/>
              </a:rPr>
              <a:t>：</a:t>
            </a:r>
            <a:endParaRPr lang="zh-CN" altLang="en-US" kern="1200" baseline="0">
              <a:effectLst/>
              <a:latin typeface="华文细黑" panose="02010600040101010101" pitchFamily="2" charset="-122"/>
              <a:ea typeface="华文细黑" panose="02010600040101010101" pitchFamily="2" charset="-122"/>
              <a:cs typeface="+mn-cs"/>
            </a:endParaRPr>
          </a:p>
          <a:p>
            <a:pPr algn="l" defTabSz="914400">
              <a:buClr>
                <a:srgbClr val="E8004D"/>
              </a:buClr>
              <a:buSzTx/>
            </a:pPr>
            <a:r>
              <a:rPr lang="zh-CN" altLang="en-US" sz="2400" b="0" kern="1200" baseline="0">
                <a:solidFill>
                  <a:srgbClr val="EFEFE9"/>
                </a:solidFill>
                <a:effectLst/>
                <a:latin typeface="华文细黑" panose="02010600040101010101" pitchFamily="2" charset="-122"/>
                <a:ea typeface="华文细黑" panose="02010600040101010101" pitchFamily="2" charset="-122"/>
                <a:cs typeface="+mn-cs"/>
              </a:rPr>
              <a:t>        </a:t>
            </a:r>
            <a:r>
              <a:rPr lang="en-US" altLang="zh-CN" sz="2400" b="0" kern="1200" baseline="0">
                <a:solidFill>
                  <a:srgbClr val="EFEFE9"/>
                </a:solidFill>
                <a:effectLst/>
                <a:latin typeface="华文细黑" panose="02010600040101010101" pitchFamily="2" charset="-122"/>
                <a:ea typeface="华文细黑" panose="02010600040101010101" pitchFamily="2" charset="-122"/>
                <a:cs typeface="+mn-cs"/>
              </a:rPr>
              <a:t>Current yield=annual income</a:t>
            </a:r>
            <a:endParaRPr lang="en-US" altLang="zh-CN" kern="1200" baseline="0">
              <a:effectLst/>
              <a:latin typeface="华文细黑" panose="02010600040101010101" pitchFamily="2" charset="-122"/>
              <a:ea typeface="华文细黑" panose="02010600040101010101" pitchFamily="2" charset="-122"/>
              <a:cs typeface="+mn-cs"/>
            </a:endParaRPr>
          </a:p>
          <a:p>
            <a:pPr algn="l" defTabSz="914400">
              <a:buClr>
                <a:srgbClr val="E8004D"/>
              </a:buClr>
              <a:buSzTx/>
            </a:pPr>
            <a:r>
              <a:rPr lang="en-US" altLang="zh-CN" sz="2400" b="0" kern="1200" baseline="0">
                <a:solidFill>
                  <a:srgbClr val="EFEFE9"/>
                </a:solidFill>
                <a:effectLst/>
                <a:latin typeface="华文细黑" panose="02010600040101010101" pitchFamily="2" charset="-122"/>
                <a:ea typeface="华文细黑" panose="02010600040101010101" pitchFamily="2" charset="-122"/>
                <a:cs typeface="+mn-cs"/>
              </a:rPr>
              <a:t>                                   /market price of security</a:t>
            </a:r>
            <a:endParaRPr lang="en-US" altLang="zh-CN" kern="1200" baseline="0">
              <a:effectLst/>
              <a:latin typeface="华文细黑" panose="02010600040101010101" pitchFamily="2" charset="-122"/>
              <a:ea typeface="华文细黑" panose="02010600040101010101" pitchFamily="2" charset="-122"/>
              <a:cs typeface="+mn-cs"/>
            </a:endParaRPr>
          </a:p>
          <a:p>
            <a:pPr algn="l" defTabSz="914400">
              <a:buClr>
                <a:srgbClr val="E8004D"/>
              </a:buClr>
              <a:buSzTx/>
            </a:pPr>
            <a:r>
              <a:rPr lang="en-US" altLang="zh-CN" sz="2400" b="0" kern="1200" baseline="0" dirty="0">
                <a:solidFill>
                  <a:srgbClr val="EFEFE9"/>
                </a:solidFill>
                <a:effectLst/>
                <a:latin typeface="华文细黑" panose="02010600040101010101" pitchFamily="2" charset="-122"/>
                <a:ea typeface="华文细黑" panose="02010600040101010101" pitchFamily="2" charset="-122"/>
                <a:cs typeface="+mn-cs"/>
              </a:rPr>
              <a:t>        </a:t>
            </a:r>
            <a:r>
              <a:rPr lang="zh-CN" altLang="en-US" sz="2400" b="0" kern="1200" baseline="0" dirty="0">
                <a:solidFill>
                  <a:srgbClr val="EFEFE9"/>
                </a:solidFill>
                <a:effectLst/>
                <a:latin typeface="华文细黑" panose="02010600040101010101" pitchFamily="2" charset="-122"/>
                <a:ea typeface="华文细黑" panose="02010600040101010101" pitchFamily="2" charset="-122"/>
                <a:cs typeface="+mn-cs"/>
              </a:rPr>
              <a:t>（</a:t>
            </a:r>
            <a:r>
              <a:rPr lang="en-US" altLang="zh-CN" sz="2400" b="0" kern="1200" baseline="0" dirty="0">
                <a:solidFill>
                  <a:srgbClr val="EFEFE9"/>
                </a:solidFill>
                <a:effectLst/>
                <a:latin typeface="华文细黑" panose="02010600040101010101" pitchFamily="2" charset="-122"/>
                <a:ea typeface="华文细黑" panose="02010600040101010101" pitchFamily="2" charset="-122"/>
                <a:cs typeface="+mn-cs"/>
              </a:rPr>
              <a:t>3</a:t>
            </a:r>
            <a:r>
              <a:rPr lang="zh-CN" altLang="en-US" sz="2400" b="0" kern="1200" baseline="0" dirty="0">
                <a:solidFill>
                  <a:srgbClr val="EFEFE9"/>
                </a:solidFill>
                <a:effectLst/>
                <a:latin typeface="华文细黑" panose="02010600040101010101" pitchFamily="2" charset="-122"/>
                <a:ea typeface="华文细黑" panose="02010600040101010101" pitchFamily="2" charset="-122"/>
                <a:cs typeface="+mn-cs"/>
              </a:rPr>
              <a:t>）到期收益率</a:t>
            </a:r>
            <a:r>
              <a:rPr lang="en-US" altLang="zh-CN" sz="2400" b="0" kern="1200" baseline="0" dirty="0">
                <a:solidFill>
                  <a:srgbClr val="EFEFE9"/>
                </a:solidFill>
                <a:effectLst/>
                <a:latin typeface="华文细黑" panose="02010600040101010101" pitchFamily="2" charset="-122"/>
                <a:ea typeface="华文细黑" panose="02010600040101010101" pitchFamily="2" charset="-122"/>
                <a:cs typeface="+mn-cs"/>
              </a:rPr>
              <a:t>(Yield to Maturity)</a:t>
            </a:r>
            <a:r>
              <a:rPr lang="zh-CN" altLang="en-US" sz="2400" b="0" kern="1200" baseline="0" dirty="0">
                <a:solidFill>
                  <a:srgbClr val="EFEFE9"/>
                </a:solidFill>
                <a:effectLst/>
                <a:latin typeface="华文细黑" panose="02010600040101010101" pitchFamily="2" charset="-122"/>
                <a:ea typeface="华文细黑" panose="02010600040101010101" pitchFamily="2" charset="-122"/>
                <a:cs typeface="+mn-cs"/>
              </a:rPr>
              <a:t>：是使证券或其他资产的买入价格与其全部预期净年现金流的现值相等的收益率。</a:t>
            </a:r>
            <a:endParaRPr lang="zh-CN" altLang="en-US" kern="1200" baseline="0" dirty="0">
              <a:effectLst/>
              <a:latin typeface="华文细黑" panose="02010600040101010101" pitchFamily="2" charset="-122"/>
              <a:ea typeface="华文细黑" panose="02010600040101010101" pitchFamily="2" charset="-122"/>
              <a:cs typeface="+mn-cs"/>
            </a:endParaRPr>
          </a:p>
          <a:p>
            <a:pPr algn="l" defTabSz="914400">
              <a:buClr>
                <a:srgbClr val="E8004D"/>
              </a:buClr>
              <a:buSzTx/>
            </a:pPr>
            <a:endParaRPr lang="zh-CN" altLang="en-US" kern="1200" baseline="0" dirty="0">
              <a:effectLst/>
              <a:latin typeface="华文细黑" panose="02010600040101010101" pitchFamily="2" charset="-122"/>
              <a:ea typeface="华文细黑" panose="02010600040101010101" pitchFamily="2" charset="-122"/>
              <a:cs typeface="+mn-cs"/>
            </a:endParaRPr>
          </a:p>
          <a:p>
            <a:pPr algn="l" defTabSz="914400">
              <a:buClr>
                <a:srgbClr val="E8004D"/>
              </a:buClr>
              <a:buSzTx/>
            </a:pPr>
            <a:r>
              <a:rPr lang="zh-CN" altLang="en-US" sz="2400" b="0" kern="1200" baseline="0" dirty="0">
                <a:solidFill>
                  <a:srgbClr val="EFEFE9"/>
                </a:solidFill>
                <a:effectLst/>
                <a:latin typeface="华文细黑" panose="02010600040101010101" pitchFamily="2" charset="-122"/>
                <a:ea typeface="华文细黑" panose="02010600040101010101" pitchFamily="2" charset="-122"/>
                <a:cs typeface="+mn-cs"/>
              </a:rPr>
              <a:t>      </a:t>
            </a:r>
            <a:endParaRPr lang="zh-CN" altLang="en-US" sz="1600" i="1" kern="1200" baseline="0">
              <a:effectLst/>
              <a:latin typeface="华文细黑" panose="02010600040101010101" pitchFamily="2" charset="-122"/>
              <a:ea typeface="华文细黑" panose="02010600040101010101" pitchFamily="2" charset="-122"/>
              <a:cs typeface="+mn-cs"/>
            </a:endParaRPr>
          </a:p>
          <a:p>
            <a:pPr algn="l" defTabSz="914400">
              <a:buClr>
                <a:srgbClr val="E8004D"/>
              </a:buClr>
              <a:buSzTx/>
            </a:pPr>
            <a:r>
              <a:rPr lang="zh-CN" altLang="en-US" sz="2400" b="0" kern="1200" baseline="0" dirty="0">
                <a:solidFill>
                  <a:srgbClr val="EFEFE9"/>
                </a:solidFill>
                <a:effectLst/>
                <a:latin typeface="华文细黑" panose="02010600040101010101" pitchFamily="2" charset="-122"/>
                <a:ea typeface="华文细黑" panose="02010600040101010101" pitchFamily="2" charset="-122"/>
                <a:cs typeface="+mn-cs"/>
              </a:rPr>
              <a:t>        （</a:t>
            </a:r>
            <a:r>
              <a:rPr lang="en-US" altLang="zh-CN" sz="2400" b="0" kern="1200" baseline="0" dirty="0">
                <a:solidFill>
                  <a:srgbClr val="EFEFE9"/>
                </a:solidFill>
                <a:effectLst/>
                <a:latin typeface="华文细黑" panose="02010600040101010101" pitchFamily="2" charset="-122"/>
                <a:ea typeface="华文细黑" panose="02010600040101010101" pitchFamily="2" charset="-122"/>
                <a:cs typeface="+mn-cs"/>
              </a:rPr>
              <a:t>4</a:t>
            </a:r>
            <a:r>
              <a:rPr lang="zh-CN" altLang="en-US" sz="2400" b="0" kern="1200" baseline="0" dirty="0">
                <a:solidFill>
                  <a:srgbClr val="EFEFE9"/>
                </a:solidFill>
                <a:effectLst/>
                <a:latin typeface="华文细黑" panose="02010600040101010101" pitchFamily="2" charset="-122"/>
                <a:ea typeface="华文细黑" panose="02010600040101010101" pitchFamily="2" charset="-122"/>
                <a:cs typeface="+mn-cs"/>
              </a:rPr>
              <a:t>）持有期收益率</a:t>
            </a:r>
            <a:r>
              <a:rPr lang="en-US" altLang="zh-CN" sz="2400" b="0" kern="1200" baseline="0">
                <a:solidFill>
                  <a:srgbClr val="EFEFE9"/>
                </a:solidFill>
                <a:effectLst/>
                <a:latin typeface="华文细黑" panose="02010600040101010101" pitchFamily="2" charset="-122"/>
                <a:ea typeface="华文细黑" panose="02010600040101010101" pitchFamily="2" charset="-122"/>
                <a:cs typeface="+mn-cs"/>
              </a:rPr>
              <a:t>(Holding-period Yield):</a:t>
            </a:r>
            <a:r>
              <a:rPr lang="en-US" altLang="zh-CN" sz="2400" b="0" i="1" kern="1200" baseline="0">
                <a:solidFill>
                  <a:srgbClr val="EFEFE9"/>
                </a:solidFill>
                <a:effectLst/>
                <a:latin typeface="华文细黑" panose="02010600040101010101" pitchFamily="2" charset="-122"/>
                <a:ea typeface="华文细黑" panose="02010600040101010101" pitchFamily="2" charset="-122"/>
                <a:cs typeface="+mn-cs"/>
              </a:rPr>
              <a:t>  </a:t>
            </a:r>
            <a:endParaRPr lang="zh-CN" altLang="en-US" kern="1200" baseline="0">
              <a:effectLst/>
              <a:latin typeface="+mn-lt"/>
              <a:ea typeface="+mn-ea"/>
              <a:cs typeface="+mn-cs"/>
            </a:endParaRPr>
          </a:p>
        </p:txBody>
      </p:sp>
      <p:pic>
        <p:nvPicPr>
          <p:cNvPr id="27651" name="图片 3"/>
          <p:cNvPicPr>
            <a:picLocks noChangeAspect="1"/>
          </p:cNvPicPr>
          <p:nvPr/>
        </p:nvPicPr>
        <p:blipFill>
          <a:blip r:embed="rId1"/>
          <a:stretch>
            <a:fillRect/>
          </a:stretch>
        </p:blipFill>
        <p:spPr>
          <a:xfrm>
            <a:off x="1030288" y="4654550"/>
            <a:ext cx="3352800" cy="600075"/>
          </a:xfrm>
          <a:prstGeom prst="rect">
            <a:avLst/>
          </a:prstGeom>
          <a:noFill/>
          <a:ln w="9525">
            <a:noFill/>
          </a:ln>
        </p:spPr>
      </p:pic>
      <p:pic>
        <p:nvPicPr>
          <p:cNvPr id="27652" name="图片 4"/>
          <p:cNvPicPr>
            <a:picLocks noChangeAspect="1"/>
          </p:cNvPicPr>
          <p:nvPr/>
        </p:nvPicPr>
        <p:blipFill>
          <a:blip r:embed="rId2"/>
          <a:stretch>
            <a:fillRect/>
          </a:stretch>
        </p:blipFill>
        <p:spPr>
          <a:xfrm>
            <a:off x="1030288" y="5905500"/>
            <a:ext cx="4114800" cy="609600"/>
          </a:xfrm>
          <a:prstGeom prst="rect">
            <a:avLst/>
          </a:prstGeom>
          <a:noFill/>
          <a:ln w="9525">
            <a:noFill/>
          </a:ln>
        </p:spPr>
      </p:pic>
    </p:spTree>
  </p:cSld>
  <p:clrMapOvr>
    <a:masterClrMapping/>
  </p:clrMapOvr>
  <p:transition>
    <p:dissolv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1143000" y="423863"/>
            <a:ext cx="6858000" cy="862013"/>
          </a:xfrm>
        </p:spPr>
        <p:txBody>
          <a:bodyPr anchor="b"/>
          <a:p>
            <a:pPr marL="0" marR="0" indent="0" algn="ctr" defTabSz="914400" rtl="0" eaLnBrk="1" fontAlgn="base" latinLnBrk="0" hangingPunct="1">
              <a:lnSpc>
                <a:spcPct val="100000"/>
              </a:lnSpc>
              <a:spcBef>
                <a:spcPct val="0"/>
              </a:spcBef>
              <a:spcAft>
                <a:spcPct val="0"/>
              </a:spcAft>
              <a:buClrTx/>
              <a:buSzTx/>
              <a:buFontTx/>
              <a:buNone/>
            </a:pPr>
            <a:r>
              <a:rPr kumimoji="0" lang="zh-CN" altLang="en-US" sz="2800" b="1" i="0" u="none" strike="noStrike" kern="1200" cap="none" spc="0" normalizeH="0" baseline="0" noProof="1">
                <a:solidFill>
                  <a:srgbClr val="FFFFFF"/>
                </a:solidFill>
                <a:effectLst>
                  <a:outerShdw blurRad="38100" dist="38100" dir="2700000">
                    <a:srgbClr val="C0C0C0"/>
                  </a:outerShdw>
                </a:effectLst>
                <a:latin typeface="+mj-lt"/>
                <a:ea typeface="宋体" panose="02010600030101010101" pitchFamily="2" charset="-122"/>
                <a:cs typeface="+mj-cs"/>
              </a:rPr>
              <a:t>例用现值系数表，采用试错法计算到期或持有期收益率</a:t>
            </a:r>
            <a:endParaRPr kumimoji="0" lang="zh-CN" altLang="en-US" sz="2800" b="1" i="0" u="none" strike="noStrike" kern="1200" cap="none" spc="0" normalizeH="0" baseline="0" noProof="1">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28674" name="副标题 2"/>
          <p:cNvSpPr>
            <a:spLocks noGrp="1"/>
          </p:cNvSpPr>
          <p:nvPr>
            <p:ph type="subTitle" idx="1"/>
          </p:nvPr>
        </p:nvSpPr>
        <p:spPr>
          <a:xfrm>
            <a:off x="571500" y="1571625"/>
            <a:ext cx="8281988" cy="5186363"/>
          </a:xfrm>
        </p:spPr>
        <p:txBody>
          <a:bodyPr anchor="t" anchorCtr="0"/>
          <a:p>
            <a:pPr algn="l" defTabSz="914400">
              <a:buClr>
                <a:srgbClr val="E8004D"/>
              </a:buClr>
              <a:buSzTx/>
              <a:buFont typeface="Arial" panose="020B0604020202020204" pitchFamily="34" charset="0"/>
            </a:pPr>
            <a:r>
              <a:rPr lang="zh-CN" altLang="en-US" sz="2400" b="0" kern="1200" baseline="0">
                <a:solidFill>
                  <a:srgbClr val="EFEFE9"/>
                </a:solidFill>
                <a:effectLst/>
                <a:latin typeface="Times New Roman" panose="02020603050405020304" pitchFamily="2" charset="0"/>
                <a:ea typeface="宋体" panose="02010600030101010101" pitchFamily="2" charset="-122"/>
                <a:cs typeface="+mn-cs"/>
              </a:rPr>
              <a:t>例如：某公司债券面值</a:t>
            </a:r>
            <a:r>
              <a:rPr lang="en-US" altLang="zh-CN" sz="2400" b="0" kern="1200" baseline="0">
                <a:solidFill>
                  <a:srgbClr val="EFEFE9"/>
                </a:solidFill>
                <a:effectLst/>
                <a:latin typeface="Times New Roman" panose="02020603050405020304" pitchFamily="2" charset="0"/>
                <a:ea typeface="宋体" panose="02010600030101010101" pitchFamily="2" charset="-122"/>
                <a:cs typeface="+mn-cs"/>
              </a:rPr>
              <a:t>1000</a:t>
            </a:r>
            <a:r>
              <a:rPr lang="zh-CN" altLang="en-US" sz="2400" b="0" kern="1200" baseline="0">
                <a:solidFill>
                  <a:srgbClr val="EFEFE9"/>
                </a:solidFill>
                <a:effectLst/>
                <a:latin typeface="Times New Roman" panose="02020603050405020304" pitchFamily="2" charset="0"/>
                <a:ea typeface="宋体" panose="02010600030101010101" pitchFamily="2" charset="-122"/>
                <a:cs typeface="+mn-cs"/>
              </a:rPr>
              <a:t>元，期限</a:t>
            </a:r>
            <a:r>
              <a:rPr lang="en-US" altLang="zh-CN" sz="2400" b="0" kern="1200" baseline="0">
                <a:solidFill>
                  <a:srgbClr val="EFEFE9"/>
                </a:solidFill>
                <a:effectLst/>
                <a:latin typeface="Times New Roman" panose="02020603050405020304" pitchFamily="2" charset="0"/>
                <a:ea typeface="宋体" panose="02010600030101010101" pitchFamily="2" charset="-122"/>
                <a:cs typeface="+mn-cs"/>
              </a:rPr>
              <a:t>5</a:t>
            </a:r>
            <a:r>
              <a:rPr lang="zh-CN" altLang="en-US" sz="2400" b="0" kern="1200" baseline="0">
                <a:solidFill>
                  <a:srgbClr val="EFEFE9"/>
                </a:solidFill>
                <a:effectLst/>
                <a:latin typeface="Times New Roman" panose="02020603050405020304" pitchFamily="2" charset="0"/>
                <a:ea typeface="宋体" panose="02010600030101010101" pitchFamily="2" charset="-122"/>
                <a:cs typeface="+mn-cs"/>
              </a:rPr>
              <a:t>年，票面利率为</a:t>
            </a:r>
            <a:r>
              <a:rPr lang="en-US" altLang="zh-CN" sz="2400" b="0" kern="1200" baseline="0">
                <a:solidFill>
                  <a:srgbClr val="EFEFE9"/>
                </a:solidFill>
                <a:effectLst/>
                <a:latin typeface="Times New Roman" panose="02020603050405020304" pitchFamily="2" charset="0"/>
                <a:ea typeface="宋体" panose="02010600030101010101" pitchFamily="2" charset="-122"/>
                <a:cs typeface="+mn-cs"/>
              </a:rPr>
              <a:t>10%</a:t>
            </a:r>
            <a:r>
              <a:rPr lang="zh-CN" altLang="en-US" sz="2400" b="0" kern="1200" baseline="0">
                <a:solidFill>
                  <a:srgbClr val="EFEFE9"/>
                </a:solidFill>
                <a:effectLst/>
                <a:latin typeface="Times New Roman" panose="02020603050405020304" pitchFamily="2" charset="0"/>
                <a:ea typeface="宋体" panose="02010600030101010101" pitchFamily="2" charset="-122"/>
                <a:cs typeface="+mn-cs"/>
              </a:rPr>
              <a:t>，每年支付一次利息，当前市场价格为</a:t>
            </a:r>
            <a:r>
              <a:rPr lang="en-US" altLang="zh-CN" sz="2400" b="0" kern="1200" baseline="0">
                <a:solidFill>
                  <a:srgbClr val="EFEFE9"/>
                </a:solidFill>
                <a:effectLst/>
                <a:latin typeface="Times New Roman" panose="02020603050405020304" pitchFamily="2" charset="0"/>
                <a:ea typeface="宋体" panose="02010600030101010101" pitchFamily="2" charset="-122"/>
                <a:cs typeface="+mn-cs"/>
              </a:rPr>
              <a:t>900</a:t>
            </a:r>
            <a:r>
              <a:rPr lang="zh-CN" altLang="en-US" sz="2400" b="0" kern="1200" baseline="0">
                <a:solidFill>
                  <a:srgbClr val="EFEFE9"/>
                </a:solidFill>
                <a:effectLst/>
                <a:latin typeface="Times New Roman" panose="02020603050405020304" pitchFamily="2" charset="0"/>
                <a:ea typeface="宋体" panose="02010600030101010101" pitchFamily="2" charset="-122"/>
                <a:cs typeface="+mn-cs"/>
              </a:rPr>
              <a:t>元。根据到期收益率公式：</a:t>
            </a:r>
            <a:endParaRPr lang="en-US" altLang="zh-CN" sz="2400" kern="1200" baseline="0">
              <a:effectLst/>
              <a:latin typeface="Times New Roman" panose="02020603050405020304" pitchFamily="2" charset="0"/>
              <a:ea typeface="宋体" panose="02010600030101010101" pitchFamily="2" charset="-122"/>
              <a:cs typeface="+mn-cs"/>
            </a:endParaRPr>
          </a:p>
          <a:p>
            <a:pPr algn="l" defTabSz="914400">
              <a:buClr>
                <a:srgbClr val="E8004D"/>
              </a:buClr>
              <a:buSzTx/>
            </a:pPr>
            <a:r>
              <a:rPr lang="en-US" altLang="zh-CN" sz="2400" b="0" i="1" kern="1200" baseline="0">
                <a:solidFill>
                  <a:srgbClr val="EFEFE9"/>
                </a:solidFill>
                <a:effectLst/>
                <a:latin typeface="Times New Roman" panose="02020603050405020304" pitchFamily="2" charset="0"/>
                <a:ea typeface="宋体" panose="02010600030101010101" pitchFamily="2" charset="-122"/>
                <a:cs typeface="+mn-cs"/>
              </a:rPr>
              <a:t>         </a:t>
            </a:r>
            <a:endParaRPr lang="en-US" altLang="zh-CN" sz="2400" i="1" kern="1200" baseline="0">
              <a:effectLst/>
              <a:latin typeface="Times New Roman" panose="02020603050405020304" pitchFamily="2" charset="0"/>
              <a:ea typeface="宋体" panose="02010600030101010101" pitchFamily="2" charset="-122"/>
              <a:cs typeface="+mn-cs"/>
            </a:endParaRPr>
          </a:p>
          <a:p>
            <a:pPr algn="l" defTabSz="914400">
              <a:buClr>
                <a:srgbClr val="E8004D"/>
              </a:buClr>
              <a:buSzTx/>
            </a:pPr>
            <a:endParaRPr lang="en-US" altLang="zh-CN" sz="2400" i="1" kern="1200" baseline="0">
              <a:effectLst/>
              <a:latin typeface="Times New Roman" panose="02020603050405020304" pitchFamily="2" charset="0"/>
              <a:ea typeface="宋体" panose="02010600030101010101" pitchFamily="2" charset="-122"/>
              <a:cs typeface="+mn-cs"/>
            </a:endParaRPr>
          </a:p>
          <a:p>
            <a:pPr algn="l" defTabSz="914400">
              <a:buClr>
                <a:srgbClr val="E8004D"/>
              </a:buClr>
              <a:buSzTx/>
            </a:pPr>
            <a:endParaRPr lang="en-US" altLang="zh-CN" sz="2400" i="1" kern="1200" baseline="0">
              <a:effectLst/>
              <a:latin typeface="Times New Roman" panose="02020603050405020304" pitchFamily="2" charset="0"/>
              <a:ea typeface="宋体" panose="02010600030101010101" pitchFamily="2" charset="-122"/>
              <a:cs typeface="+mn-cs"/>
            </a:endParaRPr>
          </a:p>
          <a:p>
            <a:pPr algn="l" defTabSz="914400">
              <a:buClr>
                <a:srgbClr val="E8004D"/>
              </a:buClr>
              <a:buSzTx/>
            </a:pPr>
            <a:endParaRPr lang="en-US" altLang="zh-CN" sz="2400" i="1" kern="1200" baseline="0">
              <a:effectLst/>
              <a:latin typeface="Times New Roman" panose="02020603050405020304" pitchFamily="2" charset="0"/>
              <a:ea typeface="宋体" panose="02010600030101010101" pitchFamily="2" charset="-122"/>
              <a:cs typeface="+mn-cs"/>
            </a:endParaRPr>
          </a:p>
          <a:p>
            <a:pPr algn="l" defTabSz="914400">
              <a:buClr>
                <a:srgbClr val="E8004D"/>
              </a:buClr>
              <a:buSzTx/>
            </a:pPr>
            <a:r>
              <a:rPr lang="en-US" altLang="zh-CN" sz="2400" b="0" i="1" kern="1200" baseline="0">
                <a:solidFill>
                  <a:srgbClr val="EFEFE9"/>
                </a:solidFill>
                <a:effectLst/>
                <a:latin typeface="Times New Roman" panose="02020603050405020304" pitchFamily="2" charset="0"/>
                <a:ea typeface="宋体" panose="02010600030101010101" pitchFamily="2" charset="-122"/>
                <a:cs typeface="+mn-cs"/>
              </a:rPr>
              <a:t>        </a:t>
            </a:r>
            <a:r>
              <a:rPr lang="zh-CN" altLang="en-US" sz="2400" b="0" kern="1200" baseline="0">
                <a:solidFill>
                  <a:srgbClr val="EFEFE9"/>
                </a:solidFill>
                <a:effectLst/>
                <a:latin typeface="Times New Roman" panose="02020603050405020304" pitchFamily="2" charset="0"/>
                <a:ea typeface="宋体" panose="02010600030101010101" pitchFamily="2" charset="-122"/>
                <a:cs typeface="+mn-cs"/>
              </a:rPr>
              <a:t>利用复利现值系数表和年金现值系数表，可知：</a:t>
            </a:r>
            <a:endParaRPr lang="zh-CN" altLang="en-US" sz="2400" kern="1200" baseline="0">
              <a:effectLst/>
              <a:latin typeface="Times New Roman" panose="02020603050405020304" pitchFamily="2" charset="0"/>
              <a:ea typeface="宋体" panose="02010600030101010101" pitchFamily="2" charset="-122"/>
              <a:cs typeface="+mn-cs"/>
            </a:endParaRPr>
          </a:p>
          <a:p>
            <a:pPr algn="l" defTabSz="914400">
              <a:buClr>
                <a:srgbClr val="E8004D"/>
              </a:buClr>
              <a:buSzTx/>
            </a:pPr>
            <a:r>
              <a:rPr lang="zh-CN" altLang="en-US" sz="2400" b="0" i="1" kern="1200" baseline="0">
                <a:solidFill>
                  <a:srgbClr val="EFEFE9"/>
                </a:solidFill>
                <a:effectLst/>
                <a:latin typeface="Times New Roman" panose="02020603050405020304" pitchFamily="2" charset="0"/>
                <a:ea typeface="宋体" panose="02010600030101010101" pitchFamily="2" charset="-122"/>
                <a:cs typeface="+mn-cs"/>
              </a:rPr>
              <a:t>        </a:t>
            </a:r>
            <a:r>
              <a:rPr lang="zh-CN" altLang="en-US" sz="2400" b="0" kern="1200" baseline="0">
                <a:solidFill>
                  <a:srgbClr val="EFEFE9"/>
                </a:solidFill>
                <a:effectLst/>
                <a:latin typeface="Times New Roman" panose="02020603050405020304" pitchFamily="2" charset="0"/>
                <a:ea typeface="宋体" panose="02010600030101010101" pitchFamily="2" charset="-122"/>
                <a:cs typeface="+mn-cs"/>
              </a:rPr>
              <a:t>如</a:t>
            </a:r>
            <a:r>
              <a:rPr lang="en-US" altLang="zh-CN" sz="2400" b="0" kern="1200" baseline="0">
                <a:solidFill>
                  <a:srgbClr val="EFEFE9"/>
                </a:solidFill>
                <a:effectLst/>
                <a:latin typeface="Times New Roman" panose="02020603050405020304" pitchFamily="2" charset="0"/>
                <a:ea typeface="宋体" panose="02010600030101010101" pitchFamily="2" charset="-122"/>
                <a:cs typeface="+mn-cs"/>
              </a:rPr>
              <a:t> y=12%</a:t>
            </a:r>
            <a:r>
              <a:rPr lang="zh-CN" altLang="en-US" sz="2400" b="0" kern="1200" baseline="0">
                <a:solidFill>
                  <a:srgbClr val="EFEFE9"/>
                </a:solidFill>
                <a:effectLst/>
                <a:latin typeface="Times New Roman" panose="02020603050405020304" pitchFamily="2" charset="0"/>
                <a:ea typeface="宋体" panose="02010600030101010101" pitchFamily="2" charset="-122"/>
                <a:cs typeface="+mn-cs"/>
              </a:rPr>
              <a:t>：</a:t>
            </a:r>
            <a:r>
              <a:rPr lang="en-US" altLang="zh-CN" sz="2400" b="0" kern="1200" baseline="0">
                <a:solidFill>
                  <a:srgbClr val="EFEFE9"/>
                </a:solidFill>
                <a:effectLst/>
                <a:latin typeface="Times New Roman" panose="02020603050405020304" pitchFamily="2" charset="0"/>
                <a:ea typeface="宋体" panose="02010600030101010101" pitchFamily="2" charset="-122"/>
                <a:cs typeface="+mn-cs"/>
              </a:rPr>
              <a:t>$100[3.604]+$1000[0.567]=$927.50&gt;$900</a:t>
            </a:r>
            <a:endParaRPr lang="en-US" altLang="zh-CN" sz="2400" kern="1200" baseline="0">
              <a:effectLst/>
              <a:latin typeface="Times New Roman" panose="02020603050405020304" pitchFamily="2" charset="0"/>
              <a:ea typeface="宋体" panose="02010600030101010101" pitchFamily="2" charset="-122"/>
              <a:cs typeface="+mn-cs"/>
            </a:endParaRPr>
          </a:p>
          <a:p>
            <a:pPr algn="l" defTabSz="914400">
              <a:buClr>
                <a:srgbClr val="E8004D"/>
              </a:buClr>
              <a:buSzTx/>
            </a:pPr>
            <a:r>
              <a:rPr lang="en-US" altLang="zh-CN" sz="2400" b="0" kern="1200" baseline="0">
                <a:solidFill>
                  <a:srgbClr val="EFEFE9"/>
                </a:solidFill>
                <a:effectLst/>
                <a:latin typeface="Times New Roman" panose="02020603050405020304" pitchFamily="2" charset="0"/>
                <a:ea typeface="宋体" panose="02010600030101010101" pitchFamily="2" charset="-122"/>
                <a:cs typeface="+mn-cs"/>
              </a:rPr>
              <a:t>        </a:t>
            </a:r>
            <a:r>
              <a:rPr lang="zh-CN" altLang="en-US" sz="2400" b="0" kern="1200" baseline="0">
                <a:solidFill>
                  <a:srgbClr val="EFEFE9"/>
                </a:solidFill>
                <a:effectLst/>
                <a:latin typeface="Times New Roman" panose="02020603050405020304" pitchFamily="2" charset="0"/>
                <a:ea typeface="宋体" panose="02010600030101010101" pitchFamily="2" charset="-122"/>
                <a:cs typeface="+mn-cs"/>
              </a:rPr>
              <a:t>如</a:t>
            </a:r>
            <a:r>
              <a:rPr lang="en-US" altLang="zh-CN" sz="2400" b="0" kern="1200" baseline="0">
                <a:solidFill>
                  <a:srgbClr val="EFEFE9"/>
                </a:solidFill>
                <a:effectLst/>
                <a:latin typeface="Times New Roman" panose="02020603050405020304" pitchFamily="2" charset="0"/>
                <a:ea typeface="宋体" panose="02010600030101010101" pitchFamily="2" charset="-122"/>
                <a:cs typeface="+mn-cs"/>
              </a:rPr>
              <a:t> y=14%</a:t>
            </a:r>
            <a:r>
              <a:rPr lang="zh-CN" altLang="en-US" sz="2400" b="0" kern="1200" baseline="0">
                <a:solidFill>
                  <a:srgbClr val="EFEFE9"/>
                </a:solidFill>
                <a:effectLst/>
                <a:latin typeface="Times New Roman" panose="02020603050405020304" pitchFamily="2" charset="0"/>
                <a:ea typeface="宋体" panose="02010600030101010101" pitchFamily="2" charset="-122"/>
                <a:cs typeface="+mn-cs"/>
              </a:rPr>
              <a:t>：</a:t>
            </a:r>
            <a:r>
              <a:rPr lang="en-US" altLang="zh-CN" sz="2400" b="0" kern="1200" baseline="0">
                <a:solidFill>
                  <a:srgbClr val="EFEFE9"/>
                </a:solidFill>
                <a:effectLst/>
                <a:latin typeface="Times New Roman" panose="02020603050405020304" pitchFamily="2" charset="0"/>
                <a:ea typeface="宋体" panose="02010600030101010101" pitchFamily="2" charset="-122"/>
                <a:cs typeface="+mn-cs"/>
              </a:rPr>
              <a:t>$100[3.433]+$1000[0.519]=$862.30</a:t>
            </a:r>
            <a:r>
              <a:rPr lang="en-US" altLang="zh-CN" sz="2400" b="0" kern="1200" baseline="0">
                <a:solidFill>
                  <a:srgbClr val="EFEFE9"/>
                </a:solidFill>
                <a:effectLst/>
                <a:latin typeface="Times New Roman" panose="02020603050405020304" pitchFamily="2" charset="0"/>
                <a:ea typeface="宋体" panose="02010600030101010101" pitchFamily="2" charset="-122"/>
                <a:cs typeface="+mn-cs"/>
                <a:sym typeface="Symbol" panose="05050102010706020507" charset="0"/>
              </a:rPr>
              <a:t>$900</a:t>
            </a:r>
            <a:endParaRPr lang="en-US" altLang="zh-CN" sz="2400" kern="1200" baseline="0">
              <a:effectLst/>
              <a:latin typeface="Times New Roman" panose="02020603050405020304" pitchFamily="2" charset="0"/>
              <a:ea typeface="宋体" panose="02010600030101010101" pitchFamily="2" charset="-122"/>
              <a:cs typeface="+mn-cs"/>
            </a:endParaRPr>
          </a:p>
          <a:p>
            <a:pPr algn="l" defTabSz="914400">
              <a:buClr>
                <a:srgbClr val="E8004D"/>
              </a:buClr>
              <a:buSzTx/>
            </a:pPr>
            <a:r>
              <a:rPr lang="en-US" altLang="zh-CN" sz="2400" b="0" i="1" kern="1200" baseline="0">
                <a:solidFill>
                  <a:srgbClr val="EFEFE9"/>
                </a:solidFill>
                <a:effectLst/>
                <a:latin typeface="Times New Roman" panose="02020603050405020304" pitchFamily="2" charset="0"/>
                <a:ea typeface="宋体" panose="02010600030101010101" pitchFamily="2" charset="-122"/>
                <a:cs typeface="+mn-cs"/>
              </a:rPr>
              <a:t>        </a:t>
            </a:r>
            <a:r>
              <a:rPr lang="zh-CN" altLang="en-US" sz="2400" b="0" kern="1200" baseline="0">
                <a:solidFill>
                  <a:srgbClr val="EFEFE9"/>
                </a:solidFill>
                <a:effectLst/>
                <a:latin typeface="Times New Roman" panose="02020603050405020304" pitchFamily="2" charset="0"/>
                <a:ea typeface="宋体" panose="02010600030101010101" pitchFamily="2" charset="-122"/>
                <a:cs typeface="+mn-cs"/>
              </a:rPr>
              <a:t>所以，</a:t>
            </a:r>
            <a:r>
              <a:rPr lang="zh-CN" altLang="en-US" sz="2400" b="0" kern="1200" baseline="0" dirty="0">
                <a:solidFill>
                  <a:srgbClr val="EFEFE9"/>
                </a:solidFill>
                <a:effectLst/>
                <a:latin typeface="华文细黑" panose="02010600040101010101" pitchFamily="2" charset="-122"/>
                <a:ea typeface="华文细黑" panose="02010600040101010101" pitchFamily="2" charset="-122"/>
                <a:cs typeface="+mn-cs"/>
              </a:rPr>
              <a:t>到期收益率在</a:t>
            </a:r>
            <a:r>
              <a:rPr lang="en-US" altLang="zh-CN" sz="2400" b="0" kern="1200" baseline="0" dirty="0">
                <a:solidFill>
                  <a:srgbClr val="EFEFE9"/>
                </a:solidFill>
                <a:effectLst/>
                <a:latin typeface="华文细黑" panose="02010600040101010101" pitchFamily="2" charset="-122"/>
                <a:ea typeface="华文细黑" panose="02010600040101010101" pitchFamily="2" charset="-122"/>
                <a:cs typeface="+mn-cs"/>
              </a:rPr>
              <a:t>12%</a:t>
            </a:r>
            <a:r>
              <a:rPr lang="zh-CN" altLang="en-US" sz="2400" b="0" kern="1200" baseline="0" dirty="0">
                <a:solidFill>
                  <a:srgbClr val="EFEFE9"/>
                </a:solidFill>
                <a:effectLst/>
                <a:latin typeface="华文细黑" panose="02010600040101010101" pitchFamily="2" charset="-122"/>
                <a:ea typeface="华文细黑" panose="02010600040101010101" pitchFamily="2" charset="-122"/>
                <a:cs typeface="+mn-cs"/>
              </a:rPr>
              <a:t>和</a:t>
            </a:r>
            <a:r>
              <a:rPr lang="en-US" altLang="zh-CN" sz="2400" b="0" kern="1200" baseline="0" dirty="0">
                <a:solidFill>
                  <a:srgbClr val="EFEFE9"/>
                </a:solidFill>
                <a:effectLst/>
                <a:latin typeface="华文细黑" panose="02010600040101010101" pitchFamily="2" charset="-122"/>
                <a:ea typeface="华文细黑" panose="02010600040101010101" pitchFamily="2" charset="-122"/>
                <a:cs typeface="+mn-cs"/>
              </a:rPr>
              <a:t>14%</a:t>
            </a:r>
            <a:r>
              <a:rPr lang="zh-CN" altLang="en-US" sz="2400" b="0" kern="1200" baseline="0" dirty="0">
                <a:solidFill>
                  <a:srgbClr val="EFEFE9"/>
                </a:solidFill>
                <a:effectLst/>
                <a:latin typeface="华文细黑" panose="02010600040101010101" pitchFamily="2" charset="-122"/>
                <a:ea typeface="华文细黑" panose="02010600040101010101" pitchFamily="2" charset="-122"/>
                <a:cs typeface="+mn-cs"/>
              </a:rPr>
              <a:t>之间，插值法计算约为</a:t>
            </a:r>
            <a:r>
              <a:rPr lang="en-US" altLang="zh-CN" sz="2400" b="0" kern="1200" baseline="0" dirty="0">
                <a:solidFill>
                  <a:srgbClr val="EFEFE9"/>
                </a:solidFill>
                <a:effectLst/>
                <a:latin typeface="华文细黑" panose="02010600040101010101" pitchFamily="2" charset="-122"/>
                <a:ea typeface="华文细黑" panose="02010600040101010101" pitchFamily="2" charset="-122"/>
                <a:cs typeface="+mn-cs"/>
              </a:rPr>
              <a:t>12.84%</a:t>
            </a:r>
            <a:r>
              <a:rPr lang="zh-CN" altLang="en-US" sz="2400" b="0" kern="1200" baseline="0" dirty="0">
                <a:solidFill>
                  <a:srgbClr val="EFEFE9"/>
                </a:solidFill>
                <a:effectLst/>
                <a:latin typeface="华文细黑" panose="02010600040101010101" pitchFamily="2" charset="-122"/>
                <a:ea typeface="华文细黑" panose="02010600040101010101" pitchFamily="2" charset="-122"/>
                <a:cs typeface="+mn-cs"/>
              </a:rPr>
              <a:t>。</a:t>
            </a:r>
            <a:endParaRPr lang="zh-CN" altLang="en-US" sz="2400" kern="1200" baseline="0" dirty="0">
              <a:effectLst/>
              <a:latin typeface="华文细黑" panose="02010600040101010101" pitchFamily="2" charset="-122"/>
              <a:ea typeface="华文细黑" panose="02010600040101010101" pitchFamily="2" charset="-122"/>
              <a:cs typeface="+mn-cs"/>
            </a:endParaRPr>
          </a:p>
          <a:p>
            <a:pPr defTabSz="914400">
              <a:buClr>
                <a:srgbClr val="E8004D"/>
              </a:buClr>
              <a:buSzTx/>
            </a:pPr>
            <a:endParaRPr lang="zh-CN" altLang="en-US" sz="2400" kern="1200" baseline="0">
              <a:effectLst/>
              <a:latin typeface="+mn-lt"/>
              <a:ea typeface="+mn-ea"/>
              <a:cs typeface="+mn-cs"/>
            </a:endParaRPr>
          </a:p>
        </p:txBody>
      </p:sp>
      <p:pic>
        <p:nvPicPr>
          <p:cNvPr id="28675" name="图片 3"/>
          <p:cNvPicPr>
            <a:picLocks noChangeAspect="1"/>
          </p:cNvPicPr>
          <p:nvPr/>
        </p:nvPicPr>
        <p:blipFill>
          <a:blip r:embed="rId1"/>
          <a:stretch>
            <a:fillRect/>
          </a:stretch>
        </p:blipFill>
        <p:spPr>
          <a:xfrm>
            <a:off x="1333500" y="2813050"/>
            <a:ext cx="5181600" cy="609600"/>
          </a:xfrm>
          <a:prstGeom prst="rect">
            <a:avLst/>
          </a:prstGeom>
          <a:noFill/>
          <a:ln w="9525">
            <a:noFill/>
          </a:ln>
        </p:spPr>
      </p:pic>
      <p:pic>
        <p:nvPicPr>
          <p:cNvPr id="28676" name="图片 4"/>
          <p:cNvPicPr>
            <a:picLocks noChangeAspect="1"/>
          </p:cNvPicPr>
          <p:nvPr/>
        </p:nvPicPr>
        <p:blipFill>
          <a:blip r:embed="rId2"/>
          <a:stretch>
            <a:fillRect/>
          </a:stretch>
        </p:blipFill>
        <p:spPr>
          <a:xfrm>
            <a:off x="1333500" y="3611563"/>
            <a:ext cx="5181600" cy="609600"/>
          </a:xfrm>
          <a:prstGeom prst="rect">
            <a:avLst/>
          </a:prstGeom>
          <a:noFill/>
          <a:ln w="9525">
            <a:noFill/>
          </a:ln>
        </p:spPr>
      </p:pic>
    </p:spTree>
  </p:cSld>
  <p:clrMapOvr>
    <a:masterClrMapping/>
  </p:clrMapOvr>
  <p:transition>
    <p:dissolv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标题 24577"/>
          <p:cNvSpPr>
            <a:spLocks noGrp="1"/>
          </p:cNvSpPr>
          <p:nvPr>
            <p:ph type="title"/>
          </p:nvPr>
        </p:nvSpPr>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中长期债券的报价</a:t>
            </a:r>
            <a:r>
              <a:rPr kumimoji="0" lang="en-US" altLang="zh-CN"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a:t>
            </a: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美国国债</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24579" name="文本占位符 24578"/>
          <p:cNvSpPr>
            <a:spLocks noGrp="1"/>
          </p:cNvSpPr>
          <p:nvPr>
            <p:ph idx="1"/>
          </p:nvPr>
        </p:nvSpPr>
        <p:spPr>
          <a:xfrm>
            <a:off x="685800" y="1536700"/>
            <a:ext cx="7772400" cy="5016500"/>
          </a:xfrm>
        </p:spPr>
        <p:txBody>
          <a:bodyPr/>
          <a:p>
            <a:pPr marL="228600" marR="0"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美国国债包括中期国债 (T-notes) 和长期国债 (T-bonds)</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原始到期期限为</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2</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年</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~30</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年；</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大部分具有固定收益；</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通常每半年付息一次。</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投资者可关注的信息包括：</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914400" marR="0" lvl="2"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价格和期限</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914400" marR="0" lvl="2"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息票支付日期</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914400" marR="0" lvl="2"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息票支付的数额</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914400" marR="0" lvl="2" indent="-2286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到期收益率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29699" name="文本框 24579"/>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579">
                                            <p:txEl>
                                              <p:charRg st="0" end="35"/>
                                            </p:txEl>
                                          </p:spTgt>
                                        </p:tgtEl>
                                        <p:attrNameLst>
                                          <p:attrName>style.visibility</p:attrName>
                                        </p:attrNameLst>
                                      </p:cBhvr>
                                      <p:to>
                                        <p:strVal val="visible"/>
                                      </p:to>
                                    </p:set>
                                    <p:animEffect transition="in" filter="dissolve">
                                      <p:cBhvr>
                                        <p:cTn id="7" dur="500"/>
                                        <p:tgtEl>
                                          <p:spTgt spid="24579">
                                            <p:txEl>
                                              <p:charRg st="0" end="35"/>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4579">
                                            <p:txEl>
                                              <p:charRg st="35" end="48"/>
                                            </p:txEl>
                                          </p:spTgt>
                                        </p:tgtEl>
                                        <p:attrNameLst>
                                          <p:attrName>style.visibility</p:attrName>
                                        </p:attrNameLst>
                                      </p:cBhvr>
                                      <p:to>
                                        <p:strVal val="visible"/>
                                      </p:to>
                                    </p:set>
                                    <p:animEffect transition="in" filter="dissolve">
                                      <p:cBhvr>
                                        <p:cTn id="10" dur="500"/>
                                        <p:tgtEl>
                                          <p:spTgt spid="24579">
                                            <p:txEl>
                                              <p:charRg st="35" end="48"/>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4579">
                                            <p:txEl>
                                              <p:charRg st="48" end="58"/>
                                            </p:txEl>
                                          </p:spTgt>
                                        </p:tgtEl>
                                        <p:attrNameLst>
                                          <p:attrName>style.visibility</p:attrName>
                                        </p:attrNameLst>
                                      </p:cBhvr>
                                      <p:to>
                                        <p:strVal val="visible"/>
                                      </p:to>
                                    </p:set>
                                    <p:animEffect transition="in" filter="dissolve">
                                      <p:cBhvr>
                                        <p:cTn id="13" dur="500"/>
                                        <p:tgtEl>
                                          <p:spTgt spid="24579">
                                            <p:txEl>
                                              <p:charRg st="48" end="58"/>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4579">
                                            <p:txEl>
                                              <p:charRg st="58" end="72"/>
                                            </p:txEl>
                                          </p:spTgt>
                                        </p:tgtEl>
                                        <p:attrNameLst>
                                          <p:attrName>style.visibility</p:attrName>
                                        </p:attrNameLst>
                                      </p:cBhvr>
                                      <p:to>
                                        <p:strVal val="visible"/>
                                      </p:to>
                                    </p:set>
                                    <p:animEffect transition="in" filter="dissolve">
                                      <p:cBhvr>
                                        <p:cTn id="16" dur="500"/>
                                        <p:tgtEl>
                                          <p:spTgt spid="24579">
                                            <p:txEl>
                                              <p:charRg st="58" end="72"/>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4579">
                                            <p:txEl>
                                              <p:charRg st="72" end="83"/>
                                            </p:txEl>
                                          </p:spTgt>
                                        </p:tgtEl>
                                        <p:attrNameLst>
                                          <p:attrName>style.visibility</p:attrName>
                                        </p:attrNameLst>
                                      </p:cBhvr>
                                      <p:to>
                                        <p:strVal val="visible"/>
                                      </p:to>
                                    </p:set>
                                    <p:animEffect transition="in" filter="dissolve">
                                      <p:cBhvr>
                                        <p:cTn id="19" dur="500"/>
                                        <p:tgtEl>
                                          <p:spTgt spid="24579">
                                            <p:txEl>
                                              <p:charRg st="72" end="83"/>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4579">
                                            <p:txEl>
                                              <p:charRg st="83" end="89"/>
                                            </p:txEl>
                                          </p:spTgt>
                                        </p:tgtEl>
                                        <p:attrNameLst>
                                          <p:attrName>style.visibility</p:attrName>
                                        </p:attrNameLst>
                                      </p:cBhvr>
                                      <p:to>
                                        <p:strVal val="visible"/>
                                      </p:to>
                                    </p:set>
                                    <p:animEffect transition="in" filter="dissolve">
                                      <p:cBhvr>
                                        <p:cTn id="22" dur="500"/>
                                        <p:tgtEl>
                                          <p:spTgt spid="24579">
                                            <p:txEl>
                                              <p:charRg st="83" end="89"/>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4579">
                                            <p:txEl>
                                              <p:charRg st="89" end="96"/>
                                            </p:txEl>
                                          </p:spTgt>
                                        </p:tgtEl>
                                        <p:attrNameLst>
                                          <p:attrName>style.visibility</p:attrName>
                                        </p:attrNameLst>
                                      </p:cBhvr>
                                      <p:to>
                                        <p:strVal val="visible"/>
                                      </p:to>
                                    </p:set>
                                    <p:animEffect transition="in" filter="dissolve">
                                      <p:cBhvr>
                                        <p:cTn id="25" dur="500"/>
                                        <p:tgtEl>
                                          <p:spTgt spid="24579">
                                            <p:txEl>
                                              <p:charRg st="89" end="96"/>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4579">
                                            <p:txEl>
                                              <p:charRg st="96" end="104"/>
                                            </p:txEl>
                                          </p:spTgt>
                                        </p:tgtEl>
                                        <p:attrNameLst>
                                          <p:attrName>style.visibility</p:attrName>
                                        </p:attrNameLst>
                                      </p:cBhvr>
                                      <p:to>
                                        <p:strVal val="visible"/>
                                      </p:to>
                                    </p:set>
                                    <p:animEffect transition="in" filter="dissolve">
                                      <p:cBhvr>
                                        <p:cTn id="28" dur="500"/>
                                        <p:tgtEl>
                                          <p:spTgt spid="24579">
                                            <p:txEl>
                                              <p:charRg st="96" end="104"/>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4579">
                                            <p:txEl>
                                              <p:charRg st="104" end="110"/>
                                            </p:txEl>
                                          </p:spTgt>
                                        </p:tgtEl>
                                        <p:attrNameLst>
                                          <p:attrName>style.visibility</p:attrName>
                                        </p:attrNameLst>
                                      </p:cBhvr>
                                      <p:to>
                                        <p:strVal val="visible"/>
                                      </p:to>
                                    </p:set>
                                    <p:animEffect transition="in" filter="dissolve">
                                      <p:cBhvr>
                                        <p:cTn id="31" dur="500"/>
                                        <p:tgtEl>
                                          <p:spTgt spid="24579">
                                            <p:txEl>
                                              <p:charRg st="104" end="1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标题 26625"/>
          <p:cNvSpPr>
            <a:spLocks noGrp="1"/>
          </p:cNvSpPr>
          <p:nvPr>
            <p:ph type="title"/>
          </p:nvPr>
        </p:nvSpPr>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中长期债券的报价</a:t>
            </a:r>
            <a:r>
              <a:rPr kumimoji="0" lang="en-US" altLang="zh-CN"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a:t>
            </a: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美国国债</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26627" name="文本占位符 26626"/>
          <p:cNvSpPr>
            <a:spLocks noGrp="1"/>
          </p:cNvSpPr>
          <p:nvPr>
            <p:ph idx="1"/>
          </p:nvPr>
        </p:nvSpPr>
        <p:spPr>
          <a:xfrm>
            <a:off x="685800" y="1682750"/>
            <a:ext cx="7772400" cy="4711700"/>
          </a:xfrm>
        </p:spPr>
        <p:txBody>
          <a:bodyPr/>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中长期国债报价的特征：</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以$100的面值为基础报价； </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以</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1</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美元的</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1/32</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为单位报价；</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342900" marR="0" lvl="1" indent="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如100：01=100.0313，100：16=100.5</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卖出收益是一个年化的到期收益率。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金融杂志提供的价格行情（参见P105）</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包括每日交易活动；</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通常包括买入价（bid price）和卖出价（asked price）。</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30723" name="文本框 26627"/>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627">
                                            <p:txEl>
                                              <p:charRg st="0" end="11"/>
                                            </p:txEl>
                                          </p:spTgt>
                                        </p:tgtEl>
                                        <p:attrNameLst>
                                          <p:attrName>style.visibility</p:attrName>
                                        </p:attrNameLst>
                                      </p:cBhvr>
                                      <p:to>
                                        <p:strVal val="visible"/>
                                      </p:to>
                                    </p:set>
                                    <p:animEffect transition="in" filter="dissolve">
                                      <p:cBhvr>
                                        <p:cTn id="7" dur="500"/>
                                        <p:tgtEl>
                                          <p:spTgt spid="26627">
                                            <p:txEl>
                                              <p:charRg st="0" end="11"/>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6627">
                                            <p:txEl>
                                              <p:charRg st="11" end="26"/>
                                            </p:txEl>
                                          </p:spTgt>
                                        </p:tgtEl>
                                        <p:attrNameLst>
                                          <p:attrName>style.visibility</p:attrName>
                                        </p:attrNameLst>
                                      </p:cBhvr>
                                      <p:to>
                                        <p:strVal val="visible"/>
                                      </p:to>
                                    </p:set>
                                    <p:animEffect transition="in" filter="dissolve">
                                      <p:cBhvr>
                                        <p:cTn id="10" dur="500"/>
                                        <p:tgtEl>
                                          <p:spTgt spid="26627">
                                            <p:txEl>
                                              <p:charRg st="11" end="26"/>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6627">
                                            <p:txEl>
                                              <p:charRg st="26" end="70"/>
                                            </p:txEl>
                                          </p:spTgt>
                                        </p:tgtEl>
                                        <p:attrNameLst>
                                          <p:attrName>style.visibility</p:attrName>
                                        </p:attrNameLst>
                                      </p:cBhvr>
                                      <p:to>
                                        <p:strVal val="visible"/>
                                      </p:to>
                                    </p:set>
                                    <p:animEffect transition="in" filter="dissolve">
                                      <p:cBhvr>
                                        <p:cTn id="13" dur="500"/>
                                        <p:tgtEl>
                                          <p:spTgt spid="26627">
                                            <p:txEl>
                                              <p:charRg st="26" end="7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6627">
                                            <p:txEl>
                                              <p:charRg st="70" end="83"/>
                                            </p:txEl>
                                          </p:spTgt>
                                        </p:tgtEl>
                                        <p:attrNameLst>
                                          <p:attrName>style.visibility</p:attrName>
                                        </p:attrNameLst>
                                      </p:cBhvr>
                                      <p:to>
                                        <p:strVal val="visible"/>
                                      </p:to>
                                    </p:set>
                                    <p:animEffect transition="in" filter="dissolve">
                                      <p:cBhvr>
                                        <p:cTn id="18" dur="500"/>
                                        <p:tgtEl>
                                          <p:spTgt spid="26627">
                                            <p:txEl>
                                              <p:charRg st="70" end="8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6627">
                                            <p:txEl>
                                              <p:charRg st="83" end="101"/>
                                            </p:txEl>
                                          </p:spTgt>
                                        </p:tgtEl>
                                        <p:attrNameLst>
                                          <p:attrName>style.visibility</p:attrName>
                                        </p:attrNameLst>
                                      </p:cBhvr>
                                      <p:to>
                                        <p:strVal val="visible"/>
                                      </p:to>
                                    </p:set>
                                    <p:animEffect transition="in" filter="dissolve">
                                      <p:cBhvr>
                                        <p:cTn id="23" dur="500"/>
                                        <p:tgtEl>
                                          <p:spTgt spid="26627">
                                            <p:txEl>
                                              <p:charRg st="83" end="101"/>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26627">
                                            <p:txEl>
                                              <p:charRg st="101" end="110"/>
                                            </p:txEl>
                                          </p:spTgt>
                                        </p:tgtEl>
                                        <p:attrNameLst>
                                          <p:attrName>style.visibility</p:attrName>
                                        </p:attrNameLst>
                                      </p:cBhvr>
                                      <p:to>
                                        <p:strVal val="visible"/>
                                      </p:to>
                                    </p:set>
                                    <p:animEffect transition="in" filter="dissolve">
                                      <p:cBhvr>
                                        <p:cTn id="26" dur="500"/>
                                        <p:tgtEl>
                                          <p:spTgt spid="26627">
                                            <p:txEl>
                                              <p:charRg st="101" end="110"/>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26627">
                                            <p:txEl>
                                              <p:charRg st="110" end="146"/>
                                            </p:txEl>
                                          </p:spTgt>
                                        </p:tgtEl>
                                        <p:attrNameLst>
                                          <p:attrName>style.visibility</p:attrName>
                                        </p:attrNameLst>
                                      </p:cBhvr>
                                      <p:to>
                                        <p:strVal val="visible"/>
                                      </p:to>
                                    </p:set>
                                    <p:animEffect transition="in" filter="dissolve">
                                      <p:cBhvr>
                                        <p:cTn id="29" dur="500"/>
                                        <p:tgtEl>
                                          <p:spTgt spid="26627">
                                            <p:txEl>
                                              <p:charRg st="110" end="14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标题 27649"/>
          <p:cNvSpPr>
            <a:spLocks noGrp="1"/>
          </p:cNvSpPr>
          <p:nvPr>
            <p:ph type="title"/>
          </p:nvPr>
        </p:nvSpPr>
        <p:spPr>
          <a:xfrm>
            <a:off x="457200" y="133350"/>
            <a:ext cx="8229600" cy="1228725"/>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中长期债券的报价</a:t>
            </a:r>
            <a:r>
              <a:rPr kumimoji="0" lang="en-US" altLang="zh-CN"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a:t>
            </a: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公司债券</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27651" name="文本占位符 27650"/>
          <p:cNvSpPr>
            <a:spLocks noGrp="1"/>
          </p:cNvSpPr>
          <p:nvPr>
            <p:ph idx="1"/>
          </p:nvPr>
        </p:nvSpPr>
        <p:spPr>
          <a:xfrm>
            <a:off x="266700" y="1651000"/>
            <a:ext cx="8724900" cy="4906963"/>
          </a:xfrm>
        </p:spPr>
        <p:txBody>
          <a:bodyPr/>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公司债券的报价与国债相似</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需要相同的基础信息；</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然而包含了可能承担的违约风险；</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不同于对政府信用的假定，一些借款者可能不能归还全部或部分已承诺的支付；</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4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风险资产的市场价格可能上升或下降；</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4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投资者需要更多的收益来弥补这种风险。</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31747" name="文本框 27651"/>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651">
                                            <p:txEl>
                                              <p:charRg st="0" end="19"/>
                                            </p:txEl>
                                          </p:spTgt>
                                        </p:tgtEl>
                                        <p:attrNameLst>
                                          <p:attrName>style.visibility</p:attrName>
                                        </p:attrNameLst>
                                      </p:cBhvr>
                                      <p:to>
                                        <p:strVal val="visible"/>
                                      </p:to>
                                    </p:set>
                                    <p:animEffect transition="in" filter="dissolve">
                                      <p:cBhvr>
                                        <p:cTn id="7" dur="500"/>
                                        <p:tgtEl>
                                          <p:spTgt spid="27651">
                                            <p:txEl>
                                              <p:charRg st="0" end="19"/>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651">
                                            <p:txEl>
                                              <p:charRg st="1" end="1"/>
                                            </p:txEl>
                                          </p:spTgt>
                                        </p:tgtEl>
                                        <p:attrNameLst>
                                          <p:attrName>style.visibility</p:attrName>
                                        </p:attrNameLst>
                                      </p:cBhvr>
                                      <p:to>
                                        <p:strVal val="visible"/>
                                      </p:to>
                                    </p:set>
                                    <p:animEffect transition="in" filter="dissolve">
                                      <p:cBhvr>
                                        <p:cTn id="12" dur="500"/>
                                        <p:tgtEl>
                                          <p:spTgt spid="27651">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7651">
                                            <p:txEl>
                                              <p:charRg st="29" end="44"/>
                                            </p:txEl>
                                          </p:spTgt>
                                        </p:tgtEl>
                                        <p:attrNameLst>
                                          <p:attrName>style.visibility</p:attrName>
                                        </p:attrNameLst>
                                      </p:cBhvr>
                                      <p:to>
                                        <p:strVal val="visible"/>
                                      </p:to>
                                    </p:set>
                                    <p:animEffect transition="in" filter="dissolve">
                                      <p:cBhvr>
                                        <p:cTn id="17" dur="500"/>
                                        <p:tgtEl>
                                          <p:spTgt spid="27651">
                                            <p:txEl>
                                              <p:charRg st="29" end="4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7651">
                                            <p:txEl>
                                              <p:charRg st="44" end="81"/>
                                            </p:txEl>
                                          </p:spTgt>
                                        </p:tgtEl>
                                        <p:attrNameLst>
                                          <p:attrName>style.visibility</p:attrName>
                                        </p:attrNameLst>
                                      </p:cBhvr>
                                      <p:to>
                                        <p:strVal val="visible"/>
                                      </p:to>
                                    </p:set>
                                    <p:animEffect transition="in" filter="dissolve">
                                      <p:cBhvr>
                                        <p:cTn id="22" dur="500"/>
                                        <p:tgtEl>
                                          <p:spTgt spid="27651">
                                            <p:txEl>
                                              <p:charRg st="44" end="8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7651">
                                            <p:txEl>
                                              <p:charRg st="81" end="98"/>
                                            </p:txEl>
                                          </p:spTgt>
                                        </p:tgtEl>
                                        <p:attrNameLst>
                                          <p:attrName>style.visibility</p:attrName>
                                        </p:attrNameLst>
                                      </p:cBhvr>
                                      <p:to>
                                        <p:strVal val="visible"/>
                                      </p:to>
                                    </p:set>
                                    <p:animEffect transition="in" filter="dissolve">
                                      <p:cBhvr>
                                        <p:cTn id="27" dur="500"/>
                                        <p:tgtEl>
                                          <p:spTgt spid="27651">
                                            <p:txEl>
                                              <p:charRg st="81" end="9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7651">
                                            <p:txEl>
                                              <p:charRg st="98" end="116"/>
                                            </p:txEl>
                                          </p:spTgt>
                                        </p:tgtEl>
                                        <p:attrNameLst>
                                          <p:attrName>style.visibility</p:attrName>
                                        </p:attrNameLst>
                                      </p:cBhvr>
                                      <p:to>
                                        <p:strVal val="visible"/>
                                      </p:to>
                                    </p:set>
                                    <p:animEffect transition="in" filter="dissolve">
                                      <p:cBhvr>
                                        <p:cTn id="32" dur="500"/>
                                        <p:tgtEl>
                                          <p:spTgt spid="27651">
                                            <p:txEl>
                                              <p:charRg st="98" end="1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bldLvl="2"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标题 26625"/>
          <p:cNvSpPr>
            <a:spLocks noGrp="1"/>
          </p:cNvSpPr>
          <p:nvPr>
            <p:ph type="ctrTitle"/>
          </p:nvPr>
        </p:nvSpPr>
        <p:spPr>
          <a:xfrm>
            <a:off x="1031875" y="406400"/>
            <a:ext cx="6858000" cy="795338"/>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中长期债券的报价</a:t>
            </a:r>
            <a:r>
              <a:rPr kumimoji="0" lang="en-US" altLang="zh-CN"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a:t>
            </a: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中国国债</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pic>
        <p:nvPicPr>
          <p:cNvPr id="32770" name="图片 3"/>
          <p:cNvPicPr>
            <a:picLocks noChangeAspect="1"/>
          </p:cNvPicPr>
          <p:nvPr/>
        </p:nvPicPr>
        <p:blipFill>
          <a:blip r:embed="rId1">
            <a:lum bright="69998" contrast="-70001"/>
          </a:blip>
          <a:stretch>
            <a:fillRect/>
          </a:stretch>
        </p:blipFill>
        <p:spPr>
          <a:xfrm>
            <a:off x="541338" y="1692275"/>
            <a:ext cx="8675687" cy="2500313"/>
          </a:xfrm>
          <a:prstGeom prst="rect">
            <a:avLst/>
          </a:prstGeom>
          <a:noFill/>
          <a:ln w="9525">
            <a:noFill/>
          </a:ln>
        </p:spPr>
      </p:pic>
      <p:sp>
        <p:nvSpPr>
          <p:cNvPr id="5" name="文本框 4"/>
          <p:cNvSpPr txBox="1"/>
          <p:nvPr/>
        </p:nvSpPr>
        <p:spPr>
          <a:xfrm>
            <a:off x="814700" y="4114800"/>
            <a:ext cx="4975860" cy="398773"/>
          </a:xfrm>
          <a:prstGeom prst="rect">
            <a:avLst/>
          </a:prstGeom>
          <a:noFill/>
        </p:spPr>
        <p:txBody>
          <a:bodyPr wrap="square" rtlCol="0" anchor="t">
            <a:spAutoFit/>
            <a:scene3d>
              <a:camera prst="orthographicFront"/>
              <a:lightRig rig="threePt" dir="t"/>
            </a:scene3d>
          </a:bodyPr>
          <a:p>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mn-ea"/>
                <a:cs typeface="+mn-cs"/>
              </a:rPr>
              <a:t>数据来源：choice金融终端，大通证券。</a:t>
            </a:r>
            <a:endPar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cSld>
  <p:clrMapOvr>
    <a:masterClrMapping/>
  </p:clrMapOvr>
  <p:transition>
    <p:dissolv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标题 26625"/>
          <p:cNvSpPr>
            <a:spLocks noGrp="1"/>
          </p:cNvSpPr>
          <p:nvPr>
            <p:ph type="ctrTitle"/>
          </p:nvPr>
        </p:nvSpPr>
        <p:spPr>
          <a:xfrm>
            <a:off x="1031875" y="406400"/>
            <a:ext cx="6858000" cy="795338"/>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中国市场公司债券和股票报价</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pic>
        <p:nvPicPr>
          <p:cNvPr id="33794" name="图片 3"/>
          <p:cNvPicPr>
            <a:picLocks noChangeAspect="1"/>
          </p:cNvPicPr>
          <p:nvPr/>
        </p:nvPicPr>
        <p:blipFill>
          <a:blip r:embed="rId1">
            <a:lum bright="69998" contrast="-70001"/>
          </a:blip>
          <a:stretch>
            <a:fillRect/>
          </a:stretch>
        </p:blipFill>
        <p:spPr>
          <a:xfrm>
            <a:off x="465138" y="1665288"/>
            <a:ext cx="8623300" cy="1568450"/>
          </a:xfrm>
          <a:prstGeom prst="rect">
            <a:avLst/>
          </a:prstGeom>
          <a:noFill/>
          <a:ln w="9525">
            <a:noFill/>
          </a:ln>
        </p:spPr>
      </p:pic>
      <p:pic>
        <p:nvPicPr>
          <p:cNvPr id="33795" name="图片 4"/>
          <p:cNvPicPr>
            <a:picLocks noChangeAspect="1"/>
          </p:cNvPicPr>
          <p:nvPr/>
        </p:nvPicPr>
        <p:blipFill>
          <a:blip r:embed="rId2">
            <a:lum bright="69998" contrast="-70001"/>
          </a:blip>
          <a:stretch>
            <a:fillRect/>
          </a:stretch>
        </p:blipFill>
        <p:spPr>
          <a:xfrm>
            <a:off x="520700" y="3627438"/>
            <a:ext cx="8629650" cy="2576512"/>
          </a:xfrm>
          <a:prstGeom prst="rect">
            <a:avLst/>
          </a:prstGeom>
          <a:noFill/>
          <a:ln w="9525">
            <a:noFill/>
          </a:ln>
        </p:spPr>
      </p:pic>
      <p:sp>
        <p:nvSpPr>
          <p:cNvPr id="6" name="文本框 5"/>
          <p:cNvSpPr txBox="1"/>
          <p:nvPr/>
        </p:nvSpPr>
        <p:spPr>
          <a:xfrm>
            <a:off x="712469" y="6204585"/>
            <a:ext cx="6696705" cy="398780"/>
          </a:xfrm>
          <a:prstGeom prst="rect">
            <a:avLst/>
          </a:prstGeom>
          <a:noFill/>
        </p:spPr>
        <p:txBody>
          <a:bodyPr wrap="square" rtlCol="0" anchor="t">
            <a:spAutoFit/>
            <a:scene3d>
              <a:camera prst="orthographicFront"/>
              <a:lightRig rig="threePt" dir="t"/>
            </a:scene3d>
          </a:bodyPr>
          <a:p>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mn-ea"/>
                <a:cs typeface="+mn-cs"/>
              </a:rPr>
              <a:t>数据来源：choice金融终端，大通证券。</a:t>
            </a:r>
            <a:r>
              <a:rPr lang="en-US" altLang="zh-CN"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mn-ea"/>
                <a:cs typeface="+mn-cs"/>
              </a:rPr>
              <a:t>2017</a:t>
            </a:r>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宋体" panose="02010600030101010101" pitchFamily="2" charset="-122"/>
                <a:cs typeface="+mn-cs"/>
              </a:rPr>
              <a:t>年全年。</a:t>
            </a:r>
            <a:endPar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ea typeface="宋体" panose="02010600030101010101" pitchFamily="2" charset="-122"/>
            </a:endParaRPr>
          </a:p>
        </p:txBody>
      </p:sp>
      <p:sp>
        <p:nvSpPr>
          <p:cNvPr id="7" name="文本框 6"/>
          <p:cNvSpPr txBox="1"/>
          <p:nvPr/>
        </p:nvSpPr>
        <p:spPr>
          <a:xfrm>
            <a:off x="712469" y="2939412"/>
            <a:ext cx="4975855" cy="398781"/>
          </a:xfrm>
          <a:prstGeom prst="rect">
            <a:avLst/>
          </a:prstGeom>
          <a:noFill/>
        </p:spPr>
        <p:txBody>
          <a:bodyPr wrap="square" rtlCol="0" anchor="t">
            <a:spAutoFit/>
            <a:scene3d>
              <a:camera prst="orthographicFront"/>
              <a:lightRig rig="threePt" dir="t"/>
            </a:scene3d>
          </a:bodyPr>
          <a:p>
            <a:r>
              <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latin typeface="Arial" panose="020B0604020202020204" pitchFamily="34" charset="0"/>
                <a:ea typeface="+mn-ea"/>
                <a:cs typeface="+mn-cs"/>
              </a:rPr>
              <a:t>数据来源：choice金融终端，大通证券。</a:t>
            </a:r>
            <a:endParaRPr lang="zh-CN" altLang="en-US" noProof="1">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cSld>
  <p:clrMapOvr>
    <a:masterClrMapping/>
  </p:clrMapOvr>
  <p:transition>
    <p:dissolv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标题 28673"/>
          <p:cNvSpPr>
            <a:spLocks noGrp="1"/>
          </p:cNvSpPr>
          <p:nvPr>
            <p:ph type="title"/>
          </p:nvPr>
        </p:nvSpPr>
        <p:spPr>
          <a:xfrm>
            <a:off x="457200" y="274638"/>
            <a:ext cx="8229600" cy="100965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债务证券的收益率与价格的关系</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28675" name="文本占位符 28674"/>
          <p:cNvSpPr>
            <a:spLocks noGrp="1"/>
          </p:cNvSpPr>
          <p:nvPr>
            <p:ph idx="1"/>
          </p:nvPr>
        </p:nvSpPr>
        <p:spPr>
          <a:xfrm>
            <a:off x="457200" y="1701800"/>
            <a:ext cx="8521700" cy="4614863"/>
          </a:xfrm>
        </p:spPr>
        <p:txBody>
          <a:bodyPr/>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到期收益率或持有期收益率揭示了金融资产某些重要特征，其中最重要的一个特征是金融资产（尤其是固定收益证券）的价格与其收益率具有负的相关关系。</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收益率的上升意味着价格的下降，反之亦然。</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可以从两个不同的角度观察金融资产的收益率与价格的对应变化：         </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1143000" marR="0" lvl="2"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资金的借入与贷出；     </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1143000" marR="0" lvl="2"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Wingdings" panose="05000000000000000000" pitchFamily="2" charset="2"/>
              </a:rPr>
              <a:t>金融资产的购买和出售。</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Wingdings" panose="05000000000000000000" pitchFamily="2" charset="2"/>
            </a:endParaRPr>
          </a:p>
        </p:txBody>
      </p:sp>
      <p:sp>
        <p:nvSpPr>
          <p:cNvPr id="34819" name="文本框 28675"/>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675">
                                            <p:txEl>
                                              <p:charRg st="0" end="28"/>
                                            </p:txEl>
                                          </p:spTgt>
                                        </p:tgtEl>
                                        <p:attrNameLst>
                                          <p:attrName>style.visibility</p:attrName>
                                        </p:attrNameLst>
                                      </p:cBhvr>
                                      <p:to>
                                        <p:strVal val="visible"/>
                                      </p:to>
                                    </p:set>
                                    <p:animEffect transition="in" filter="dissolve">
                                      <p:cBhvr>
                                        <p:cTn id="7" dur="500"/>
                                        <p:tgtEl>
                                          <p:spTgt spid="28675">
                                            <p:txEl>
                                              <p:charRg st="0" end="28"/>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8675">
                                            <p:txEl>
                                              <p:charRg st="28" end="48"/>
                                            </p:txEl>
                                          </p:spTgt>
                                        </p:tgtEl>
                                        <p:attrNameLst>
                                          <p:attrName>style.visibility</p:attrName>
                                        </p:attrNameLst>
                                      </p:cBhvr>
                                      <p:to>
                                        <p:strVal val="visible"/>
                                      </p:to>
                                    </p:set>
                                    <p:animEffect transition="in" filter="dissolve">
                                      <p:cBhvr>
                                        <p:cTn id="10" dur="500"/>
                                        <p:tgtEl>
                                          <p:spTgt spid="28675">
                                            <p:txEl>
                                              <p:charRg st="28" end="48"/>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8675">
                                            <p:txEl>
                                              <p:charRg st="48" end="86"/>
                                            </p:txEl>
                                          </p:spTgt>
                                        </p:tgtEl>
                                        <p:attrNameLst>
                                          <p:attrName>style.visibility</p:attrName>
                                        </p:attrNameLst>
                                      </p:cBhvr>
                                      <p:to>
                                        <p:strVal val="visible"/>
                                      </p:to>
                                    </p:set>
                                    <p:animEffect transition="in" filter="dissolve">
                                      <p:cBhvr>
                                        <p:cTn id="13" dur="500"/>
                                        <p:tgtEl>
                                          <p:spTgt spid="28675">
                                            <p:txEl>
                                              <p:charRg st="48" end="86"/>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8675">
                                            <p:txEl>
                                              <p:charRg st="86" end="100"/>
                                            </p:txEl>
                                          </p:spTgt>
                                        </p:tgtEl>
                                        <p:attrNameLst>
                                          <p:attrName>style.visibility</p:attrName>
                                        </p:attrNameLst>
                                      </p:cBhvr>
                                      <p:to>
                                        <p:strVal val="visible"/>
                                      </p:to>
                                    </p:set>
                                    <p:animEffect transition="in" filter="dissolve">
                                      <p:cBhvr>
                                        <p:cTn id="16" dur="500"/>
                                        <p:tgtEl>
                                          <p:spTgt spid="28675">
                                            <p:txEl>
                                              <p:charRg st="86" end="100"/>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8675">
                                            <p:txEl>
                                              <p:charRg st="100" end="111"/>
                                            </p:txEl>
                                          </p:spTgt>
                                        </p:tgtEl>
                                        <p:attrNameLst>
                                          <p:attrName>style.visibility</p:attrName>
                                        </p:attrNameLst>
                                      </p:cBhvr>
                                      <p:to>
                                        <p:strVal val="visible"/>
                                      </p:to>
                                    </p:set>
                                    <p:animEffect transition="in" filter="dissolve">
                                      <p:cBhvr>
                                        <p:cTn id="19" dur="500"/>
                                        <p:tgtEl>
                                          <p:spTgt spid="28675">
                                            <p:txEl>
                                              <p:charRg st="100" end="1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9698" name="标题 29697"/>
          <p:cNvSpPr>
            <a:spLocks noGrp="1"/>
          </p:cNvSpPr>
          <p:nvPr>
            <p:ph type="title"/>
          </p:nvPr>
        </p:nvSpPr>
        <p:spPr>
          <a:xfrm>
            <a:off x="457200" y="274638"/>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债务证券的收益率与价格的关系</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29699" name="文本占位符 29698"/>
          <p:cNvSpPr>
            <a:spLocks noGrp="1"/>
          </p:cNvSpPr>
          <p:nvPr>
            <p:ph idx="1"/>
          </p:nvPr>
        </p:nvSpPr>
        <p:spPr>
          <a:xfrm>
            <a:off x="0" y="1854200"/>
            <a:ext cx="8991600" cy="584200"/>
          </a:xfrm>
        </p:spPr>
        <p:txBody>
          <a:bodyPr/>
          <a:p>
            <a:pPr marL="342900" marR="0" indent="-342900" algn="ctr"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en-US" altLang="zh-CN" sz="2800" b="1" i="0" u="none" strike="noStrike" kern="1200" cap="none" spc="0" normalizeH="0" baseline="0" noProof="1">
                <a:solidFill>
                  <a:srgbClr val="0A0C5C"/>
                </a:solidFill>
                <a:effectLst>
                  <a:outerShdw blurRad="38100" dist="38100" dir="2700000">
                    <a:srgbClr val="C0C0C0"/>
                  </a:outerShdw>
                </a:effectLst>
                <a:latin typeface="+mn-lt"/>
                <a:ea typeface="宋体" panose="02010600030101010101" pitchFamily="2" charset="-122"/>
                <a:cs typeface="+mn-cs"/>
              </a:rPr>
              <a:t>Equilibrium Asset Prices and Interest Rates (Yields)</a:t>
            </a:r>
            <a:endParaRPr kumimoji="0" lang="en-US" altLang="zh-CN" sz="2800" b="1" i="0" u="none" strike="noStrike" kern="1200" cap="none" spc="0" normalizeH="0" baseline="0" noProof="1">
              <a:solidFill>
                <a:srgbClr val="0A0C5C"/>
              </a:solidFill>
              <a:effectLst>
                <a:outerShdw blurRad="38100" dist="38100" dir="2700000">
                  <a:srgbClr val="C0C0C0"/>
                </a:outerShdw>
              </a:effectLst>
              <a:latin typeface="+mn-lt"/>
              <a:ea typeface="宋体" panose="02010600030101010101" pitchFamily="2" charset="-122"/>
              <a:cs typeface="+mn-cs"/>
            </a:endParaRPr>
          </a:p>
        </p:txBody>
      </p:sp>
      <p:grpSp>
        <p:nvGrpSpPr>
          <p:cNvPr id="29700" name="组合 29699"/>
          <p:cNvGrpSpPr/>
          <p:nvPr/>
        </p:nvGrpSpPr>
        <p:grpSpPr>
          <a:xfrm>
            <a:off x="390525" y="2514600"/>
            <a:ext cx="8504238" cy="3736975"/>
            <a:chOff x="0" y="0"/>
            <a:chExt cx="5328" cy="2354"/>
          </a:xfrm>
        </p:grpSpPr>
        <p:sp>
          <p:nvSpPr>
            <p:cNvPr id="35845" name="直接连接符 29700"/>
            <p:cNvSpPr/>
            <p:nvPr/>
          </p:nvSpPr>
          <p:spPr>
            <a:xfrm>
              <a:off x="570" y="576"/>
              <a:ext cx="0" cy="1488"/>
            </a:xfrm>
            <a:prstGeom prst="line">
              <a:avLst/>
            </a:prstGeom>
            <a:ln w="9525" cap="flat" cmpd="sng">
              <a:solidFill>
                <a:schemeClr val="tx1"/>
              </a:solidFill>
              <a:prstDash val="solid"/>
              <a:round/>
              <a:headEnd type="none" w="med" len="med"/>
              <a:tailEnd type="none" w="med" len="med"/>
            </a:ln>
          </p:spPr>
        </p:sp>
        <p:sp>
          <p:nvSpPr>
            <p:cNvPr id="35846" name="直接连接符 29701"/>
            <p:cNvSpPr/>
            <p:nvPr/>
          </p:nvSpPr>
          <p:spPr>
            <a:xfrm>
              <a:off x="576" y="2064"/>
              <a:ext cx="1344" cy="0"/>
            </a:xfrm>
            <a:prstGeom prst="line">
              <a:avLst/>
            </a:prstGeom>
            <a:ln w="9525" cap="flat" cmpd="sng">
              <a:solidFill>
                <a:schemeClr val="tx1"/>
              </a:solidFill>
              <a:prstDash val="solid"/>
              <a:round/>
              <a:headEnd type="none" w="med" len="med"/>
              <a:tailEnd type="none" w="med" len="med"/>
            </a:ln>
          </p:spPr>
        </p:sp>
        <p:sp>
          <p:nvSpPr>
            <p:cNvPr id="35847" name="直接连接符 29702"/>
            <p:cNvSpPr/>
            <p:nvPr/>
          </p:nvSpPr>
          <p:spPr>
            <a:xfrm flipH="1" flipV="1">
              <a:off x="768" y="816"/>
              <a:ext cx="1056" cy="1056"/>
            </a:xfrm>
            <a:prstGeom prst="line">
              <a:avLst/>
            </a:prstGeom>
            <a:ln w="38100" cap="flat" cmpd="sng">
              <a:solidFill>
                <a:srgbClr val="317B81"/>
              </a:solidFill>
              <a:prstDash val="solid"/>
              <a:round/>
              <a:headEnd type="none" w="med" len="med"/>
              <a:tailEnd type="none" w="med" len="med"/>
            </a:ln>
          </p:spPr>
        </p:sp>
        <p:sp>
          <p:nvSpPr>
            <p:cNvPr id="35848" name="文本框 29703"/>
            <p:cNvSpPr txBox="1"/>
            <p:nvPr/>
          </p:nvSpPr>
          <p:spPr>
            <a:xfrm>
              <a:off x="0" y="336"/>
              <a:ext cx="648" cy="387"/>
            </a:xfrm>
            <a:prstGeom prst="rect">
              <a:avLst/>
            </a:prstGeom>
            <a:noFill/>
            <a:ln w="9525">
              <a:noFill/>
            </a:ln>
          </p:spPr>
          <p:txBody>
            <a:bodyPr wrap="square" anchor="t" anchorCtr="0">
              <a:spAutoFit/>
            </a:bodyPr>
            <a:p>
              <a:pPr algn="ctr" eaLnBrk="0" hangingPunct="0">
                <a:lnSpc>
                  <a:spcPct val="85000"/>
                </a:lnSpc>
              </a:pPr>
              <a:r>
                <a:rPr lang="en-US" altLang="zh-CN" b="1" dirty="0">
                  <a:latin typeface="Times New Roman" panose="02020603050405020304" pitchFamily="2" charset="0"/>
                  <a:ea typeface="宋体" panose="02010600030101010101" pitchFamily="2" charset="-122"/>
                </a:rPr>
                <a:t>Interest</a:t>
              </a:r>
              <a:endParaRPr lang="en-US" altLang="zh-CN" b="1" dirty="0">
                <a:latin typeface="Times New Roman" panose="02020603050405020304" pitchFamily="2" charset="0"/>
                <a:ea typeface="宋体" panose="02010600030101010101" pitchFamily="2" charset="-122"/>
              </a:endParaRPr>
            </a:p>
            <a:p>
              <a:pPr algn="ctr" eaLnBrk="0" hangingPunct="0">
                <a:lnSpc>
                  <a:spcPct val="85000"/>
                </a:lnSpc>
              </a:pPr>
              <a:r>
                <a:rPr lang="en-US" altLang="zh-CN" b="1" dirty="0">
                  <a:latin typeface="Times New Roman" panose="02020603050405020304" pitchFamily="2" charset="0"/>
                  <a:ea typeface="宋体" panose="02010600030101010101" pitchFamily="2" charset="-122"/>
                </a:rPr>
                <a:t>Rate</a:t>
              </a:r>
              <a:endParaRPr lang="en-US" altLang="zh-CN" b="1" dirty="0">
                <a:latin typeface="Times New Roman" panose="02020603050405020304" pitchFamily="2" charset="0"/>
                <a:ea typeface="宋体" panose="02010600030101010101" pitchFamily="2" charset="-122"/>
              </a:endParaRPr>
            </a:p>
          </p:txBody>
        </p:sp>
        <p:sp>
          <p:nvSpPr>
            <p:cNvPr id="35849" name="文本框 29704"/>
            <p:cNvSpPr txBox="1"/>
            <p:nvPr/>
          </p:nvSpPr>
          <p:spPr>
            <a:xfrm>
              <a:off x="1872" y="1968"/>
              <a:ext cx="816" cy="368"/>
            </a:xfrm>
            <a:prstGeom prst="rect">
              <a:avLst/>
            </a:prstGeom>
            <a:noFill/>
            <a:ln w="9525">
              <a:noFill/>
            </a:ln>
          </p:spPr>
          <p:txBody>
            <a:bodyPr anchor="t" anchorCtr="0">
              <a:spAutoFit/>
            </a:bodyPr>
            <a:p>
              <a:pPr algn="ctr" eaLnBrk="0" hangingPunct="0">
                <a:lnSpc>
                  <a:spcPct val="80000"/>
                </a:lnSpc>
              </a:pPr>
              <a:r>
                <a:rPr lang="en-US" altLang="zh-CN" b="1" dirty="0">
                  <a:latin typeface="Times New Roman" panose="02020603050405020304" pitchFamily="2" charset="0"/>
                  <a:ea typeface="宋体" panose="02010600030101010101" pitchFamily="2" charset="-122"/>
                </a:rPr>
                <a:t>Loanable Funds</a:t>
              </a:r>
              <a:endParaRPr lang="en-US" altLang="zh-CN" b="1" dirty="0">
                <a:latin typeface="Times New Roman" panose="02020603050405020304" pitchFamily="2" charset="0"/>
                <a:ea typeface="宋体" panose="02010600030101010101" pitchFamily="2" charset="-122"/>
              </a:endParaRPr>
            </a:p>
          </p:txBody>
        </p:sp>
        <p:sp>
          <p:nvSpPr>
            <p:cNvPr id="35850" name="直接连接符 29705"/>
            <p:cNvSpPr/>
            <p:nvPr/>
          </p:nvSpPr>
          <p:spPr>
            <a:xfrm>
              <a:off x="576" y="1344"/>
              <a:ext cx="720" cy="0"/>
            </a:xfrm>
            <a:prstGeom prst="line">
              <a:avLst/>
            </a:prstGeom>
            <a:ln w="12700" cap="flat" cmpd="sng">
              <a:solidFill>
                <a:schemeClr val="tx1"/>
              </a:solidFill>
              <a:prstDash val="dash"/>
              <a:round/>
              <a:headEnd type="none" w="med" len="med"/>
              <a:tailEnd type="none" w="med" len="med"/>
            </a:ln>
          </p:spPr>
        </p:sp>
        <p:sp>
          <p:nvSpPr>
            <p:cNvPr id="35851" name="文本框 29706"/>
            <p:cNvSpPr txBox="1"/>
            <p:nvPr/>
          </p:nvSpPr>
          <p:spPr>
            <a:xfrm>
              <a:off x="288" y="1152"/>
              <a:ext cx="254" cy="290"/>
            </a:xfrm>
            <a:prstGeom prst="rect">
              <a:avLst/>
            </a:prstGeom>
            <a:noFill/>
            <a:ln w="9525">
              <a:noFill/>
            </a:ln>
          </p:spPr>
          <p:txBody>
            <a:bodyPr wrap="square" anchor="t" anchorCtr="0">
              <a:spAutoFit/>
            </a:bodyPr>
            <a:p>
              <a:pPr eaLnBrk="0" hangingPunct="0"/>
              <a:r>
                <a:rPr lang="en-US" altLang="zh-CN" sz="2400" b="1" i="1" dirty="0">
                  <a:latin typeface="Times New Roman" panose="02020603050405020304" pitchFamily="2" charset="0"/>
                  <a:ea typeface="宋体" panose="02010600030101010101" pitchFamily="2" charset="-122"/>
                </a:rPr>
                <a:t>i</a:t>
              </a:r>
              <a:r>
                <a:rPr lang="en-US" altLang="zh-CN" sz="2400" b="1" baseline="-25000" dirty="0">
                  <a:latin typeface="Times New Roman" panose="02020603050405020304" pitchFamily="2" charset="0"/>
                  <a:ea typeface="宋体" panose="02010600030101010101" pitchFamily="2" charset="-122"/>
                </a:rPr>
                <a:t>E</a:t>
              </a:r>
              <a:endParaRPr lang="en-US" altLang="zh-CN" sz="2400" b="1" dirty="0">
                <a:latin typeface="Times New Roman" panose="02020603050405020304" pitchFamily="2" charset="0"/>
                <a:ea typeface="宋体" panose="02010600030101010101" pitchFamily="2" charset="-122"/>
              </a:endParaRPr>
            </a:p>
          </p:txBody>
        </p:sp>
        <p:sp>
          <p:nvSpPr>
            <p:cNvPr id="35852" name="直接连接符 29707"/>
            <p:cNvSpPr/>
            <p:nvPr/>
          </p:nvSpPr>
          <p:spPr>
            <a:xfrm>
              <a:off x="1296" y="1344"/>
              <a:ext cx="0" cy="720"/>
            </a:xfrm>
            <a:prstGeom prst="line">
              <a:avLst/>
            </a:prstGeom>
            <a:ln w="12700" cap="flat" cmpd="sng">
              <a:solidFill>
                <a:schemeClr val="tx1"/>
              </a:solidFill>
              <a:prstDash val="dash"/>
              <a:round/>
              <a:headEnd type="none" w="med" len="med"/>
              <a:tailEnd type="none" w="med" len="med"/>
            </a:ln>
          </p:spPr>
        </p:sp>
        <p:sp>
          <p:nvSpPr>
            <p:cNvPr id="35853" name="文本框 29708"/>
            <p:cNvSpPr txBox="1"/>
            <p:nvPr/>
          </p:nvSpPr>
          <p:spPr>
            <a:xfrm>
              <a:off x="1152" y="2064"/>
              <a:ext cx="446" cy="290"/>
            </a:xfrm>
            <a:prstGeom prst="rect">
              <a:avLst/>
            </a:prstGeom>
            <a:noFill/>
            <a:ln w="9525">
              <a:noFill/>
            </a:ln>
          </p:spPr>
          <p:txBody>
            <a:bodyPr wrap="square" anchor="t" anchorCtr="0">
              <a:spAutoFit/>
            </a:bodyPr>
            <a:p>
              <a:pPr eaLnBrk="0" hangingPunct="0"/>
              <a:r>
                <a:rPr lang="en-US" altLang="zh-CN" sz="2400" b="1" i="1" dirty="0">
                  <a:latin typeface="Times New Roman" panose="02020603050405020304" pitchFamily="2" charset="0"/>
                  <a:ea typeface="宋体" panose="02010600030101010101" pitchFamily="2" charset="-122"/>
                </a:rPr>
                <a:t>LF</a:t>
              </a:r>
              <a:r>
                <a:rPr lang="en-US" altLang="zh-CN" sz="2400" b="1" baseline="-25000" dirty="0">
                  <a:latin typeface="Times New Roman" panose="02020603050405020304" pitchFamily="2" charset="0"/>
                  <a:ea typeface="宋体" panose="02010600030101010101" pitchFamily="2" charset="-122"/>
                </a:rPr>
                <a:t>E</a:t>
              </a:r>
              <a:endParaRPr lang="en-US" altLang="zh-CN" sz="2400" b="1" dirty="0">
                <a:latin typeface="Times New Roman" panose="02020603050405020304" pitchFamily="2" charset="0"/>
                <a:ea typeface="宋体" panose="02010600030101010101" pitchFamily="2" charset="-122"/>
              </a:endParaRPr>
            </a:p>
          </p:txBody>
        </p:sp>
        <p:sp>
          <p:nvSpPr>
            <p:cNvPr id="35854" name="直接连接符 29709"/>
            <p:cNvSpPr/>
            <p:nvPr/>
          </p:nvSpPr>
          <p:spPr>
            <a:xfrm flipV="1">
              <a:off x="768" y="816"/>
              <a:ext cx="1056" cy="1056"/>
            </a:xfrm>
            <a:prstGeom prst="line">
              <a:avLst/>
            </a:prstGeom>
            <a:ln w="38100" cap="flat" cmpd="sng">
              <a:solidFill>
                <a:srgbClr val="317B81"/>
              </a:solidFill>
              <a:prstDash val="solid"/>
              <a:round/>
              <a:headEnd type="none" w="med" len="med"/>
              <a:tailEnd type="none" w="med" len="med"/>
            </a:ln>
          </p:spPr>
        </p:sp>
        <p:sp>
          <p:nvSpPr>
            <p:cNvPr id="35855" name="文本框 29710"/>
            <p:cNvSpPr txBox="1"/>
            <p:nvPr/>
          </p:nvSpPr>
          <p:spPr>
            <a:xfrm>
              <a:off x="1200" y="1200"/>
              <a:ext cx="205" cy="267"/>
            </a:xfrm>
            <a:prstGeom prst="rect">
              <a:avLst/>
            </a:prstGeom>
            <a:noFill/>
            <a:ln w="9525">
              <a:noFill/>
            </a:ln>
          </p:spPr>
          <p:txBody>
            <a:bodyPr wrap="square" anchor="t" anchorCtr="0">
              <a:spAutoFit/>
            </a:bodyPr>
            <a:p>
              <a:pPr eaLnBrk="0" hangingPunct="0">
                <a:lnSpc>
                  <a:spcPct val="90000"/>
                </a:lnSpc>
              </a:pPr>
              <a:r>
                <a:rPr lang="zh-CN" altLang="en-US" sz="2400" b="1" dirty="0">
                  <a:latin typeface="Times New Roman" panose="02020603050405020304" pitchFamily="2" charset="0"/>
                  <a:ea typeface="宋体" panose="02010600030101010101" pitchFamily="2" charset="-122"/>
                  <a:sym typeface="Symbol" panose="05050102010706020507" pitchFamily="2" charset="2"/>
                </a:rPr>
                <a:t></a:t>
              </a:r>
              <a:endParaRPr lang="zh-CN" altLang="en-US" sz="2400" b="1" dirty="0">
                <a:latin typeface="Times New Roman" panose="02020603050405020304" pitchFamily="2" charset="0"/>
                <a:ea typeface="宋体" panose="02010600030101010101" pitchFamily="2" charset="-122"/>
              </a:endParaRPr>
            </a:p>
          </p:txBody>
        </p:sp>
        <p:sp>
          <p:nvSpPr>
            <p:cNvPr id="35856" name="文本框 29711"/>
            <p:cNvSpPr txBox="1"/>
            <p:nvPr/>
          </p:nvSpPr>
          <p:spPr>
            <a:xfrm>
              <a:off x="576" y="432"/>
              <a:ext cx="942" cy="368"/>
            </a:xfrm>
            <a:prstGeom prst="rect">
              <a:avLst/>
            </a:prstGeom>
            <a:noFill/>
            <a:ln w="9525">
              <a:noFill/>
            </a:ln>
          </p:spPr>
          <p:txBody>
            <a:bodyPr wrap="square" anchor="t" anchorCtr="0">
              <a:spAutoFit/>
            </a:bodyPr>
            <a:p>
              <a:pPr algn="ctr" eaLnBrk="0" hangingPunct="0">
                <a:lnSpc>
                  <a:spcPct val="80000"/>
                </a:lnSpc>
              </a:pPr>
              <a:r>
                <a:rPr lang="en-US" altLang="zh-CN" b="1" dirty="0">
                  <a:latin typeface="Times New Roman" panose="02020603050405020304" pitchFamily="2" charset="0"/>
                  <a:ea typeface="宋体" panose="02010600030101010101" pitchFamily="2" charset="-122"/>
                </a:rPr>
                <a:t>Demand</a:t>
              </a:r>
              <a:endParaRPr lang="en-US" altLang="zh-CN" b="1" dirty="0">
                <a:latin typeface="Times New Roman" panose="02020603050405020304" pitchFamily="2" charset="0"/>
                <a:ea typeface="宋体" panose="02010600030101010101" pitchFamily="2" charset="-122"/>
              </a:endParaRPr>
            </a:p>
            <a:p>
              <a:pPr algn="ctr" eaLnBrk="0" hangingPunct="0">
                <a:lnSpc>
                  <a:spcPct val="80000"/>
                </a:lnSpc>
              </a:pPr>
              <a:r>
                <a:rPr lang="en-US" altLang="zh-CN" b="1" dirty="0">
                  <a:latin typeface="Times New Roman" panose="02020603050405020304" pitchFamily="2" charset="0"/>
                  <a:ea typeface="宋体" panose="02010600030101010101" pitchFamily="2" charset="-122"/>
                </a:rPr>
                <a:t>(borrowing)</a:t>
              </a:r>
              <a:endParaRPr lang="en-US" altLang="zh-CN" b="1" dirty="0">
                <a:latin typeface="Times New Roman" panose="02020603050405020304" pitchFamily="2" charset="0"/>
                <a:ea typeface="宋体" panose="02010600030101010101" pitchFamily="2" charset="-122"/>
              </a:endParaRPr>
            </a:p>
          </p:txBody>
        </p:sp>
        <p:sp>
          <p:nvSpPr>
            <p:cNvPr id="35857" name="文本框 29712"/>
            <p:cNvSpPr txBox="1"/>
            <p:nvPr/>
          </p:nvSpPr>
          <p:spPr>
            <a:xfrm>
              <a:off x="1584" y="960"/>
              <a:ext cx="728" cy="368"/>
            </a:xfrm>
            <a:prstGeom prst="rect">
              <a:avLst/>
            </a:prstGeom>
            <a:noFill/>
            <a:ln w="9525">
              <a:noFill/>
            </a:ln>
          </p:spPr>
          <p:txBody>
            <a:bodyPr wrap="square" anchor="t" anchorCtr="0">
              <a:spAutoFit/>
            </a:bodyPr>
            <a:p>
              <a:pPr algn="ctr" eaLnBrk="0" hangingPunct="0">
                <a:lnSpc>
                  <a:spcPct val="80000"/>
                </a:lnSpc>
              </a:pPr>
              <a:r>
                <a:rPr lang="en-US" altLang="zh-CN" b="1" dirty="0">
                  <a:latin typeface="Times New Roman" panose="02020603050405020304" pitchFamily="2" charset="0"/>
                  <a:ea typeface="宋体" panose="02010600030101010101" pitchFamily="2" charset="-122"/>
                </a:rPr>
                <a:t>Supply</a:t>
              </a:r>
              <a:endParaRPr lang="en-US" altLang="zh-CN" b="1" dirty="0">
                <a:latin typeface="Times New Roman" panose="02020603050405020304" pitchFamily="2" charset="0"/>
                <a:ea typeface="宋体" panose="02010600030101010101" pitchFamily="2" charset="-122"/>
              </a:endParaRPr>
            </a:p>
            <a:p>
              <a:pPr algn="ctr" eaLnBrk="0" hangingPunct="0">
                <a:lnSpc>
                  <a:spcPct val="80000"/>
                </a:lnSpc>
              </a:pPr>
              <a:r>
                <a:rPr lang="en-US" altLang="zh-CN" b="1" dirty="0">
                  <a:latin typeface="Times New Roman" panose="02020603050405020304" pitchFamily="2" charset="0"/>
                  <a:ea typeface="宋体" panose="02010600030101010101" pitchFamily="2" charset="-122"/>
                </a:rPr>
                <a:t>(lending)</a:t>
              </a:r>
              <a:endParaRPr lang="en-US" altLang="zh-CN" b="1" dirty="0">
                <a:latin typeface="Times New Roman" panose="02020603050405020304" pitchFamily="2" charset="0"/>
                <a:ea typeface="宋体" panose="02010600030101010101" pitchFamily="2" charset="-122"/>
              </a:endParaRPr>
            </a:p>
          </p:txBody>
        </p:sp>
        <p:sp>
          <p:nvSpPr>
            <p:cNvPr id="35858" name="直接连接符 29713"/>
            <p:cNvSpPr/>
            <p:nvPr/>
          </p:nvSpPr>
          <p:spPr>
            <a:xfrm>
              <a:off x="3210" y="576"/>
              <a:ext cx="0" cy="1488"/>
            </a:xfrm>
            <a:prstGeom prst="line">
              <a:avLst/>
            </a:prstGeom>
            <a:ln w="9525" cap="flat" cmpd="sng">
              <a:solidFill>
                <a:schemeClr val="tx1"/>
              </a:solidFill>
              <a:prstDash val="solid"/>
              <a:round/>
              <a:headEnd type="none" w="med" len="med"/>
              <a:tailEnd type="none" w="med" len="med"/>
            </a:ln>
          </p:spPr>
        </p:sp>
        <p:sp>
          <p:nvSpPr>
            <p:cNvPr id="35859" name="直接连接符 29714"/>
            <p:cNvSpPr/>
            <p:nvPr/>
          </p:nvSpPr>
          <p:spPr>
            <a:xfrm>
              <a:off x="3216" y="2064"/>
              <a:ext cx="1344" cy="0"/>
            </a:xfrm>
            <a:prstGeom prst="line">
              <a:avLst/>
            </a:prstGeom>
            <a:ln w="9525" cap="flat" cmpd="sng">
              <a:solidFill>
                <a:schemeClr val="tx1"/>
              </a:solidFill>
              <a:prstDash val="solid"/>
              <a:round/>
              <a:headEnd type="none" w="med" len="med"/>
              <a:tailEnd type="none" w="med" len="med"/>
            </a:ln>
          </p:spPr>
        </p:sp>
        <p:sp>
          <p:nvSpPr>
            <p:cNvPr id="35860" name="直接连接符 29715"/>
            <p:cNvSpPr/>
            <p:nvPr/>
          </p:nvSpPr>
          <p:spPr>
            <a:xfrm flipH="1" flipV="1">
              <a:off x="3408" y="816"/>
              <a:ext cx="1056" cy="1056"/>
            </a:xfrm>
            <a:prstGeom prst="line">
              <a:avLst/>
            </a:prstGeom>
            <a:ln w="38100" cap="flat" cmpd="sng">
              <a:solidFill>
                <a:srgbClr val="317B81"/>
              </a:solidFill>
              <a:prstDash val="solid"/>
              <a:round/>
              <a:headEnd type="none" w="med" len="med"/>
              <a:tailEnd type="none" w="med" len="med"/>
            </a:ln>
          </p:spPr>
        </p:sp>
        <p:sp>
          <p:nvSpPr>
            <p:cNvPr id="35861" name="文本框 29716"/>
            <p:cNvSpPr txBox="1"/>
            <p:nvPr/>
          </p:nvSpPr>
          <p:spPr>
            <a:xfrm>
              <a:off x="2730" y="336"/>
              <a:ext cx="471" cy="222"/>
            </a:xfrm>
            <a:prstGeom prst="rect">
              <a:avLst/>
            </a:prstGeom>
            <a:noFill/>
            <a:ln w="9525">
              <a:noFill/>
            </a:ln>
          </p:spPr>
          <p:txBody>
            <a:bodyPr wrap="square" anchor="t" anchorCtr="0">
              <a:spAutoFit/>
            </a:bodyPr>
            <a:p>
              <a:pPr algn="ctr" eaLnBrk="0" hangingPunct="0">
                <a:lnSpc>
                  <a:spcPct val="85000"/>
                </a:lnSpc>
              </a:pPr>
              <a:r>
                <a:rPr lang="en-US" altLang="zh-CN" b="1" dirty="0">
                  <a:latin typeface="Times New Roman" panose="02020603050405020304" pitchFamily="2" charset="0"/>
                  <a:ea typeface="宋体" panose="02010600030101010101" pitchFamily="2" charset="-122"/>
                </a:rPr>
                <a:t>Price</a:t>
              </a:r>
              <a:endParaRPr lang="en-US" altLang="zh-CN" b="1" dirty="0">
                <a:latin typeface="Times New Roman" panose="02020603050405020304" pitchFamily="2" charset="0"/>
                <a:ea typeface="宋体" panose="02010600030101010101" pitchFamily="2" charset="-122"/>
              </a:endParaRPr>
            </a:p>
          </p:txBody>
        </p:sp>
        <p:sp>
          <p:nvSpPr>
            <p:cNvPr id="35862" name="文本框 29717"/>
            <p:cNvSpPr txBox="1"/>
            <p:nvPr/>
          </p:nvSpPr>
          <p:spPr>
            <a:xfrm>
              <a:off x="4512" y="1968"/>
              <a:ext cx="816" cy="212"/>
            </a:xfrm>
            <a:prstGeom prst="rect">
              <a:avLst/>
            </a:prstGeom>
            <a:noFill/>
            <a:ln w="9525">
              <a:noFill/>
            </a:ln>
          </p:spPr>
          <p:txBody>
            <a:bodyPr anchor="t" anchorCtr="0">
              <a:spAutoFit/>
            </a:bodyPr>
            <a:p>
              <a:pPr algn="ctr" eaLnBrk="0" hangingPunct="0">
                <a:lnSpc>
                  <a:spcPct val="80000"/>
                </a:lnSpc>
              </a:pPr>
              <a:r>
                <a:rPr lang="en-US" altLang="zh-CN" b="1" dirty="0">
                  <a:latin typeface="Times New Roman" panose="02020603050405020304" pitchFamily="2" charset="0"/>
                  <a:ea typeface="宋体" panose="02010600030101010101" pitchFamily="2" charset="-122"/>
                </a:rPr>
                <a:t>Assets</a:t>
              </a:r>
              <a:endParaRPr lang="en-US" altLang="zh-CN" b="1" dirty="0">
                <a:latin typeface="Times New Roman" panose="02020603050405020304" pitchFamily="2" charset="0"/>
                <a:ea typeface="宋体" panose="02010600030101010101" pitchFamily="2" charset="-122"/>
              </a:endParaRPr>
            </a:p>
          </p:txBody>
        </p:sp>
        <p:sp>
          <p:nvSpPr>
            <p:cNvPr id="35863" name="直接连接符 29718"/>
            <p:cNvSpPr/>
            <p:nvPr/>
          </p:nvSpPr>
          <p:spPr>
            <a:xfrm>
              <a:off x="3216" y="1344"/>
              <a:ext cx="720" cy="0"/>
            </a:xfrm>
            <a:prstGeom prst="line">
              <a:avLst/>
            </a:prstGeom>
            <a:ln w="12700" cap="flat" cmpd="sng">
              <a:solidFill>
                <a:schemeClr val="tx1"/>
              </a:solidFill>
              <a:prstDash val="dash"/>
              <a:round/>
              <a:headEnd type="none" w="med" len="med"/>
              <a:tailEnd type="none" w="med" len="med"/>
            </a:ln>
          </p:spPr>
        </p:sp>
        <p:sp>
          <p:nvSpPr>
            <p:cNvPr id="35864" name="文本框 29719"/>
            <p:cNvSpPr txBox="1"/>
            <p:nvPr/>
          </p:nvSpPr>
          <p:spPr>
            <a:xfrm>
              <a:off x="2886" y="1152"/>
              <a:ext cx="318" cy="290"/>
            </a:xfrm>
            <a:prstGeom prst="rect">
              <a:avLst/>
            </a:prstGeom>
            <a:noFill/>
            <a:ln w="9525">
              <a:noFill/>
            </a:ln>
          </p:spPr>
          <p:txBody>
            <a:bodyPr wrap="square" anchor="t" anchorCtr="0">
              <a:spAutoFit/>
            </a:bodyPr>
            <a:p>
              <a:pPr algn="r" eaLnBrk="0" hangingPunct="0"/>
              <a:r>
                <a:rPr lang="en-US" altLang="zh-CN" sz="2400" b="1" i="1" dirty="0">
                  <a:latin typeface="Times New Roman" panose="02020603050405020304" pitchFamily="2" charset="0"/>
                  <a:ea typeface="宋体" panose="02010600030101010101" pitchFamily="2" charset="-122"/>
                </a:rPr>
                <a:t>P</a:t>
              </a:r>
              <a:r>
                <a:rPr lang="en-US" altLang="zh-CN" sz="2400" b="1" baseline="-25000" dirty="0">
                  <a:latin typeface="Times New Roman" panose="02020603050405020304" pitchFamily="2" charset="0"/>
                  <a:ea typeface="宋体" panose="02010600030101010101" pitchFamily="2" charset="-122"/>
                </a:rPr>
                <a:t>E</a:t>
              </a:r>
              <a:endParaRPr lang="en-US" altLang="zh-CN" sz="2400" b="1" dirty="0">
                <a:latin typeface="Times New Roman" panose="02020603050405020304" pitchFamily="2" charset="0"/>
                <a:ea typeface="宋体" panose="02010600030101010101" pitchFamily="2" charset="-122"/>
              </a:endParaRPr>
            </a:p>
          </p:txBody>
        </p:sp>
        <p:sp>
          <p:nvSpPr>
            <p:cNvPr id="35865" name="直接连接符 29720"/>
            <p:cNvSpPr/>
            <p:nvPr/>
          </p:nvSpPr>
          <p:spPr>
            <a:xfrm>
              <a:off x="3936" y="1344"/>
              <a:ext cx="0" cy="720"/>
            </a:xfrm>
            <a:prstGeom prst="line">
              <a:avLst/>
            </a:prstGeom>
            <a:ln w="12700" cap="flat" cmpd="sng">
              <a:solidFill>
                <a:schemeClr val="tx1"/>
              </a:solidFill>
              <a:prstDash val="dash"/>
              <a:round/>
              <a:headEnd type="none" w="med" len="med"/>
              <a:tailEnd type="none" w="med" len="med"/>
            </a:ln>
          </p:spPr>
        </p:sp>
        <p:sp>
          <p:nvSpPr>
            <p:cNvPr id="35866" name="文本框 29721"/>
            <p:cNvSpPr txBox="1"/>
            <p:nvPr/>
          </p:nvSpPr>
          <p:spPr>
            <a:xfrm>
              <a:off x="3792" y="2064"/>
              <a:ext cx="457" cy="290"/>
            </a:xfrm>
            <a:prstGeom prst="rect">
              <a:avLst/>
            </a:prstGeom>
            <a:noFill/>
            <a:ln w="9525">
              <a:noFill/>
            </a:ln>
          </p:spPr>
          <p:txBody>
            <a:bodyPr wrap="square" anchor="t" anchorCtr="0">
              <a:spAutoFit/>
            </a:bodyPr>
            <a:p>
              <a:pPr eaLnBrk="0" hangingPunct="0"/>
              <a:r>
                <a:rPr lang="en-US" altLang="zh-CN" sz="2400" b="1" i="1" dirty="0">
                  <a:latin typeface="Times New Roman" panose="02020603050405020304" pitchFamily="2" charset="0"/>
                  <a:ea typeface="宋体" panose="02010600030101010101" pitchFamily="2" charset="-122"/>
                </a:rPr>
                <a:t>FA</a:t>
              </a:r>
              <a:r>
                <a:rPr lang="en-US" altLang="zh-CN" sz="2400" b="1" baseline="-25000" dirty="0">
                  <a:latin typeface="Times New Roman" panose="02020603050405020304" pitchFamily="2" charset="0"/>
                  <a:ea typeface="宋体" panose="02010600030101010101" pitchFamily="2" charset="-122"/>
                </a:rPr>
                <a:t>E</a:t>
              </a:r>
              <a:endParaRPr lang="en-US" altLang="zh-CN" sz="2400" b="1" dirty="0">
                <a:latin typeface="Times New Roman" panose="02020603050405020304" pitchFamily="2" charset="0"/>
                <a:ea typeface="宋体" panose="02010600030101010101" pitchFamily="2" charset="-122"/>
              </a:endParaRPr>
            </a:p>
          </p:txBody>
        </p:sp>
        <p:sp>
          <p:nvSpPr>
            <p:cNvPr id="35867" name="直接连接符 29722"/>
            <p:cNvSpPr/>
            <p:nvPr/>
          </p:nvSpPr>
          <p:spPr>
            <a:xfrm flipV="1">
              <a:off x="3408" y="816"/>
              <a:ext cx="1056" cy="1056"/>
            </a:xfrm>
            <a:prstGeom prst="line">
              <a:avLst/>
            </a:prstGeom>
            <a:ln w="38100" cap="flat" cmpd="sng">
              <a:solidFill>
                <a:srgbClr val="317B81"/>
              </a:solidFill>
              <a:prstDash val="solid"/>
              <a:round/>
              <a:headEnd type="none" w="med" len="med"/>
              <a:tailEnd type="none" w="med" len="med"/>
            </a:ln>
          </p:spPr>
        </p:sp>
        <p:sp>
          <p:nvSpPr>
            <p:cNvPr id="35868" name="文本框 29723"/>
            <p:cNvSpPr txBox="1"/>
            <p:nvPr/>
          </p:nvSpPr>
          <p:spPr>
            <a:xfrm>
              <a:off x="3840" y="1200"/>
              <a:ext cx="205" cy="267"/>
            </a:xfrm>
            <a:prstGeom prst="rect">
              <a:avLst/>
            </a:prstGeom>
            <a:noFill/>
            <a:ln w="9525">
              <a:noFill/>
            </a:ln>
          </p:spPr>
          <p:txBody>
            <a:bodyPr wrap="square" anchor="t" anchorCtr="0">
              <a:spAutoFit/>
            </a:bodyPr>
            <a:p>
              <a:pPr eaLnBrk="0" hangingPunct="0">
                <a:lnSpc>
                  <a:spcPct val="90000"/>
                </a:lnSpc>
              </a:pPr>
              <a:r>
                <a:rPr lang="zh-CN" altLang="en-US" sz="2400" b="1" dirty="0">
                  <a:latin typeface="Times New Roman" panose="02020603050405020304" pitchFamily="2" charset="0"/>
                  <a:ea typeface="宋体" panose="02010600030101010101" pitchFamily="2" charset="-122"/>
                  <a:sym typeface="Symbol" panose="05050102010706020507" pitchFamily="2" charset="2"/>
                </a:rPr>
                <a:t></a:t>
              </a:r>
              <a:endParaRPr lang="zh-CN" altLang="en-US" sz="2400" b="1" dirty="0">
                <a:latin typeface="Times New Roman" panose="02020603050405020304" pitchFamily="2" charset="0"/>
                <a:ea typeface="宋体" panose="02010600030101010101" pitchFamily="2" charset="-122"/>
              </a:endParaRPr>
            </a:p>
          </p:txBody>
        </p:sp>
        <p:sp>
          <p:nvSpPr>
            <p:cNvPr id="35869" name="文本框 29724"/>
            <p:cNvSpPr txBox="1"/>
            <p:nvPr/>
          </p:nvSpPr>
          <p:spPr>
            <a:xfrm>
              <a:off x="3216" y="432"/>
              <a:ext cx="728" cy="368"/>
            </a:xfrm>
            <a:prstGeom prst="rect">
              <a:avLst/>
            </a:prstGeom>
            <a:noFill/>
            <a:ln w="9525">
              <a:noFill/>
            </a:ln>
          </p:spPr>
          <p:txBody>
            <a:bodyPr wrap="square" anchor="t" anchorCtr="0">
              <a:spAutoFit/>
            </a:bodyPr>
            <a:p>
              <a:pPr algn="ctr" eaLnBrk="0" hangingPunct="0">
                <a:lnSpc>
                  <a:spcPct val="80000"/>
                </a:lnSpc>
              </a:pPr>
              <a:r>
                <a:rPr lang="en-US" altLang="zh-CN" b="1" dirty="0">
                  <a:latin typeface="Times New Roman" panose="02020603050405020304" pitchFamily="2" charset="0"/>
                  <a:ea typeface="宋体" panose="02010600030101010101" pitchFamily="2" charset="-122"/>
                </a:rPr>
                <a:t>Demand</a:t>
              </a:r>
              <a:endParaRPr lang="en-US" altLang="zh-CN" b="1" dirty="0">
                <a:latin typeface="Times New Roman" panose="02020603050405020304" pitchFamily="2" charset="0"/>
                <a:ea typeface="宋体" panose="02010600030101010101" pitchFamily="2" charset="-122"/>
              </a:endParaRPr>
            </a:p>
            <a:p>
              <a:pPr algn="ctr" eaLnBrk="0" hangingPunct="0">
                <a:lnSpc>
                  <a:spcPct val="80000"/>
                </a:lnSpc>
              </a:pPr>
              <a:r>
                <a:rPr lang="en-US" altLang="zh-CN" b="1" dirty="0">
                  <a:latin typeface="Times New Roman" panose="02020603050405020304" pitchFamily="2" charset="0"/>
                  <a:ea typeface="宋体" panose="02010600030101010101" pitchFamily="2" charset="-122"/>
                </a:rPr>
                <a:t>(lending)</a:t>
              </a:r>
              <a:endParaRPr lang="en-US" altLang="zh-CN" b="1" dirty="0">
                <a:latin typeface="Times New Roman" panose="02020603050405020304" pitchFamily="2" charset="0"/>
                <a:ea typeface="宋体" panose="02010600030101010101" pitchFamily="2" charset="-122"/>
              </a:endParaRPr>
            </a:p>
          </p:txBody>
        </p:sp>
        <p:sp>
          <p:nvSpPr>
            <p:cNvPr id="35870" name="文本框 29725"/>
            <p:cNvSpPr txBox="1"/>
            <p:nvPr/>
          </p:nvSpPr>
          <p:spPr>
            <a:xfrm>
              <a:off x="4118" y="960"/>
              <a:ext cx="942" cy="368"/>
            </a:xfrm>
            <a:prstGeom prst="rect">
              <a:avLst/>
            </a:prstGeom>
            <a:noFill/>
            <a:ln w="9525">
              <a:noFill/>
            </a:ln>
          </p:spPr>
          <p:txBody>
            <a:bodyPr wrap="square" anchor="t" anchorCtr="0">
              <a:spAutoFit/>
            </a:bodyPr>
            <a:p>
              <a:pPr algn="ctr" eaLnBrk="0" hangingPunct="0">
                <a:lnSpc>
                  <a:spcPct val="80000"/>
                </a:lnSpc>
              </a:pPr>
              <a:r>
                <a:rPr lang="en-US" altLang="zh-CN" b="1" dirty="0">
                  <a:latin typeface="Times New Roman" panose="02020603050405020304" pitchFamily="2" charset="0"/>
                  <a:ea typeface="宋体" panose="02010600030101010101" pitchFamily="2" charset="-122"/>
                </a:rPr>
                <a:t>Supply</a:t>
              </a:r>
              <a:endParaRPr lang="en-US" altLang="zh-CN" b="1" dirty="0">
                <a:latin typeface="Times New Roman" panose="02020603050405020304" pitchFamily="2" charset="0"/>
                <a:ea typeface="宋体" panose="02010600030101010101" pitchFamily="2" charset="-122"/>
              </a:endParaRPr>
            </a:p>
            <a:p>
              <a:pPr algn="ctr" eaLnBrk="0" hangingPunct="0">
                <a:lnSpc>
                  <a:spcPct val="80000"/>
                </a:lnSpc>
              </a:pPr>
              <a:r>
                <a:rPr lang="en-US" altLang="zh-CN" b="1" dirty="0">
                  <a:latin typeface="Times New Roman" panose="02020603050405020304" pitchFamily="2" charset="0"/>
                  <a:ea typeface="宋体" panose="02010600030101010101" pitchFamily="2" charset="-122"/>
                </a:rPr>
                <a:t>(borrowing)</a:t>
              </a:r>
              <a:endParaRPr lang="en-US" altLang="zh-CN" b="1" dirty="0">
                <a:latin typeface="Times New Roman" panose="02020603050405020304" pitchFamily="2" charset="0"/>
                <a:ea typeface="宋体" panose="02010600030101010101" pitchFamily="2" charset="-122"/>
              </a:endParaRPr>
            </a:p>
          </p:txBody>
        </p:sp>
        <p:sp>
          <p:nvSpPr>
            <p:cNvPr id="35871" name="文本框 29726"/>
            <p:cNvSpPr txBox="1"/>
            <p:nvPr/>
          </p:nvSpPr>
          <p:spPr>
            <a:xfrm>
              <a:off x="48" y="0"/>
              <a:ext cx="2544" cy="290"/>
            </a:xfrm>
            <a:prstGeom prst="rect">
              <a:avLst/>
            </a:prstGeom>
            <a:noFill/>
            <a:ln w="9525">
              <a:noFill/>
            </a:ln>
          </p:spPr>
          <p:txBody>
            <a:bodyPr anchor="t" anchorCtr="0">
              <a:spAutoFit/>
            </a:bodyPr>
            <a:p>
              <a:pPr algn="ctr" eaLnBrk="0" hangingPunct="0"/>
              <a:r>
                <a:rPr lang="en-US" altLang="zh-CN" sz="2400" b="1" i="1" dirty="0">
                  <a:latin typeface="Times New Roman" panose="02020603050405020304" pitchFamily="2" charset="0"/>
                  <a:ea typeface="宋体" panose="02010600030101010101" pitchFamily="2" charset="-122"/>
                </a:rPr>
                <a:t>Interest-Rate Determination</a:t>
              </a:r>
              <a:endParaRPr lang="en-US" altLang="zh-CN" sz="2400" b="1" i="1" dirty="0">
                <a:latin typeface="Times New Roman" panose="02020603050405020304" pitchFamily="2" charset="0"/>
                <a:ea typeface="宋体" panose="02010600030101010101" pitchFamily="2" charset="-122"/>
              </a:endParaRPr>
            </a:p>
          </p:txBody>
        </p:sp>
        <p:sp>
          <p:nvSpPr>
            <p:cNvPr id="35872" name="文本框 29727"/>
            <p:cNvSpPr txBox="1"/>
            <p:nvPr/>
          </p:nvSpPr>
          <p:spPr>
            <a:xfrm>
              <a:off x="2736" y="0"/>
              <a:ext cx="2544" cy="290"/>
            </a:xfrm>
            <a:prstGeom prst="rect">
              <a:avLst/>
            </a:prstGeom>
            <a:noFill/>
            <a:ln w="9525">
              <a:noFill/>
            </a:ln>
          </p:spPr>
          <p:txBody>
            <a:bodyPr anchor="t" anchorCtr="0">
              <a:spAutoFit/>
            </a:bodyPr>
            <a:p>
              <a:pPr algn="ctr" eaLnBrk="0" hangingPunct="0"/>
              <a:r>
                <a:rPr lang="en-US" altLang="zh-CN" sz="2400" b="1" i="1" dirty="0">
                  <a:latin typeface="Times New Roman" panose="02020603050405020304" pitchFamily="2" charset="0"/>
                  <a:ea typeface="宋体" panose="02010600030101010101" pitchFamily="2" charset="-122"/>
                </a:rPr>
                <a:t>Asset Price Determination</a:t>
              </a:r>
              <a:endParaRPr lang="en-US" altLang="zh-CN" sz="2400" b="1" i="1" dirty="0">
                <a:latin typeface="Times New Roman" panose="02020603050405020304" pitchFamily="2" charset="0"/>
                <a:ea typeface="宋体" panose="02010600030101010101" pitchFamily="2" charset="-122"/>
              </a:endParaRPr>
            </a:p>
          </p:txBody>
        </p:sp>
      </p:grpSp>
      <p:sp>
        <p:nvSpPr>
          <p:cNvPr id="35873" name="文本框 29728"/>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chemeClr val="bg2"/>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chemeClr val="bg2"/>
                </a:solidFill>
                <a:latin typeface="Times New Roman" panose="02020603050405020304" pitchFamily="2" charset="0"/>
                <a:ea typeface="宋体" panose="02010600030101010101" pitchFamily="2" charset="-122"/>
              </a:rPr>
            </a:fld>
            <a:endParaRPr lang="en-US" altLang="zh-CN" sz="1400" dirty="0">
              <a:solidFill>
                <a:schemeClr val="bg2"/>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699">
                                            <p:txEl>
                                              <p:charRg st="0" end="53"/>
                                            </p:txEl>
                                          </p:spTgt>
                                        </p:tgtEl>
                                        <p:attrNameLst>
                                          <p:attrName>style.visibility</p:attrName>
                                        </p:attrNameLst>
                                      </p:cBhvr>
                                      <p:to>
                                        <p:strVal val="visible"/>
                                      </p:to>
                                    </p:set>
                                    <p:animEffect transition="in" filter="dissolve">
                                      <p:cBhvr>
                                        <p:cTn id="7" dur="500"/>
                                        <p:tgtEl>
                                          <p:spTgt spid="29699">
                                            <p:txEl>
                                              <p:charRg st="0" end="53"/>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9700"/>
                                        </p:tgtEl>
                                        <p:attrNameLst>
                                          <p:attrName>style.visibility</p:attrName>
                                        </p:attrNameLst>
                                      </p:cBhvr>
                                      <p:to>
                                        <p:strVal val="visible"/>
                                      </p:to>
                                    </p:set>
                                    <p:animEffect transition="in" filter="wipe(up)">
                                      <p:cBhvr>
                                        <p:cTn id="11" dur="500"/>
                                        <p:tgtEl>
                                          <p:spTgt spid="29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30722" name="标题 30721"/>
          <p:cNvSpPr>
            <a:spLocks noGrp="1"/>
          </p:cNvSpPr>
          <p:nvPr>
            <p:ph type="title"/>
          </p:nvPr>
        </p:nvSpPr>
        <p:spPr>
          <a:xfrm>
            <a:off x="457200" y="274638"/>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债务证券的收益率与价格的关系</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30723" name="文本占位符 30722"/>
          <p:cNvSpPr>
            <a:spLocks noGrp="1"/>
          </p:cNvSpPr>
          <p:nvPr>
            <p:ph idx="1"/>
          </p:nvPr>
        </p:nvSpPr>
        <p:spPr>
          <a:xfrm>
            <a:off x="0" y="1917700"/>
            <a:ext cx="4838700" cy="609600"/>
          </a:xfrm>
        </p:spPr>
        <p:txBody>
          <a:bodyPr/>
          <a:p>
            <a:pPr marL="342900" marR="0" indent="-342900" algn="ctr"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zh-CN" altLang="en-US" sz="2800" b="0" i="0" u="none" strike="noStrike" kern="1200" cap="none" spc="0" normalizeH="0" baseline="0" noProof="1" dirty="0">
                <a:solidFill>
                  <a:srgbClr val="0A0C5C"/>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demand for loanable funds</a:t>
            </a:r>
            <a:endParaRPr kumimoji="0" lang="zh-CN" altLang="en-US" sz="2800" b="0" i="0" u="none" strike="noStrike" kern="1200" cap="none" spc="0" normalizeH="0" baseline="0" noProof="1" dirty="0">
              <a:solidFill>
                <a:srgbClr val="0A0C5C"/>
              </a:solidFill>
              <a:effectLst>
                <a:outerShdw blurRad="38100" dist="38100" dir="2700000">
                  <a:srgbClr val="C0C0C0"/>
                </a:outerShdw>
              </a:effectLst>
              <a:latin typeface="+mn-lt"/>
              <a:ea typeface="宋体" panose="02010600030101010101" pitchFamily="2" charset="-122"/>
              <a:cs typeface="+mn-cs"/>
            </a:endParaRPr>
          </a:p>
        </p:txBody>
      </p:sp>
      <p:grpSp>
        <p:nvGrpSpPr>
          <p:cNvPr id="30724" name="组合 30723"/>
          <p:cNvGrpSpPr/>
          <p:nvPr/>
        </p:nvGrpSpPr>
        <p:grpSpPr>
          <a:xfrm>
            <a:off x="390525" y="2514600"/>
            <a:ext cx="4267200" cy="3705225"/>
            <a:chOff x="0" y="0"/>
            <a:chExt cx="2688" cy="2334"/>
          </a:xfrm>
        </p:grpSpPr>
        <p:sp>
          <p:nvSpPr>
            <p:cNvPr id="36869" name="直接连接符 30724"/>
            <p:cNvSpPr/>
            <p:nvPr/>
          </p:nvSpPr>
          <p:spPr>
            <a:xfrm>
              <a:off x="570" y="576"/>
              <a:ext cx="0" cy="1488"/>
            </a:xfrm>
            <a:prstGeom prst="line">
              <a:avLst/>
            </a:prstGeom>
            <a:ln w="9525" cap="flat" cmpd="sng">
              <a:solidFill>
                <a:schemeClr val="tx1"/>
              </a:solidFill>
              <a:prstDash val="solid"/>
              <a:round/>
              <a:headEnd type="none" w="med" len="med"/>
              <a:tailEnd type="none" w="med" len="med"/>
            </a:ln>
          </p:spPr>
        </p:sp>
        <p:sp>
          <p:nvSpPr>
            <p:cNvPr id="36870" name="直接连接符 30725"/>
            <p:cNvSpPr/>
            <p:nvPr/>
          </p:nvSpPr>
          <p:spPr>
            <a:xfrm>
              <a:off x="576" y="2064"/>
              <a:ext cx="1344" cy="0"/>
            </a:xfrm>
            <a:prstGeom prst="line">
              <a:avLst/>
            </a:prstGeom>
            <a:ln w="9525" cap="flat" cmpd="sng">
              <a:solidFill>
                <a:schemeClr val="tx1"/>
              </a:solidFill>
              <a:prstDash val="solid"/>
              <a:round/>
              <a:headEnd type="none" w="med" len="med"/>
              <a:tailEnd type="none" w="med" len="med"/>
            </a:ln>
          </p:spPr>
        </p:sp>
        <p:sp>
          <p:nvSpPr>
            <p:cNvPr id="36871" name="直接连接符 30726"/>
            <p:cNvSpPr/>
            <p:nvPr/>
          </p:nvSpPr>
          <p:spPr>
            <a:xfrm flipH="1" flipV="1">
              <a:off x="768" y="816"/>
              <a:ext cx="1056" cy="1056"/>
            </a:xfrm>
            <a:prstGeom prst="line">
              <a:avLst/>
            </a:prstGeom>
            <a:ln w="38100" cap="flat" cmpd="sng">
              <a:solidFill>
                <a:srgbClr val="317B81"/>
              </a:solidFill>
              <a:prstDash val="solid"/>
              <a:round/>
              <a:headEnd type="none" w="med" len="med"/>
              <a:tailEnd type="none" w="med" len="med"/>
            </a:ln>
          </p:spPr>
        </p:sp>
        <p:sp>
          <p:nvSpPr>
            <p:cNvPr id="36872" name="文本框 30727"/>
            <p:cNvSpPr txBox="1"/>
            <p:nvPr/>
          </p:nvSpPr>
          <p:spPr>
            <a:xfrm>
              <a:off x="0" y="336"/>
              <a:ext cx="648" cy="384"/>
            </a:xfrm>
            <a:prstGeom prst="rect">
              <a:avLst/>
            </a:prstGeom>
            <a:noFill/>
            <a:ln w="9525">
              <a:noFill/>
            </a:ln>
          </p:spPr>
          <p:txBody>
            <a:bodyPr wrap="none" anchor="t" anchorCtr="0">
              <a:spAutoFit/>
            </a:bodyPr>
            <a:p>
              <a:pPr algn="ctr" eaLnBrk="0" hangingPunct="0">
                <a:lnSpc>
                  <a:spcPct val="85000"/>
                </a:lnSpc>
              </a:pPr>
              <a:r>
                <a:rPr lang="en-US" altLang="zh-CN" b="1" dirty="0">
                  <a:latin typeface="Times New Roman" panose="02020603050405020304" pitchFamily="2" charset="0"/>
                  <a:ea typeface="宋体" panose="02010600030101010101" pitchFamily="2" charset="-122"/>
                </a:rPr>
                <a:t>Interest</a:t>
              </a:r>
              <a:endParaRPr lang="en-US" altLang="zh-CN" b="1" dirty="0">
                <a:latin typeface="Times New Roman" panose="02020603050405020304" pitchFamily="2" charset="0"/>
                <a:ea typeface="宋体" panose="02010600030101010101" pitchFamily="2" charset="-122"/>
              </a:endParaRPr>
            </a:p>
            <a:p>
              <a:pPr algn="ctr" eaLnBrk="0" hangingPunct="0">
                <a:lnSpc>
                  <a:spcPct val="85000"/>
                </a:lnSpc>
              </a:pPr>
              <a:r>
                <a:rPr lang="en-US" altLang="zh-CN" b="1" dirty="0">
                  <a:latin typeface="Times New Roman" panose="02020603050405020304" pitchFamily="2" charset="0"/>
                  <a:ea typeface="宋体" panose="02010600030101010101" pitchFamily="2" charset="-122"/>
                </a:rPr>
                <a:t>Rate</a:t>
              </a:r>
              <a:endParaRPr lang="en-US" altLang="zh-CN" b="1" dirty="0">
                <a:latin typeface="Times New Roman" panose="02020603050405020304" pitchFamily="2" charset="0"/>
                <a:ea typeface="宋体" panose="02010600030101010101" pitchFamily="2" charset="-122"/>
              </a:endParaRPr>
            </a:p>
          </p:txBody>
        </p:sp>
        <p:sp>
          <p:nvSpPr>
            <p:cNvPr id="36873" name="文本框 30728"/>
            <p:cNvSpPr txBox="1"/>
            <p:nvPr/>
          </p:nvSpPr>
          <p:spPr>
            <a:xfrm>
              <a:off x="1872" y="1968"/>
              <a:ext cx="816" cy="366"/>
            </a:xfrm>
            <a:prstGeom prst="rect">
              <a:avLst/>
            </a:prstGeom>
            <a:noFill/>
            <a:ln w="9525">
              <a:noFill/>
            </a:ln>
          </p:spPr>
          <p:txBody>
            <a:bodyPr anchor="t" anchorCtr="0">
              <a:spAutoFit/>
            </a:bodyPr>
            <a:p>
              <a:pPr algn="ctr" eaLnBrk="0" hangingPunct="0">
                <a:lnSpc>
                  <a:spcPct val="80000"/>
                </a:lnSpc>
              </a:pPr>
              <a:r>
                <a:rPr lang="en-US" altLang="zh-CN" b="1" dirty="0">
                  <a:latin typeface="Times New Roman" panose="02020603050405020304" pitchFamily="2" charset="0"/>
                  <a:ea typeface="宋体" panose="02010600030101010101" pitchFamily="2" charset="-122"/>
                </a:rPr>
                <a:t>Loanable Funds</a:t>
              </a:r>
              <a:endParaRPr lang="en-US" altLang="zh-CN" b="1" dirty="0">
                <a:latin typeface="Times New Roman" panose="02020603050405020304" pitchFamily="2" charset="0"/>
                <a:ea typeface="宋体" panose="02010600030101010101" pitchFamily="2" charset="-122"/>
              </a:endParaRPr>
            </a:p>
          </p:txBody>
        </p:sp>
        <p:sp>
          <p:nvSpPr>
            <p:cNvPr id="36874" name="直接连接符 30729"/>
            <p:cNvSpPr/>
            <p:nvPr/>
          </p:nvSpPr>
          <p:spPr>
            <a:xfrm>
              <a:off x="576" y="1344"/>
              <a:ext cx="720" cy="0"/>
            </a:xfrm>
            <a:prstGeom prst="line">
              <a:avLst/>
            </a:prstGeom>
            <a:ln w="12700" cap="flat" cmpd="sng">
              <a:solidFill>
                <a:schemeClr val="tx1"/>
              </a:solidFill>
              <a:prstDash val="dash"/>
              <a:round/>
              <a:headEnd type="none" w="med" len="med"/>
              <a:tailEnd type="none" w="med" len="med"/>
            </a:ln>
          </p:spPr>
        </p:sp>
        <p:sp>
          <p:nvSpPr>
            <p:cNvPr id="36875" name="直接连接符 30730"/>
            <p:cNvSpPr/>
            <p:nvPr/>
          </p:nvSpPr>
          <p:spPr>
            <a:xfrm>
              <a:off x="1296" y="1344"/>
              <a:ext cx="0" cy="720"/>
            </a:xfrm>
            <a:prstGeom prst="line">
              <a:avLst/>
            </a:prstGeom>
            <a:ln w="12700" cap="flat" cmpd="sng">
              <a:solidFill>
                <a:schemeClr val="tx1"/>
              </a:solidFill>
              <a:prstDash val="dash"/>
              <a:round/>
              <a:headEnd type="none" w="med" len="med"/>
              <a:tailEnd type="none" w="med" len="med"/>
            </a:ln>
          </p:spPr>
        </p:sp>
        <p:sp>
          <p:nvSpPr>
            <p:cNvPr id="36876" name="直接连接符 30731"/>
            <p:cNvSpPr/>
            <p:nvPr/>
          </p:nvSpPr>
          <p:spPr>
            <a:xfrm flipV="1">
              <a:off x="768" y="816"/>
              <a:ext cx="1056" cy="1056"/>
            </a:xfrm>
            <a:prstGeom prst="line">
              <a:avLst/>
            </a:prstGeom>
            <a:ln w="38100" cap="flat" cmpd="sng">
              <a:solidFill>
                <a:srgbClr val="317B81"/>
              </a:solidFill>
              <a:prstDash val="solid"/>
              <a:round/>
              <a:headEnd type="none" w="med" len="med"/>
              <a:tailEnd type="none" w="med" len="med"/>
            </a:ln>
          </p:spPr>
        </p:sp>
        <p:sp>
          <p:nvSpPr>
            <p:cNvPr id="36877" name="文本框 30732"/>
            <p:cNvSpPr txBox="1"/>
            <p:nvPr/>
          </p:nvSpPr>
          <p:spPr>
            <a:xfrm>
              <a:off x="1200" y="1200"/>
              <a:ext cx="205" cy="265"/>
            </a:xfrm>
            <a:prstGeom prst="rect">
              <a:avLst/>
            </a:prstGeom>
            <a:noFill/>
            <a:ln w="9525">
              <a:noFill/>
            </a:ln>
          </p:spPr>
          <p:txBody>
            <a:bodyPr wrap="none" anchor="t" anchorCtr="0">
              <a:spAutoFit/>
            </a:bodyPr>
            <a:p>
              <a:pPr eaLnBrk="0" hangingPunct="0">
                <a:lnSpc>
                  <a:spcPct val="90000"/>
                </a:lnSpc>
              </a:pPr>
              <a:r>
                <a:rPr lang="zh-CN" altLang="en-US" sz="2400" b="1" dirty="0">
                  <a:latin typeface="Times New Roman" panose="02020603050405020304" pitchFamily="2" charset="0"/>
                  <a:ea typeface="宋体" panose="02010600030101010101" pitchFamily="2" charset="-122"/>
                  <a:sym typeface="Symbol" panose="05050102010706020507" pitchFamily="2" charset="2"/>
                </a:rPr>
                <a:t></a:t>
              </a:r>
              <a:endParaRPr lang="zh-CN" altLang="en-US" sz="2400" b="1" dirty="0">
                <a:latin typeface="Times New Roman" panose="02020603050405020304" pitchFamily="2" charset="0"/>
                <a:ea typeface="宋体" panose="02010600030101010101" pitchFamily="2" charset="-122"/>
              </a:endParaRPr>
            </a:p>
          </p:txBody>
        </p:sp>
        <p:sp>
          <p:nvSpPr>
            <p:cNvPr id="36878" name="文本框 30733"/>
            <p:cNvSpPr txBox="1"/>
            <p:nvPr/>
          </p:nvSpPr>
          <p:spPr>
            <a:xfrm>
              <a:off x="618" y="576"/>
              <a:ext cx="255" cy="242"/>
            </a:xfrm>
            <a:prstGeom prst="rect">
              <a:avLst/>
            </a:prstGeom>
            <a:noFill/>
            <a:ln w="9525">
              <a:noFill/>
            </a:ln>
          </p:spPr>
          <p:txBody>
            <a:bodyPr wrap="none" anchor="t" anchorCtr="0">
              <a:spAutoFit/>
            </a:bodyPr>
            <a:p>
              <a:pPr algn="ctr" eaLnBrk="0" hangingPunct="0">
                <a:lnSpc>
                  <a:spcPct val="80000"/>
                </a:lnSpc>
              </a:pPr>
              <a:r>
                <a:rPr lang="en-US" altLang="zh-CN" sz="2400" b="1" dirty="0">
                  <a:latin typeface="Times New Roman" panose="02020603050405020304" pitchFamily="2" charset="0"/>
                  <a:ea typeface="宋体" panose="02010600030101010101" pitchFamily="2" charset="-122"/>
                </a:rPr>
                <a:t>D</a:t>
              </a:r>
              <a:endParaRPr lang="en-US" altLang="zh-CN" sz="2400" b="1" dirty="0">
                <a:latin typeface="Times New Roman" panose="02020603050405020304" pitchFamily="2" charset="0"/>
                <a:ea typeface="宋体" panose="02010600030101010101" pitchFamily="2" charset="-122"/>
              </a:endParaRPr>
            </a:p>
          </p:txBody>
        </p:sp>
        <p:sp>
          <p:nvSpPr>
            <p:cNvPr id="36879" name="文本框 30734"/>
            <p:cNvSpPr txBox="1"/>
            <p:nvPr/>
          </p:nvSpPr>
          <p:spPr>
            <a:xfrm>
              <a:off x="1722" y="576"/>
              <a:ext cx="223" cy="242"/>
            </a:xfrm>
            <a:prstGeom prst="rect">
              <a:avLst/>
            </a:prstGeom>
            <a:noFill/>
            <a:ln w="9525">
              <a:noFill/>
            </a:ln>
          </p:spPr>
          <p:txBody>
            <a:bodyPr wrap="none" anchor="t" anchorCtr="0">
              <a:spAutoFit/>
            </a:bodyPr>
            <a:p>
              <a:pPr algn="ctr" eaLnBrk="0" hangingPunct="0">
                <a:lnSpc>
                  <a:spcPct val="80000"/>
                </a:lnSpc>
              </a:pPr>
              <a:r>
                <a:rPr lang="en-US" altLang="zh-CN" sz="2400" b="1" dirty="0">
                  <a:latin typeface="Times New Roman" panose="02020603050405020304" pitchFamily="2" charset="0"/>
                  <a:ea typeface="宋体" panose="02010600030101010101" pitchFamily="2" charset="-122"/>
                </a:rPr>
                <a:t>S</a:t>
              </a:r>
              <a:endParaRPr lang="en-US" altLang="zh-CN" sz="2400" b="1" dirty="0">
                <a:latin typeface="Times New Roman" panose="02020603050405020304" pitchFamily="2" charset="0"/>
                <a:ea typeface="宋体" panose="02010600030101010101" pitchFamily="2" charset="-122"/>
              </a:endParaRPr>
            </a:p>
          </p:txBody>
        </p:sp>
        <p:sp>
          <p:nvSpPr>
            <p:cNvPr id="36880" name="文本框 30735"/>
            <p:cNvSpPr txBox="1"/>
            <p:nvPr/>
          </p:nvSpPr>
          <p:spPr>
            <a:xfrm>
              <a:off x="48" y="0"/>
              <a:ext cx="2544" cy="288"/>
            </a:xfrm>
            <a:prstGeom prst="rect">
              <a:avLst/>
            </a:prstGeom>
            <a:noFill/>
            <a:ln w="9525">
              <a:noFill/>
            </a:ln>
          </p:spPr>
          <p:txBody>
            <a:bodyPr anchor="t" anchorCtr="0">
              <a:spAutoFit/>
            </a:bodyPr>
            <a:p>
              <a:pPr algn="ctr" eaLnBrk="0" hangingPunct="0"/>
              <a:r>
                <a:rPr lang="en-US" altLang="zh-CN" sz="2400" b="1" i="1" dirty="0">
                  <a:latin typeface="Times New Roman" panose="02020603050405020304" pitchFamily="2" charset="0"/>
                  <a:ea typeface="宋体" panose="02010600030101010101" pitchFamily="2" charset="-122"/>
                </a:rPr>
                <a:t>Interest-Rate Determination</a:t>
              </a:r>
              <a:endParaRPr lang="en-US" altLang="zh-CN" sz="2400" b="1" i="1" dirty="0">
                <a:latin typeface="Times New Roman" panose="02020603050405020304" pitchFamily="2" charset="0"/>
                <a:ea typeface="宋体" panose="02010600030101010101" pitchFamily="2" charset="-122"/>
              </a:endParaRPr>
            </a:p>
          </p:txBody>
        </p:sp>
      </p:grpSp>
      <p:sp>
        <p:nvSpPr>
          <p:cNvPr id="30737" name="矩形 30736"/>
          <p:cNvSpPr/>
          <p:nvPr/>
        </p:nvSpPr>
        <p:spPr>
          <a:xfrm>
            <a:off x="4724400" y="1905000"/>
            <a:ext cx="4038600" cy="609600"/>
          </a:xfrm>
          <a:prstGeom prst="rect">
            <a:avLst/>
          </a:prstGeom>
          <a:noFill/>
          <a:ln w="9525">
            <a:noFill/>
          </a:ln>
        </p:spPr>
        <p:txBody>
          <a:bodyPr/>
          <a:lst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3200" b="1" u="none" kern="1200" baseline="0">
                <a:solidFill>
                  <a:srgbClr val="FFFFFF"/>
                </a:solidFill>
                <a:effectLst>
                  <a:outerShdw blurRad="38100" dist="38100" dir="2700000">
                    <a:srgbClr val="C0C0C0"/>
                  </a:outerShdw>
                </a:effectLst>
                <a:latin typeface="Arial" panose="020B0604020202020204" pitchFamily="34" charset="0"/>
              </a:defRPr>
            </a:lvl1pPr>
            <a:lvl2pPr marL="571500" lvl="1"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5pPr>
          </a:lstStyle>
          <a:p>
            <a:pPr marL="342900" lvl="0" indent="-342900" algn="ctr" fontAlgn="base">
              <a:buNone/>
            </a:pPr>
            <a:r>
              <a:rPr lang="zh-CN" altLang="en-US" sz="2800" b="0" strike="noStrike" noProof="1" dirty="0">
                <a:solidFill>
                  <a:srgbClr val="0A0C5C"/>
                </a:solidFill>
                <a:latin typeface="Arial" panose="020B0604020202020204" pitchFamily="34" charset="0"/>
                <a:ea typeface="宋体" panose="02010600030101010101" pitchFamily="2" charset="-122"/>
                <a:cs typeface="+mn-ea"/>
                <a:sym typeface="Symbol" panose="05050102010706020507" pitchFamily="2" charset="2"/>
              </a:rPr>
              <a:t>  supply of securities</a:t>
            </a:r>
            <a:endParaRPr lang="zh-CN" altLang="en-US" sz="2800" b="0" strike="noStrike" noProof="1" dirty="0">
              <a:solidFill>
                <a:srgbClr val="0A0C5C"/>
              </a:solidFill>
              <a:ea typeface="宋体" panose="02010600030101010101" pitchFamily="2" charset="-122"/>
            </a:endParaRPr>
          </a:p>
        </p:txBody>
      </p:sp>
      <p:grpSp>
        <p:nvGrpSpPr>
          <p:cNvPr id="30738" name="组合 30737"/>
          <p:cNvGrpSpPr/>
          <p:nvPr/>
        </p:nvGrpSpPr>
        <p:grpSpPr>
          <a:xfrm>
            <a:off x="1704975" y="3048000"/>
            <a:ext cx="1952625" cy="2057400"/>
            <a:chOff x="0" y="0"/>
            <a:chExt cx="1230" cy="1296"/>
          </a:xfrm>
        </p:grpSpPr>
        <p:sp>
          <p:nvSpPr>
            <p:cNvPr id="36883" name="直接连接符 30738"/>
            <p:cNvSpPr/>
            <p:nvPr/>
          </p:nvSpPr>
          <p:spPr>
            <a:xfrm flipH="1" flipV="1">
              <a:off x="174" y="240"/>
              <a:ext cx="1056" cy="1056"/>
            </a:xfrm>
            <a:prstGeom prst="line">
              <a:avLst/>
            </a:prstGeom>
            <a:ln w="38100" cap="flat" cmpd="sng">
              <a:solidFill>
                <a:srgbClr val="317B81"/>
              </a:solidFill>
              <a:prstDash val="lgDash"/>
              <a:round/>
              <a:headEnd type="none" w="med" len="med"/>
              <a:tailEnd type="none" w="med" len="med"/>
            </a:ln>
          </p:spPr>
        </p:sp>
        <p:sp>
          <p:nvSpPr>
            <p:cNvPr id="36884" name="文本框 30739"/>
            <p:cNvSpPr txBox="1"/>
            <p:nvPr/>
          </p:nvSpPr>
          <p:spPr>
            <a:xfrm>
              <a:off x="0" y="0"/>
              <a:ext cx="319" cy="242"/>
            </a:xfrm>
            <a:prstGeom prst="rect">
              <a:avLst/>
            </a:prstGeom>
            <a:noFill/>
            <a:ln w="9525">
              <a:noFill/>
            </a:ln>
          </p:spPr>
          <p:txBody>
            <a:bodyPr wrap="none" anchor="t" anchorCtr="0">
              <a:spAutoFit/>
            </a:bodyPr>
            <a:p>
              <a:pPr algn="ctr" eaLnBrk="0" hangingPunct="0">
                <a:lnSpc>
                  <a:spcPct val="80000"/>
                </a:lnSpc>
              </a:pPr>
              <a:r>
                <a:rPr lang="en-US" altLang="zh-CN" sz="2400" b="1" dirty="0">
                  <a:latin typeface="Times New Roman" panose="02020603050405020304" pitchFamily="2" charset="0"/>
                  <a:ea typeface="宋体" panose="02010600030101010101" pitchFamily="2" charset="-122"/>
                </a:rPr>
                <a:t>D’</a:t>
              </a:r>
              <a:endParaRPr lang="en-US" altLang="zh-CN" sz="2400" b="1" dirty="0">
                <a:latin typeface="Times New Roman" panose="02020603050405020304" pitchFamily="2" charset="0"/>
                <a:ea typeface="宋体" panose="02010600030101010101" pitchFamily="2" charset="-122"/>
              </a:endParaRPr>
            </a:p>
          </p:txBody>
        </p:sp>
      </p:grpSp>
      <p:grpSp>
        <p:nvGrpSpPr>
          <p:cNvPr id="30741" name="组合 30740"/>
          <p:cNvGrpSpPr/>
          <p:nvPr/>
        </p:nvGrpSpPr>
        <p:grpSpPr>
          <a:xfrm>
            <a:off x="1295400" y="4038600"/>
            <a:ext cx="1697038" cy="1752600"/>
            <a:chOff x="0" y="0"/>
            <a:chExt cx="1069" cy="1104"/>
          </a:xfrm>
        </p:grpSpPr>
        <p:sp>
          <p:nvSpPr>
            <p:cNvPr id="36886" name="直接连接符 30741"/>
            <p:cNvSpPr/>
            <p:nvPr/>
          </p:nvSpPr>
          <p:spPr>
            <a:xfrm>
              <a:off x="0" y="144"/>
              <a:ext cx="960" cy="0"/>
            </a:xfrm>
            <a:prstGeom prst="line">
              <a:avLst/>
            </a:prstGeom>
            <a:ln w="12700" cap="flat" cmpd="sng">
              <a:solidFill>
                <a:schemeClr val="tx1"/>
              </a:solidFill>
              <a:prstDash val="dash"/>
              <a:round/>
              <a:headEnd type="none" w="med" len="med"/>
              <a:tailEnd type="none" w="med" len="med"/>
            </a:ln>
          </p:spPr>
        </p:sp>
        <p:sp>
          <p:nvSpPr>
            <p:cNvPr id="36887" name="直接连接符 30742"/>
            <p:cNvSpPr/>
            <p:nvPr/>
          </p:nvSpPr>
          <p:spPr>
            <a:xfrm>
              <a:off x="960" y="144"/>
              <a:ext cx="0" cy="960"/>
            </a:xfrm>
            <a:prstGeom prst="line">
              <a:avLst/>
            </a:prstGeom>
            <a:ln w="12700" cap="flat" cmpd="sng">
              <a:solidFill>
                <a:schemeClr val="tx1"/>
              </a:solidFill>
              <a:prstDash val="dash"/>
              <a:round/>
              <a:headEnd type="none" w="med" len="med"/>
              <a:tailEnd type="none" w="med" len="med"/>
            </a:ln>
          </p:spPr>
        </p:sp>
        <p:sp>
          <p:nvSpPr>
            <p:cNvPr id="36888" name="直接连接符 30743"/>
            <p:cNvSpPr/>
            <p:nvPr/>
          </p:nvSpPr>
          <p:spPr>
            <a:xfrm flipV="1">
              <a:off x="96" y="144"/>
              <a:ext cx="0" cy="240"/>
            </a:xfrm>
            <a:prstGeom prst="line">
              <a:avLst/>
            </a:prstGeom>
            <a:ln w="19050" cap="flat" cmpd="sng">
              <a:solidFill>
                <a:srgbClr val="317B81"/>
              </a:solidFill>
              <a:prstDash val="solid"/>
              <a:round/>
              <a:headEnd type="none" w="med" len="med"/>
              <a:tailEnd type="triangle" w="med" len="med"/>
            </a:ln>
          </p:spPr>
        </p:sp>
        <p:sp>
          <p:nvSpPr>
            <p:cNvPr id="36889" name="直接连接符 30744"/>
            <p:cNvSpPr/>
            <p:nvPr/>
          </p:nvSpPr>
          <p:spPr>
            <a:xfrm>
              <a:off x="720" y="1008"/>
              <a:ext cx="240" cy="0"/>
            </a:xfrm>
            <a:prstGeom prst="line">
              <a:avLst/>
            </a:prstGeom>
            <a:ln w="19050" cap="flat" cmpd="sng">
              <a:solidFill>
                <a:srgbClr val="317B81"/>
              </a:solidFill>
              <a:prstDash val="solid"/>
              <a:round/>
              <a:headEnd type="none" w="med" len="med"/>
              <a:tailEnd type="triangle" w="med" len="med"/>
            </a:ln>
          </p:spPr>
        </p:sp>
        <p:sp>
          <p:nvSpPr>
            <p:cNvPr id="36890" name="文本框 30745"/>
            <p:cNvSpPr txBox="1"/>
            <p:nvPr/>
          </p:nvSpPr>
          <p:spPr>
            <a:xfrm>
              <a:off x="864" y="0"/>
              <a:ext cx="205" cy="265"/>
            </a:xfrm>
            <a:prstGeom prst="rect">
              <a:avLst/>
            </a:prstGeom>
            <a:noFill/>
            <a:ln w="9525">
              <a:noFill/>
            </a:ln>
          </p:spPr>
          <p:txBody>
            <a:bodyPr wrap="none" anchor="t" anchorCtr="0">
              <a:spAutoFit/>
            </a:bodyPr>
            <a:p>
              <a:pPr eaLnBrk="0" hangingPunct="0">
                <a:lnSpc>
                  <a:spcPct val="90000"/>
                </a:lnSpc>
              </a:pPr>
              <a:r>
                <a:rPr lang="zh-CN" altLang="en-US" sz="2400" b="1" dirty="0">
                  <a:latin typeface="Times New Roman" panose="02020603050405020304" pitchFamily="2" charset="0"/>
                  <a:ea typeface="宋体" panose="02010600030101010101" pitchFamily="2" charset="-122"/>
                  <a:sym typeface="Symbol" panose="05050102010706020507" pitchFamily="2" charset="2"/>
                </a:rPr>
                <a:t></a:t>
              </a:r>
              <a:endParaRPr lang="zh-CN" altLang="en-US" sz="2400" b="1" dirty="0">
                <a:latin typeface="Times New Roman" panose="02020603050405020304" pitchFamily="2" charset="0"/>
                <a:ea typeface="宋体" panose="02010600030101010101" pitchFamily="2" charset="-122"/>
              </a:endParaRPr>
            </a:p>
          </p:txBody>
        </p:sp>
      </p:grpSp>
      <p:grpSp>
        <p:nvGrpSpPr>
          <p:cNvPr id="30747" name="组合 30746"/>
          <p:cNvGrpSpPr/>
          <p:nvPr/>
        </p:nvGrpSpPr>
        <p:grpSpPr>
          <a:xfrm>
            <a:off x="4724400" y="2514600"/>
            <a:ext cx="4124325" cy="3460750"/>
            <a:chOff x="0" y="0"/>
            <a:chExt cx="2598" cy="2180"/>
          </a:xfrm>
        </p:grpSpPr>
        <p:sp>
          <p:nvSpPr>
            <p:cNvPr id="36892" name="直接连接符 30747"/>
            <p:cNvSpPr/>
            <p:nvPr/>
          </p:nvSpPr>
          <p:spPr>
            <a:xfrm>
              <a:off x="480" y="576"/>
              <a:ext cx="0" cy="1488"/>
            </a:xfrm>
            <a:prstGeom prst="line">
              <a:avLst/>
            </a:prstGeom>
            <a:ln w="9525" cap="flat" cmpd="sng">
              <a:solidFill>
                <a:schemeClr val="tx1"/>
              </a:solidFill>
              <a:prstDash val="solid"/>
              <a:round/>
              <a:headEnd type="none" w="med" len="med"/>
              <a:tailEnd type="none" w="med" len="med"/>
            </a:ln>
          </p:spPr>
        </p:sp>
        <p:sp>
          <p:nvSpPr>
            <p:cNvPr id="36893" name="直接连接符 30748"/>
            <p:cNvSpPr/>
            <p:nvPr/>
          </p:nvSpPr>
          <p:spPr>
            <a:xfrm>
              <a:off x="486" y="2064"/>
              <a:ext cx="1344" cy="0"/>
            </a:xfrm>
            <a:prstGeom prst="line">
              <a:avLst/>
            </a:prstGeom>
            <a:ln w="9525" cap="flat" cmpd="sng">
              <a:solidFill>
                <a:schemeClr val="tx1"/>
              </a:solidFill>
              <a:prstDash val="solid"/>
              <a:round/>
              <a:headEnd type="none" w="med" len="med"/>
              <a:tailEnd type="none" w="med" len="med"/>
            </a:ln>
          </p:spPr>
        </p:sp>
        <p:sp>
          <p:nvSpPr>
            <p:cNvPr id="36894" name="直接连接符 30749"/>
            <p:cNvSpPr/>
            <p:nvPr/>
          </p:nvSpPr>
          <p:spPr>
            <a:xfrm flipH="1" flipV="1">
              <a:off x="678" y="816"/>
              <a:ext cx="1056" cy="1056"/>
            </a:xfrm>
            <a:prstGeom prst="line">
              <a:avLst/>
            </a:prstGeom>
            <a:ln w="38100" cap="flat" cmpd="sng">
              <a:solidFill>
                <a:srgbClr val="317B81"/>
              </a:solidFill>
              <a:prstDash val="solid"/>
              <a:round/>
              <a:headEnd type="none" w="med" len="med"/>
              <a:tailEnd type="none" w="med" len="med"/>
            </a:ln>
          </p:spPr>
        </p:sp>
        <p:sp>
          <p:nvSpPr>
            <p:cNvPr id="36895" name="文本框 30750"/>
            <p:cNvSpPr txBox="1"/>
            <p:nvPr/>
          </p:nvSpPr>
          <p:spPr>
            <a:xfrm>
              <a:off x="0" y="336"/>
              <a:ext cx="471" cy="221"/>
            </a:xfrm>
            <a:prstGeom prst="rect">
              <a:avLst/>
            </a:prstGeom>
            <a:noFill/>
            <a:ln w="9525">
              <a:noFill/>
            </a:ln>
          </p:spPr>
          <p:txBody>
            <a:bodyPr wrap="none" anchor="t" anchorCtr="0">
              <a:spAutoFit/>
            </a:bodyPr>
            <a:p>
              <a:pPr algn="ctr" eaLnBrk="0" hangingPunct="0">
                <a:lnSpc>
                  <a:spcPct val="85000"/>
                </a:lnSpc>
              </a:pPr>
              <a:r>
                <a:rPr lang="en-US" altLang="zh-CN" b="1" dirty="0">
                  <a:latin typeface="Times New Roman" panose="02020603050405020304" pitchFamily="2" charset="0"/>
                  <a:ea typeface="宋体" panose="02010600030101010101" pitchFamily="2" charset="-122"/>
                </a:rPr>
                <a:t>Price</a:t>
              </a:r>
              <a:endParaRPr lang="en-US" altLang="zh-CN" b="1" dirty="0">
                <a:latin typeface="Times New Roman" panose="02020603050405020304" pitchFamily="2" charset="0"/>
                <a:ea typeface="宋体" panose="02010600030101010101" pitchFamily="2" charset="-122"/>
              </a:endParaRPr>
            </a:p>
          </p:txBody>
        </p:sp>
        <p:sp>
          <p:nvSpPr>
            <p:cNvPr id="36896" name="文本框 30751"/>
            <p:cNvSpPr txBox="1"/>
            <p:nvPr/>
          </p:nvSpPr>
          <p:spPr>
            <a:xfrm>
              <a:off x="1782" y="1968"/>
              <a:ext cx="816" cy="212"/>
            </a:xfrm>
            <a:prstGeom prst="rect">
              <a:avLst/>
            </a:prstGeom>
            <a:noFill/>
            <a:ln w="9525">
              <a:noFill/>
            </a:ln>
          </p:spPr>
          <p:txBody>
            <a:bodyPr anchor="t" anchorCtr="0">
              <a:spAutoFit/>
            </a:bodyPr>
            <a:p>
              <a:pPr algn="ctr" eaLnBrk="0" hangingPunct="0">
                <a:lnSpc>
                  <a:spcPct val="80000"/>
                </a:lnSpc>
              </a:pPr>
              <a:r>
                <a:rPr lang="en-US" altLang="zh-CN" b="1" dirty="0">
                  <a:latin typeface="Times New Roman" panose="02020603050405020304" pitchFamily="2" charset="0"/>
                  <a:ea typeface="宋体" panose="02010600030101010101" pitchFamily="2" charset="-122"/>
                </a:rPr>
                <a:t>Assets</a:t>
              </a:r>
              <a:endParaRPr lang="en-US" altLang="zh-CN" b="1" dirty="0">
                <a:latin typeface="Times New Roman" panose="02020603050405020304" pitchFamily="2" charset="0"/>
                <a:ea typeface="宋体" panose="02010600030101010101" pitchFamily="2" charset="-122"/>
              </a:endParaRPr>
            </a:p>
          </p:txBody>
        </p:sp>
        <p:sp>
          <p:nvSpPr>
            <p:cNvPr id="36897" name="直接连接符 30752"/>
            <p:cNvSpPr/>
            <p:nvPr/>
          </p:nvSpPr>
          <p:spPr>
            <a:xfrm>
              <a:off x="486" y="1344"/>
              <a:ext cx="720" cy="0"/>
            </a:xfrm>
            <a:prstGeom prst="line">
              <a:avLst/>
            </a:prstGeom>
            <a:ln w="12700" cap="flat" cmpd="sng">
              <a:solidFill>
                <a:schemeClr val="tx1"/>
              </a:solidFill>
              <a:prstDash val="dash"/>
              <a:round/>
              <a:headEnd type="none" w="med" len="med"/>
              <a:tailEnd type="none" w="med" len="med"/>
            </a:ln>
          </p:spPr>
        </p:sp>
        <p:sp>
          <p:nvSpPr>
            <p:cNvPr id="36898" name="直接连接符 30753"/>
            <p:cNvSpPr/>
            <p:nvPr/>
          </p:nvSpPr>
          <p:spPr>
            <a:xfrm>
              <a:off x="1206" y="1344"/>
              <a:ext cx="0" cy="720"/>
            </a:xfrm>
            <a:prstGeom prst="line">
              <a:avLst/>
            </a:prstGeom>
            <a:ln w="12700" cap="flat" cmpd="sng">
              <a:solidFill>
                <a:schemeClr val="tx1"/>
              </a:solidFill>
              <a:prstDash val="dash"/>
              <a:round/>
              <a:headEnd type="none" w="med" len="med"/>
              <a:tailEnd type="none" w="med" len="med"/>
            </a:ln>
          </p:spPr>
        </p:sp>
        <p:sp>
          <p:nvSpPr>
            <p:cNvPr id="36899" name="直接连接符 30754"/>
            <p:cNvSpPr/>
            <p:nvPr/>
          </p:nvSpPr>
          <p:spPr>
            <a:xfrm flipV="1">
              <a:off x="678" y="816"/>
              <a:ext cx="1056" cy="1056"/>
            </a:xfrm>
            <a:prstGeom prst="line">
              <a:avLst/>
            </a:prstGeom>
            <a:ln w="38100" cap="flat" cmpd="sng">
              <a:solidFill>
                <a:srgbClr val="317B81"/>
              </a:solidFill>
              <a:prstDash val="solid"/>
              <a:round/>
              <a:headEnd type="none" w="med" len="med"/>
              <a:tailEnd type="none" w="med" len="med"/>
            </a:ln>
          </p:spPr>
        </p:sp>
        <p:sp>
          <p:nvSpPr>
            <p:cNvPr id="36900" name="文本框 30755"/>
            <p:cNvSpPr txBox="1"/>
            <p:nvPr/>
          </p:nvSpPr>
          <p:spPr>
            <a:xfrm>
              <a:off x="1110" y="1200"/>
              <a:ext cx="205" cy="265"/>
            </a:xfrm>
            <a:prstGeom prst="rect">
              <a:avLst/>
            </a:prstGeom>
            <a:noFill/>
            <a:ln w="9525">
              <a:noFill/>
            </a:ln>
          </p:spPr>
          <p:txBody>
            <a:bodyPr wrap="none" anchor="t" anchorCtr="0">
              <a:spAutoFit/>
            </a:bodyPr>
            <a:p>
              <a:pPr eaLnBrk="0" hangingPunct="0">
                <a:lnSpc>
                  <a:spcPct val="90000"/>
                </a:lnSpc>
              </a:pPr>
              <a:r>
                <a:rPr lang="zh-CN" altLang="en-US" sz="2400" b="1" dirty="0">
                  <a:latin typeface="Times New Roman" panose="02020603050405020304" pitchFamily="2" charset="0"/>
                  <a:ea typeface="宋体" panose="02010600030101010101" pitchFamily="2" charset="-122"/>
                  <a:sym typeface="Symbol" panose="05050102010706020507" pitchFamily="2" charset="2"/>
                </a:rPr>
                <a:t></a:t>
              </a:r>
              <a:endParaRPr lang="zh-CN" altLang="en-US" sz="2400" b="1" dirty="0">
                <a:latin typeface="Times New Roman" panose="02020603050405020304" pitchFamily="2" charset="0"/>
                <a:ea typeface="宋体" panose="02010600030101010101" pitchFamily="2" charset="-122"/>
              </a:endParaRPr>
            </a:p>
          </p:txBody>
        </p:sp>
        <p:sp>
          <p:nvSpPr>
            <p:cNvPr id="36901" name="文本框 30756"/>
            <p:cNvSpPr txBox="1"/>
            <p:nvPr/>
          </p:nvSpPr>
          <p:spPr>
            <a:xfrm>
              <a:off x="6" y="0"/>
              <a:ext cx="2544" cy="288"/>
            </a:xfrm>
            <a:prstGeom prst="rect">
              <a:avLst/>
            </a:prstGeom>
            <a:noFill/>
            <a:ln w="9525">
              <a:noFill/>
            </a:ln>
          </p:spPr>
          <p:txBody>
            <a:bodyPr anchor="t" anchorCtr="0">
              <a:spAutoFit/>
            </a:bodyPr>
            <a:p>
              <a:pPr algn="ctr" eaLnBrk="0" hangingPunct="0"/>
              <a:r>
                <a:rPr lang="en-US" altLang="zh-CN" sz="2400" b="1" i="1" dirty="0">
                  <a:latin typeface="Times New Roman" panose="02020603050405020304" pitchFamily="2" charset="0"/>
                  <a:ea typeface="宋体" panose="02010600030101010101" pitchFamily="2" charset="-122"/>
                </a:rPr>
                <a:t>Asset Price Determination</a:t>
              </a:r>
              <a:endParaRPr lang="en-US" altLang="zh-CN" sz="2400" b="1" i="1" dirty="0">
                <a:latin typeface="Times New Roman" panose="02020603050405020304" pitchFamily="2" charset="0"/>
                <a:ea typeface="宋体" panose="02010600030101010101" pitchFamily="2" charset="-122"/>
              </a:endParaRPr>
            </a:p>
          </p:txBody>
        </p:sp>
        <p:sp>
          <p:nvSpPr>
            <p:cNvPr id="36902" name="文本框 30757"/>
            <p:cNvSpPr txBox="1"/>
            <p:nvPr/>
          </p:nvSpPr>
          <p:spPr>
            <a:xfrm>
              <a:off x="528" y="576"/>
              <a:ext cx="255" cy="242"/>
            </a:xfrm>
            <a:prstGeom prst="rect">
              <a:avLst/>
            </a:prstGeom>
            <a:noFill/>
            <a:ln w="9525">
              <a:noFill/>
            </a:ln>
          </p:spPr>
          <p:txBody>
            <a:bodyPr wrap="none" anchor="t" anchorCtr="0">
              <a:spAutoFit/>
            </a:bodyPr>
            <a:p>
              <a:pPr algn="ctr" eaLnBrk="0" hangingPunct="0">
                <a:lnSpc>
                  <a:spcPct val="80000"/>
                </a:lnSpc>
              </a:pPr>
              <a:r>
                <a:rPr lang="en-US" altLang="zh-CN" sz="2400" b="1" dirty="0">
                  <a:latin typeface="Times New Roman" panose="02020603050405020304" pitchFamily="2" charset="0"/>
                  <a:ea typeface="宋体" panose="02010600030101010101" pitchFamily="2" charset="-122"/>
                </a:rPr>
                <a:t>D</a:t>
              </a:r>
              <a:endParaRPr lang="en-US" altLang="zh-CN" sz="2400" b="1" dirty="0">
                <a:latin typeface="Times New Roman" panose="02020603050405020304" pitchFamily="2" charset="0"/>
                <a:ea typeface="宋体" panose="02010600030101010101" pitchFamily="2" charset="-122"/>
              </a:endParaRPr>
            </a:p>
          </p:txBody>
        </p:sp>
        <p:sp>
          <p:nvSpPr>
            <p:cNvPr id="36903" name="文本框 30758"/>
            <p:cNvSpPr txBox="1"/>
            <p:nvPr/>
          </p:nvSpPr>
          <p:spPr>
            <a:xfrm>
              <a:off x="1632" y="576"/>
              <a:ext cx="223" cy="242"/>
            </a:xfrm>
            <a:prstGeom prst="rect">
              <a:avLst/>
            </a:prstGeom>
            <a:noFill/>
            <a:ln w="9525">
              <a:noFill/>
            </a:ln>
          </p:spPr>
          <p:txBody>
            <a:bodyPr wrap="none" anchor="t" anchorCtr="0">
              <a:spAutoFit/>
            </a:bodyPr>
            <a:p>
              <a:pPr algn="ctr" eaLnBrk="0" hangingPunct="0">
                <a:lnSpc>
                  <a:spcPct val="80000"/>
                </a:lnSpc>
              </a:pPr>
              <a:r>
                <a:rPr lang="en-US" altLang="zh-CN" sz="2400" b="1" dirty="0">
                  <a:latin typeface="Times New Roman" panose="02020603050405020304" pitchFamily="2" charset="0"/>
                  <a:ea typeface="宋体" panose="02010600030101010101" pitchFamily="2" charset="-122"/>
                </a:rPr>
                <a:t>S</a:t>
              </a:r>
              <a:endParaRPr lang="en-US" altLang="zh-CN" sz="2400" b="1" dirty="0">
                <a:latin typeface="Times New Roman" panose="02020603050405020304" pitchFamily="2" charset="0"/>
                <a:ea typeface="宋体" panose="02010600030101010101" pitchFamily="2" charset="-122"/>
              </a:endParaRPr>
            </a:p>
          </p:txBody>
        </p:sp>
      </p:grpSp>
      <p:grpSp>
        <p:nvGrpSpPr>
          <p:cNvPr id="30760" name="组合 30759"/>
          <p:cNvGrpSpPr/>
          <p:nvPr/>
        </p:nvGrpSpPr>
        <p:grpSpPr>
          <a:xfrm>
            <a:off x="6324600" y="3810000"/>
            <a:ext cx="1751013" cy="1905000"/>
            <a:chOff x="0" y="0"/>
            <a:chExt cx="1103" cy="1200"/>
          </a:xfrm>
        </p:grpSpPr>
        <p:sp>
          <p:nvSpPr>
            <p:cNvPr id="36905" name="直接连接符 30760"/>
            <p:cNvSpPr/>
            <p:nvPr/>
          </p:nvSpPr>
          <p:spPr>
            <a:xfrm flipV="1">
              <a:off x="0" y="240"/>
              <a:ext cx="960" cy="960"/>
            </a:xfrm>
            <a:prstGeom prst="line">
              <a:avLst/>
            </a:prstGeom>
            <a:ln w="38100" cap="flat" cmpd="sng">
              <a:solidFill>
                <a:srgbClr val="317B81"/>
              </a:solidFill>
              <a:prstDash val="lgDash"/>
              <a:round/>
              <a:headEnd type="none" w="med" len="med"/>
              <a:tailEnd type="none" w="med" len="med"/>
            </a:ln>
          </p:spPr>
        </p:sp>
        <p:sp>
          <p:nvSpPr>
            <p:cNvPr id="36906" name="文本框 30761"/>
            <p:cNvSpPr txBox="1"/>
            <p:nvPr/>
          </p:nvSpPr>
          <p:spPr>
            <a:xfrm>
              <a:off x="816" y="0"/>
              <a:ext cx="287" cy="242"/>
            </a:xfrm>
            <a:prstGeom prst="rect">
              <a:avLst/>
            </a:prstGeom>
            <a:noFill/>
            <a:ln w="9525">
              <a:noFill/>
            </a:ln>
          </p:spPr>
          <p:txBody>
            <a:bodyPr wrap="none" anchor="t" anchorCtr="0">
              <a:spAutoFit/>
            </a:bodyPr>
            <a:p>
              <a:pPr algn="ctr" eaLnBrk="0" hangingPunct="0">
                <a:lnSpc>
                  <a:spcPct val="80000"/>
                </a:lnSpc>
              </a:pPr>
              <a:r>
                <a:rPr lang="en-US" altLang="zh-CN" sz="2400" b="1" dirty="0">
                  <a:latin typeface="Times New Roman" panose="02020603050405020304" pitchFamily="2" charset="0"/>
                  <a:ea typeface="宋体" panose="02010600030101010101" pitchFamily="2" charset="-122"/>
                </a:rPr>
                <a:t>S’</a:t>
              </a:r>
              <a:endParaRPr lang="en-US" altLang="zh-CN" sz="2400" b="1" dirty="0">
                <a:latin typeface="Times New Roman" panose="02020603050405020304" pitchFamily="2" charset="0"/>
                <a:ea typeface="宋体" panose="02010600030101010101" pitchFamily="2" charset="-122"/>
              </a:endParaRPr>
            </a:p>
          </p:txBody>
        </p:sp>
      </p:grpSp>
      <p:grpSp>
        <p:nvGrpSpPr>
          <p:cNvPr id="30763" name="组合 30762"/>
          <p:cNvGrpSpPr/>
          <p:nvPr/>
        </p:nvGrpSpPr>
        <p:grpSpPr>
          <a:xfrm>
            <a:off x="5486400" y="4648200"/>
            <a:ext cx="1697038" cy="1143000"/>
            <a:chOff x="0" y="0"/>
            <a:chExt cx="1069" cy="720"/>
          </a:xfrm>
        </p:grpSpPr>
        <p:sp>
          <p:nvSpPr>
            <p:cNvPr id="36908" name="直接连接符 30763"/>
            <p:cNvSpPr/>
            <p:nvPr/>
          </p:nvSpPr>
          <p:spPr>
            <a:xfrm>
              <a:off x="0" y="240"/>
              <a:ext cx="960" cy="0"/>
            </a:xfrm>
            <a:prstGeom prst="line">
              <a:avLst/>
            </a:prstGeom>
            <a:ln w="12700" cap="flat" cmpd="sng">
              <a:solidFill>
                <a:schemeClr val="tx1"/>
              </a:solidFill>
              <a:prstDash val="dash"/>
              <a:round/>
              <a:headEnd type="none" w="med" len="med"/>
              <a:tailEnd type="none" w="med" len="med"/>
            </a:ln>
          </p:spPr>
        </p:sp>
        <p:sp>
          <p:nvSpPr>
            <p:cNvPr id="36909" name="直接连接符 30764"/>
            <p:cNvSpPr/>
            <p:nvPr/>
          </p:nvSpPr>
          <p:spPr>
            <a:xfrm>
              <a:off x="960" y="240"/>
              <a:ext cx="0" cy="480"/>
            </a:xfrm>
            <a:prstGeom prst="line">
              <a:avLst/>
            </a:prstGeom>
            <a:ln w="12700" cap="flat" cmpd="sng">
              <a:solidFill>
                <a:schemeClr val="tx1"/>
              </a:solidFill>
              <a:prstDash val="dash"/>
              <a:round/>
              <a:headEnd type="none" w="med" len="med"/>
              <a:tailEnd type="none" w="med" len="med"/>
            </a:ln>
          </p:spPr>
        </p:sp>
        <p:sp>
          <p:nvSpPr>
            <p:cNvPr id="36910" name="文本框 30765"/>
            <p:cNvSpPr txBox="1"/>
            <p:nvPr/>
          </p:nvSpPr>
          <p:spPr>
            <a:xfrm>
              <a:off x="864" y="96"/>
              <a:ext cx="205" cy="265"/>
            </a:xfrm>
            <a:prstGeom prst="rect">
              <a:avLst/>
            </a:prstGeom>
            <a:noFill/>
            <a:ln w="9525">
              <a:noFill/>
            </a:ln>
          </p:spPr>
          <p:txBody>
            <a:bodyPr wrap="none" anchor="t" anchorCtr="0">
              <a:spAutoFit/>
            </a:bodyPr>
            <a:p>
              <a:pPr eaLnBrk="0" hangingPunct="0">
                <a:lnSpc>
                  <a:spcPct val="90000"/>
                </a:lnSpc>
              </a:pPr>
              <a:r>
                <a:rPr lang="zh-CN" altLang="en-US" sz="2400" b="1" dirty="0">
                  <a:latin typeface="Times New Roman" panose="02020603050405020304" pitchFamily="2" charset="0"/>
                  <a:ea typeface="宋体" panose="02010600030101010101" pitchFamily="2" charset="-122"/>
                  <a:sym typeface="Symbol" panose="05050102010706020507" pitchFamily="2" charset="2"/>
                </a:rPr>
                <a:t></a:t>
              </a:r>
              <a:endParaRPr lang="zh-CN" altLang="en-US" sz="2400" b="1" dirty="0">
                <a:latin typeface="Times New Roman" panose="02020603050405020304" pitchFamily="2" charset="0"/>
                <a:ea typeface="宋体" panose="02010600030101010101" pitchFamily="2" charset="-122"/>
              </a:endParaRPr>
            </a:p>
          </p:txBody>
        </p:sp>
        <p:sp>
          <p:nvSpPr>
            <p:cNvPr id="36911" name="直接连接符 30766"/>
            <p:cNvSpPr/>
            <p:nvPr/>
          </p:nvSpPr>
          <p:spPr>
            <a:xfrm>
              <a:off x="96" y="0"/>
              <a:ext cx="0" cy="240"/>
            </a:xfrm>
            <a:prstGeom prst="line">
              <a:avLst/>
            </a:prstGeom>
            <a:ln w="19050" cap="flat" cmpd="sng">
              <a:solidFill>
                <a:srgbClr val="317B81"/>
              </a:solidFill>
              <a:prstDash val="solid"/>
              <a:round/>
              <a:headEnd type="none" w="med" len="med"/>
              <a:tailEnd type="triangle" w="med" len="med"/>
            </a:ln>
          </p:spPr>
        </p:sp>
        <p:sp>
          <p:nvSpPr>
            <p:cNvPr id="36912" name="直接连接符 30767"/>
            <p:cNvSpPr/>
            <p:nvPr/>
          </p:nvSpPr>
          <p:spPr>
            <a:xfrm>
              <a:off x="720" y="624"/>
              <a:ext cx="240" cy="0"/>
            </a:xfrm>
            <a:prstGeom prst="line">
              <a:avLst/>
            </a:prstGeom>
            <a:ln w="19050" cap="flat" cmpd="sng">
              <a:solidFill>
                <a:srgbClr val="317B81"/>
              </a:solidFill>
              <a:prstDash val="solid"/>
              <a:round/>
              <a:headEnd type="none" w="med" len="med"/>
              <a:tailEnd type="triangle" w="med" len="med"/>
            </a:ln>
          </p:spPr>
        </p:sp>
      </p:grpSp>
      <p:sp>
        <p:nvSpPr>
          <p:cNvPr id="36913" name="文本框 30768"/>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chemeClr val="bg2"/>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chemeClr val="bg2"/>
                </a:solidFill>
                <a:latin typeface="Times New Roman" panose="02020603050405020304" pitchFamily="2" charset="0"/>
                <a:ea typeface="宋体" panose="02010600030101010101" pitchFamily="2" charset="-122"/>
              </a:rPr>
            </a:fld>
            <a:endParaRPr lang="en-US" altLang="zh-CN" sz="1400" dirty="0">
              <a:solidFill>
                <a:schemeClr val="bg2"/>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723">
                                            <p:txEl>
                                              <p:charRg st="0" end="28"/>
                                            </p:txEl>
                                          </p:spTgt>
                                        </p:tgtEl>
                                        <p:attrNameLst>
                                          <p:attrName>style.visibility</p:attrName>
                                        </p:attrNameLst>
                                      </p:cBhvr>
                                      <p:to>
                                        <p:strVal val="visible"/>
                                      </p:to>
                                    </p:set>
                                    <p:animEffect transition="in" filter="dissolve">
                                      <p:cBhvr>
                                        <p:cTn id="7" dur="500"/>
                                        <p:tgtEl>
                                          <p:spTgt spid="30723">
                                            <p:txEl>
                                              <p:charRg st="0" end="28"/>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0724"/>
                                        </p:tgtEl>
                                        <p:attrNameLst>
                                          <p:attrName>style.visibility</p:attrName>
                                        </p:attrNameLst>
                                      </p:cBhvr>
                                      <p:to>
                                        <p:strVal val="visible"/>
                                      </p:to>
                                    </p:set>
                                    <p:animEffect transition="in" filter="wipe(up)">
                                      <p:cBhvr>
                                        <p:cTn id="12" dur="500"/>
                                        <p:tgtEl>
                                          <p:spTgt spid="30724"/>
                                        </p:tgtEl>
                                      </p:cBhvr>
                                    </p:animEffect>
                                  </p:childTnLst>
                                </p:cTn>
                              </p:par>
                            </p:childTnLst>
                          </p:cTn>
                        </p:par>
                        <p:par>
                          <p:cTn id="13" fill="hold">
                            <p:stCondLst>
                              <p:cond delay="500"/>
                            </p:stCondLst>
                            <p:childTnLst>
                              <p:par>
                                <p:cTn id="14" presetID="12" presetClass="entr" presetSubtype="4" fill="hold" nodeType="afterEffect">
                                  <p:stCondLst>
                                    <p:cond delay="0"/>
                                  </p:stCondLst>
                                  <p:childTnLst>
                                    <p:set>
                                      <p:cBhvr>
                                        <p:cTn id="15" dur="1" fill="hold">
                                          <p:stCondLst>
                                            <p:cond delay="0"/>
                                          </p:stCondLst>
                                        </p:cTn>
                                        <p:tgtEl>
                                          <p:spTgt spid="30738"/>
                                        </p:tgtEl>
                                        <p:attrNameLst>
                                          <p:attrName>style.visibility</p:attrName>
                                        </p:attrNameLst>
                                      </p:cBhvr>
                                      <p:to>
                                        <p:strVal val="visible"/>
                                      </p:to>
                                    </p:set>
                                    <p:animEffect transition="in" filter="slide(fromBottom)">
                                      <p:cBhvr>
                                        <p:cTn id="16" dur="500"/>
                                        <p:tgtEl>
                                          <p:spTgt spid="30738"/>
                                        </p:tgtEl>
                                      </p:cBhvr>
                                    </p:animEffect>
                                  </p:childTnLst>
                                </p:cTn>
                              </p:par>
                            </p:childTnLst>
                          </p:cTn>
                        </p:par>
                        <p:par>
                          <p:cTn id="17" fill="hold">
                            <p:stCondLst>
                              <p:cond delay="1000"/>
                            </p:stCondLst>
                            <p:childTnLst>
                              <p:par>
                                <p:cTn id="18" presetID="18" presetClass="entr" presetSubtype="12" fill="hold" nodeType="afterEffect">
                                  <p:stCondLst>
                                    <p:cond delay="0"/>
                                  </p:stCondLst>
                                  <p:childTnLst>
                                    <p:set>
                                      <p:cBhvr>
                                        <p:cTn id="19" dur="1" fill="hold">
                                          <p:stCondLst>
                                            <p:cond delay="0"/>
                                          </p:stCondLst>
                                        </p:cTn>
                                        <p:tgtEl>
                                          <p:spTgt spid="30741"/>
                                        </p:tgtEl>
                                        <p:attrNameLst>
                                          <p:attrName>style.visibility</p:attrName>
                                        </p:attrNameLst>
                                      </p:cBhvr>
                                      <p:to>
                                        <p:strVal val="visible"/>
                                      </p:to>
                                    </p:set>
                                    <p:animEffect transition="in" filter="strips(downLeft)">
                                      <p:cBhvr>
                                        <p:cTn id="20" dur="500"/>
                                        <p:tgtEl>
                                          <p:spTgt spid="3074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30737">
                                            <p:txEl>
                                              <p:charRg st="0" end="25"/>
                                            </p:txEl>
                                          </p:spTgt>
                                        </p:tgtEl>
                                        <p:attrNameLst>
                                          <p:attrName>style.visibility</p:attrName>
                                        </p:attrNameLst>
                                      </p:cBhvr>
                                      <p:to>
                                        <p:strVal val="visible"/>
                                      </p:to>
                                    </p:set>
                                    <p:animEffect transition="in" filter="wipe(up)">
                                      <p:cBhvr>
                                        <p:cTn id="25" dur="500"/>
                                        <p:tgtEl>
                                          <p:spTgt spid="30737">
                                            <p:txEl>
                                              <p:charRg st="0" end="2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30747"/>
                                        </p:tgtEl>
                                        <p:attrNameLst>
                                          <p:attrName>style.visibility</p:attrName>
                                        </p:attrNameLst>
                                      </p:cBhvr>
                                      <p:to>
                                        <p:strVal val="visible"/>
                                      </p:to>
                                    </p:set>
                                    <p:animEffect transition="in" filter="wipe(up)">
                                      <p:cBhvr>
                                        <p:cTn id="30" dur="500"/>
                                        <p:tgtEl>
                                          <p:spTgt spid="30747"/>
                                        </p:tgtEl>
                                      </p:cBhvr>
                                    </p:animEffect>
                                  </p:childTnLst>
                                </p:cTn>
                              </p:par>
                            </p:childTnLst>
                          </p:cTn>
                        </p:par>
                        <p:par>
                          <p:cTn id="31" fill="hold">
                            <p:stCondLst>
                              <p:cond delay="500"/>
                            </p:stCondLst>
                            <p:childTnLst>
                              <p:par>
                                <p:cTn id="32" presetID="12" presetClass="entr" presetSubtype="8" fill="hold" nodeType="afterEffect">
                                  <p:stCondLst>
                                    <p:cond delay="0"/>
                                  </p:stCondLst>
                                  <p:childTnLst>
                                    <p:set>
                                      <p:cBhvr>
                                        <p:cTn id="33" dur="1" fill="hold">
                                          <p:stCondLst>
                                            <p:cond delay="0"/>
                                          </p:stCondLst>
                                        </p:cTn>
                                        <p:tgtEl>
                                          <p:spTgt spid="30760"/>
                                        </p:tgtEl>
                                        <p:attrNameLst>
                                          <p:attrName>style.visibility</p:attrName>
                                        </p:attrNameLst>
                                      </p:cBhvr>
                                      <p:to>
                                        <p:strVal val="visible"/>
                                      </p:to>
                                    </p:set>
                                    <p:animEffect transition="in" filter="slide(fromLeft)">
                                      <p:cBhvr>
                                        <p:cTn id="34" dur="500"/>
                                        <p:tgtEl>
                                          <p:spTgt spid="30760"/>
                                        </p:tgtEl>
                                      </p:cBhvr>
                                    </p:animEffect>
                                  </p:childTnLst>
                                </p:cTn>
                              </p:par>
                            </p:childTnLst>
                          </p:cTn>
                        </p:par>
                        <p:par>
                          <p:cTn id="35" fill="hold">
                            <p:stCondLst>
                              <p:cond delay="1000"/>
                            </p:stCondLst>
                            <p:childTnLst>
                              <p:par>
                                <p:cTn id="36" presetID="18" presetClass="entr" presetSubtype="12" fill="hold" nodeType="afterEffect">
                                  <p:stCondLst>
                                    <p:cond delay="0"/>
                                  </p:stCondLst>
                                  <p:childTnLst>
                                    <p:set>
                                      <p:cBhvr>
                                        <p:cTn id="37" dur="1" fill="hold">
                                          <p:stCondLst>
                                            <p:cond delay="0"/>
                                          </p:stCondLst>
                                        </p:cTn>
                                        <p:tgtEl>
                                          <p:spTgt spid="30763"/>
                                        </p:tgtEl>
                                        <p:attrNameLst>
                                          <p:attrName>style.visibility</p:attrName>
                                        </p:attrNameLst>
                                      </p:cBhvr>
                                      <p:to>
                                        <p:strVal val="visible"/>
                                      </p:to>
                                    </p:set>
                                    <p:animEffect transition="in" filter="strips(downLeft)">
                                      <p:cBhvr>
                                        <p:cTn id="38" dur="500"/>
                                        <p:tgtEl>
                                          <p:spTgt spid="307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P spid="3073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31746" name="标题 31745"/>
          <p:cNvSpPr>
            <a:spLocks noGrp="1"/>
          </p:cNvSpPr>
          <p:nvPr>
            <p:ph type="title"/>
          </p:nvPr>
        </p:nvSpPr>
        <p:spPr>
          <a:xfrm>
            <a:off x="457200" y="274638"/>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债务证券的收益率与价格的关系</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31747" name="文本占位符 31746"/>
          <p:cNvSpPr>
            <a:spLocks noGrp="1"/>
          </p:cNvSpPr>
          <p:nvPr>
            <p:ph idx="1"/>
          </p:nvPr>
        </p:nvSpPr>
        <p:spPr>
          <a:xfrm>
            <a:off x="152400" y="1905000"/>
            <a:ext cx="4572000" cy="609600"/>
          </a:xfrm>
        </p:spPr>
        <p:txBody>
          <a:bodyPr/>
          <a:p>
            <a:pPr marL="342900" marR="0" indent="-342900" algn="ctr"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zh-CN" altLang="en-US" sz="2800" b="0" i="0" u="none" strike="noStrike" kern="1200" cap="none" spc="0" normalizeH="0" baseline="0" noProof="1" dirty="0">
                <a:solidFill>
                  <a:srgbClr val="0A0C5C"/>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supply of loanable funds</a:t>
            </a:r>
            <a:endParaRPr kumimoji="0" lang="zh-CN" altLang="en-US" sz="2800" b="0" i="0" u="none" strike="noStrike" kern="1200" cap="none" spc="0" normalizeH="0" baseline="0" noProof="1" dirty="0">
              <a:solidFill>
                <a:srgbClr val="0A0C5C"/>
              </a:solidFill>
              <a:effectLst>
                <a:outerShdw blurRad="38100" dist="38100" dir="2700000">
                  <a:srgbClr val="C0C0C0"/>
                </a:outerShdw>
              </a:effectLst>
              <a:latin typeface="+mn-lt"/>
              <a:ea typeface="宋体" panose="02010600030101010101" pitchFamily="2" charset="-122"/>
              <a:cs typeface="+mn-cs"/>
            </a:endParaRPr>
          </a:p>
        </p:txBody>
      </p:sp>
      <p:grpSp>
        <p:nvGrpSpPr>
          <p:cNvPr id="31748" name="组合 31747"/>
          <p:cNvGrpSpPr/>
          <p:nvPr/>
        </p:nvGrpSpPr>
        <p:grpSpPr>
          <a:xfrm>
            <a:off x="390525" y="2514600"/>
            <a:ext cx="4267200" cy="3705225"/>
            <a:chOff x="0" y="0"/>
            <a:chExt cx="2688" cy="2334"/>
          </a:xfrm>
        </p:grpSpPr>
        <p:sp>
          <p:nvSpPr>
            <p:cNvPr id="37893" name="直接连接符 31748"/>
            <p:cNvSpPr/>
            <p:nvPr/>
          </p:nvSpPr>
          <p:spPr>
            <a:xfrm>
              <a:off x="570" y="576"/>
              <a:ext cx="0" cy="1488"/>
            </a:xfrm>
            <a:prstGeom prst="line">
              <a:avLst/>
            </a:prstGeom>
            <a:ln w="9525" cap="flat" cmpd="sng">
              <a:solidFill>
                <a:schemeClr val="tx1"/>
              </a:solidFill>
              <a:prstDash val="solid"/>
              <a:round/>
              <a:headEnd type="none" w="med" len="med"/>
              <a:tailEnd type="none" w="med" len="med"/>
            </a:ln>
          </p:spPr>
        </p:sp>
        <p:sp>
          <p:nvSpPr>
            <p:cNvPr id="37894" name="直接连接符 31749"/>
            <p:cNvSpPr/>
            <p:nvPr/>
          </p:nvSpPr>
          <p:spPr>
            <a:xfrm>
              <a:off x="576" y="2064"/>
              <a:ext cx="1344" cy="0"/>
            </a:xfrm>
            <a:prstGeom prst="line">
              <a:avLst/>
            </a:prstGeom>
            <a:ln w="9525" cap="flat" cmpd="sng">
              <a:solidFill>
                <a:schemeClr val="tx1"/>
              </a:solidFill>
              <a:prstDash val="solid"/>
              <a:round/>
              <a:headEnd type="none" w="med" len="med"/>
              <a:tailEnd type="none" w="med" len="med"/>
            </a:ln>
          </p:spPr>
        </p:sp>
        <p:sp>
          <p:nvSpPr>
            <p:cNvPr id="37895" name="直接连接符 31750"/>
            <p:cNvSpPr/>
            <p:nvPr/>
          </p:nvSpPr>
          <p:spPr>
            <a:xfrm flipH="1" flipV="1">
              <a:off x="768" y="816"/>
              <a:ext cx="1056" cy="1056"/>
            </a:xfrm>
            <a:prstGeom prst="line">
              <a:avLst/>
            </a:prstGeom>
            <a:ln w="38100" cap="flat" cmpd="sng">
              <a:solidFill>
                <a:srgbClr val="317B81"/>
              </a:solidFill>
              <a:prstDash val="solid"/>
              <a:round/>
              <a:headEnd type="none" w="med" len="med"/>
              <a:tailEnd type="none" w="med" len="med"/>
            </a:ln>
          </p:spPr>
        </p:sp>
        <p:sp>
          <p:nvSpPr>
            <p:cNvPr id="37896" name="文本框 31751"/>
            <p:cNvSpPr txBox="1"/>
            <p:nvPr/>
          </p:nvSpPr>
          <p:spPr>
            <a:xfrm>
              <a:off x="0" y="336"/>
              <a:ext cx="648" cy="384"/>
            </a:xfrm>
            <a:prstGeom prst="rect">
              <a:avLst/>
            </a:prstGeom>
            <a:noFill/>
            <a:ln w="9525">
              <a:noFill/>
            </a:ln>
          </p:spPr>
          <p:txBody>
            <a:bodyPr wrap="none" anchor="t" anchorCtr="0">
              <a:spAutoFit/>
            </a:bodyPr>
            <a:p>
              <a:pPr algn="ctr" eaLnBrk="0" hangingPunct="0">
                <a:lnSpc>
                  <a:spcPct val="85000"/>
                </a:lnSpc>
              </a:pPr>
              <a:r>
                <a:rPr lang="en-US" altLang="zh-CN" b="1" dirty="0">
                  <a:latin typeface="Times New Roman" panose="02020603050405020304" pitchFamily="2" charset="0"/>
                  <a:ea typeface="宋体" panose="02010600030101010101" pitchFamily="2" charset="-122"/>
                </a:rPr>
                <a:t>Interest</a:t>
              </a:r>
              <a:endParaRPr lang="en-US" altLang="zh-CN" b="1" dirty="0">
                <a:latin typeface="Times New Roman" panose="02020603050405020304" pitchFamily="2" charset="0"/>
                <a:ea typeface="宋体" panose="02010600030101010101" pitchFamily="2" charset="-122"/>
              </a:endParaRPr>
            </a:p>
            <a:p>
              <a:pPr algn="ctr" eaLnBrk="0" hangingPunct="0">
                <a:lnSpc>
                  <a:spcPct val="85000"/>
                </a:lnSpc>
              </a:pPr>
              <a:r>
                <a:rPr lang="en-US" altLang="zh-CN" b="1" dirty="0">
                  <a:latin typeface="Times New Roman" panose="02020603050405020304" pitchFamily="2" charset="0"/>
                  <a:ea typeface="宋体" panose="02010600030101010101" pitchFamily="2" charset="-122"/>
                </a:rPr>
                <a:t>Rate</a:t>
              </a:r>
              <a:endParaRPr lang="en-US" altLang="zh-CN" b="1" dirty="0">
                <a:latin typeface="Times New Roman" panose="02020603050405020304" pitchFamily="2" charset="0"/>
                <a:ea typeface="宋体" panose="02010600030101010101" pitchFamily="2" charset="-122"/>
              </a:endParaRPr>
            </a:p>
          </p:txBody>
        </p:sp>
        <p:sp>
          <p:nvSpPr>
            <p:cNvPr id="37897" name="文本框 31752"/>
            <p:cNvSpPr txBox="1"/>
            <p:nvPr/>
          </p:nvSpPr>
          <p:spPr>
            <a:xfrm>
              <a:off x="1872" y="1968"/>
              <a:ext cx="816" cy="366"/>
            </a:xfrm>
            <a:prstGeom prst="rect">
              <a:avLst/>
            </a:prstGeom>
            <a:noFill/>
            <a:ln w="9525">
              <a:noFill/>
            </a:ln>
          </p:spPr>
          <p:txBody>
            <a:bodyPr anchor="t" anchorCtr="0">
              <a:spAutoFit/>
            </a:bodyPr>
            <a:p>
              <a:pPr algn="ctr" eaLnBrk="0" hangingPunct="0">
                <a:lnSpc>
                  <a:spcPct val="80000"/>
                </a:lnSpc>
              </a:pPr>
              <a:r>
                <a:rPr lang="en-US" altLang="zh-CN" b="1" dirty="0">
                  <a:latin typeface="Times New Roman" panose="02020603050405020304" pitchFamily="2" charset="0"/>
                  <a:ea typeface="宋体" panose="02010600030101010101" pitchFamily="2" charset="-122"/>
                </a:rPr>
                <a:t>Loanable Funds</a:t>
              </a:r>
              <a:endParaRPr lang="en-US" altLang="zh-CN" b="1" dirty="0">
                <a:latin typeface="Times New Roman" panose="02020603050405020304" pitchFamily="2" charset="0"/>
                <a:ea typeface="宋体" panose="02010600030101010101" pitchFamily="2" charset="-122"/>
              </a:endParaRPr>
            </a:p>
          </p:txBody>
        </p:sp>
        <p:sp>
          <p:nvSpPr>
            <p:cNvPr id="37898" name="直接连接符 31753"/>
            <p:cNvSpPr/>
            <p:nvPr/>
          </p:nvSpPr>
          <p:spPr>
            <a:xfrm>
              <a:off x="576" y="1344"/>
              <a:ext cx="720" cy="0"/>
            </a:xfrm>
            <a:prstGeom prst="line">
              <a:avLst/>
            </a:prstGeom>
            <a:ln w="12700" cap="flat" cmpd="sng">
              <a:solidFill>
                <a:schemeClr val="tx1"/>
              </a:solidFill>
              <a:prstDash val="dash"/>
              <a:round/>
              <a:headEnd type="none" w="med" len="med"/>
              <a:tailEnd type="none" w="med" len="med"/>
            </a:ln>
          </p:spPr>
        </p:sp>
        <p:sp>
          <p:nvSpPr>
            <p:cNvPr id="37899" name="直接连接符 31754"/>
            <p:cNvSpPr/>
            <p:nvPr/>
          </p:nvSpPr>
          <p:spPr>
            <a:xfrm>
              <a:off x="1296" y="1344"/>
              <a:ext cx="0" cy="720"/>
            </a:xfrm>
            <a:prstGeom prst="line">
              <a:avLst/>
            </a:prstGeom>
            <a:ln w="12700" cap="flat" cmpd="sng">
              <a:solidFill>
                <a:schemeClr val="tx1"/>
              </a:solidFill>
              <a:prstDash val="dash"/>
              <a:round/>
              <a:headEnd type="none" w="med" len="med"/>
              <a:tailEnd type="none" w="med" len="med"/>
            </a:ln>
          </p:spPr>
        </p:sp>
        <p:sp>
          <p:nvSpPr>
            <p:cNvPr id="37900" name="直接连接符 31755"/>
            <p:cNvSpPr/>
            <p:nvPr/>
          </p:nvSpPr>
          <p:spPr>
            <a:xfrm flipV="1">
              <a:off x="768" y="816"/>
              <a:ext cx="1056" cy="1056"/>
            </a:xfrm>
            <a:prstGeom prst="line">
              <a:avLst/>
            </a:prstGeom>
            <a:ln w="38100" cap="flat" cmpd="sng">
              <a:solidFill>
                <a:srgbClr val="317B81"/>
              </a:solidFill>
              <a:prstDash val="solid"/>
              <a:round/>
              <a:headEnd type="none" w="med" len="med"/>
              <a:tailEnd type="none" w="med" len="med"/>
            </a:ln>
          </p:spPr>
        </p:sp>
        <p:sp>
          <p:nvSpPr>
            <p:cNvPr id="37901" name="文本框 31756"/>
            <p:cNvSpPr txBox="1"/>
            <p:nvPr/>
          </p:nvSpPr>
          <p:spPr>
            <a:xfrm>
              <a:off x="1200" y="1200"/>
              <a:ext cx="205" cy="265"/>
            </a:xfrm>
            <a:prstGeom prst="rect">
              <a:avLst/>
            </a:prstGeom>
            <a:noFill/>
            <a:ln w="9525">
              <a:noFill/>
            </a:ln>
          </p:spPr>
          <p:txBody>
            <a:bodyPr wrap="none" anchor="t" anchorCtr="0">
              <a:spAutoFit/>
            </a:bodyPr>
            <a:p>
              <a:pPr eaLnBrk="0" hangingPunct="0">
                <a:lnSpc>
                  <a:spcPct val="90000"/>
                </a:lnSpc>
              </a:pPr>
              <a:r>
                <a:rPr lang="zh-CN" altLang="en-US" sz="2400" b="1" dirty="0">
                  <a:latin typeface="Times New Roman" panose="02020603050405020304" pitchFamily="2" charset="0"/>
                  <a:ea typeface="宋体" panose="02010600030101010101" pitchFamily="2" charset="-122"/>
                  <a:sym typeface="Symbol" panose="05050102010706020507" pitchFamily="2" charset="2"/>
                </a:rPr>
                <a:t></a:t>
              </a:r>
              <a:endParaRPr lang="zh-CN" altLang="en-US" sz="2400" b="1" dirty="0">
                <a:latin typeface="Times New Roman" panose="02020603050405020304" pitchFamily="2" charset="0"/>
                <a:ea typeface="宋体" panose="02010600030101010101" pitchFamily="2" charset="-122"/>
              </a:endParaRPr>
            </a:p>
          </p:txBody>
        </p:sp>
        <p:sp>
          <p:nvSpPr>
            <p:cNvPr id="37902" name="文本框 31757"/>
            <p:cNvSpPr txBox="1"/>
            <p:nvPr/>
          </p:nvSpPr>
          <p:spPr>
            <a:xfrm>
              <a:off x="618" y="576"/>
              <a:ext cx="255" cy="242"/>
            </a:xfrm>
            <a:prstGeom prst="rect">
              <a:avLst/>
            </a:prstGeom>
            <a:noFill/>
            <a:ln w="9525">
              <a:noFill/>
            </a:ln>
          </p:spPr>
          <p:txBody>
            <a:bodyPr wrap="none" anchor="t" anchorCtr="0">
              <a:spAutoFit/>
            </a:bodyPr>
            <a:p>
              <a:pPr algn="ctr" eaLnBrk="0" hangingPunct="0">
                <a:lnSpc>
                  <a:spcPct val="80000"/>
                </a:lnSpc>
              </a:pPr>
              <a:r>
                <a:rPr lang="en-US" altLang="zh-CN" sz="2400" b="1" dirty="0">
                  <a:latin typeface="Times New Roman" panose="02020603050405020304" pitchFamily="2" charset="0"/>
                  <a:ea typeface="宋体" panose="02010600030101010101" pitchFamily="2" charset="-122"/>
                </a:rPr>
                <a:t>D</a:t>
              </a:r>
              <a:endParaRPr lang="en-US" altLang="zh-CN" sz="2400" b="1" dirty="0">
                <a:latin typeface="Times New Roman" panose="02020603050405020304" pitchFamily="2" charset="0"/>
                <a:ea typeface="宋体" panose="02010600030101010101" pitchFamily="2" charset="-122"/>
              </a:endParaRPr>
            </a:p>
          </p:txBody>
        </p:sp>
        <p:sp>
          <p:nvSpPr>
            <p:cNvPr id="37903" name="文本框 31758"/>
            <p:cNvSpPr txBox="1"/>
            <p:nvPr/>
          </p:nvSpPr>
          <p:spPr>
            <a:xfrm>
              <a:off x="1722" y="576"/>
              <a:ext cx="223" cy="242"/>
            </a:xfrm>
            <a:prstGeom prst="rect">
              <a:avLst/>
            </a:prstGeom>
            <a:noFill/>
            <a:ln w="9525">
              <a:noFill/>
            </a:ln>
          </p:spPr>
          <p:txBody>
            <a:bodyPr wrap="none" anchor="t" anchorCtr="0">
              <a:spAutoFit/>
            </a:bodyPr>
            <a:p>
              <a:pPr algn="ctr" eaLnBrk="0" hangingPunct="0">
                <a:lnSpc>
                  <a:spcPct val="80000"/>
                </a:lnSpc>
              </a:pPr>
              <a:r>
                <a:rPr lang="en-US" altLang="zh-CN" sz="2400" b="1" dirty="0">
                  <a:latin typeface="Times New Roman" panose="02020603050405020304" pitchFamily="2" charset="0"/>
                  <a:ea typeface="宋体" panose="02010600030101010101" pitchFamily="2" charset="-122"/>
                </a:rPr>
                <a:t>S</a:t>
              </a:r>
              <a:endParaRPr lang="en-US" altLang="zh-CN" sz="2400" b="1" dirty="0">
                <a:latin typeface="Times New Roman" panose="02020603050405020304" pitchFamily="2" charset="0"/>
                <a:ea typeface="宋体" panose="02010600030101010101" pitchFamily="2" charset="-122"/>
              </a:endParaRPr>
            </a:p>
          </p:txBody>
        </p:sp>
        <p:sp>
          <p:nvSpPr>
            <p:cNvPr id="37904" name="文本框 31759"/>
            <p:cNvSpPr txBox="1"/>
            <p:nvPr/>
          </p:nvSpPr>
          <p:spPr>
            <a:xfrm>
              <a:off x="48" y="0"/>
              <a:ext cx="2544" cy="288"/>
            </a:xfrm>
            <a:prstGeom prst="rect">
              <a:avLst/>
            </a:prstGeom>
            <a:noFill/>
            <a:ln w="9525">
              <a:noFill/>
            </a:ln>
          </p:spPr>
          <p:txBody>
            <a:bodyPr anchor="t" anchorCtr="0">
              <a:spAutoFit/>
            </a:bodyPr>
            <a:p>
              <a:pPr algn="ctr" eaLnBrk="0" hangingPunct="0"/>
              <a:r>
                <a:rPr lang="en-US" altLang="zh-CN" sz="2400" b="1" i="1" dirty="0">
                  <a:latin typeface="Times New Roman" panose="02020603050405020304" pitchFamily="2" charset="0"/>
                  <a:ea typeface="宋体" panose="02010600030101010101" pitchFamily="2" charset="-122"/>
                </a:rPr>
                <a:t>Interest-Rate Determination</a:t>
              </a:r>
              <a:endParaRPr lang="en-US" altLang="zh-CN" sz="2400" b="1" i="1" dirty="0">
                <a:latin typeface="Times New Roman" panose="02020603050405020304" pitchFamily="2" charset="0"/>
                <a:ea typeface="宋体" panose="02010600030101010101" pitchFamily="2" charset="-122"/>
              </a:endParaRPr>
            </a:p>
          </p:txBody>
        </p:sp>
      </p:grpSp>
      <p:sp>
        <p:nvSpPr>
          <p:cNvPr id="31761" name="矩形 31760"/>
          <p:cNvSpPr/>
          <p:nvPr/>
        </p:nvSpPr>
        <p:spPr>
          <a:xfrm>
            <a:off x="4724400" y="1905000"/>
            <a:ext cx="4419600" cy="609600"/>
          </a:xfrm>
          <a:prstGeom prst="rect">
            <a:avLst/>
          </a:prstGeom>
          <a:noFill/>
          <a:ln w="9525">
            <a:noFill/>
          </a:ln>
        </p:spPr>
        <p:txBody>
          <a:bodyPr/>
          <a:lst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3200" b="1" u="none" kern="1200" baseline="0">
                <a:solidFill>
                  <a:srgbClr val="FFFFFF"/>
                </a:solidFill>
                <a:effectLst>
                  <a:outerShdw blurRad="38100" dist="38100" dir="2700000">
                    <a:srgbClr val="C0C0C0"/>
                  </a:outerShdw>
                </a:effectLst>
                <a:latin typeface="Arial" panose="020B0604020202020204" pitchFamily="34" charset="0"/>
              </a:defRPr>
            </a:lvl1pPr>
            <a:lvl2pPr marL="571500" lvl="1"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u="none" kern="1200" baseline="0">
                <a:solidFill>
                  <a:srgbClr val="FFFFFF"/>
                </a:solidFill>
                <a:latin typeface="+mn-lt"/>
                <a:ea typeface="+mn-ea"/>
                <a:cs typeface="+mn-cs"/>
              </a:defRPr>
            </a:lvl5pPr>
          </a:lstStyle>
          <a:p>
            <a:pPr marL="342900" lvl="0" indent="-342900" algn="ctr" fontAlgn="base">
              <a:buNone/>
            </a:pPr>
            <a:r>
              <a:rPr lang="zh-CN" altLang="en-US" sz="2800" b="0" strike="noStrike" noProof="1" dirty="0">
                <a:solidFill>
                  <a:srgbClr val="0A0C5C"/>
                </a:solidFill>
                <a:latin typeface="Arial" panose="020B0604020202020204" pitchFamily="34" charset="0"/>
                <a:ea typeface="宋体" panose="02010600030101010101" pitchFamily="2" charset="-122"/>
                <a:cs typeface="+mn-ea"/>
                <a:sym typeface="Symbol" panose="05050102010706020507" pitchFamily="2" charset="2"/>
              </a:rPr>
              <a:t>  demand for securities</a:t>
            </a:r>
            <a:endParaRPr lang="zh-CN" altLang="en-US" sz="2800" b="0" strike="noStrike" noProof="1" dirty="0">
              <a:solidFill>
                <a:srgbClr val="0A0C5C"/>
              </a:solidFill>
              <a:ea typeface="宋体" panose="02010600030101010101" pitchFamily="2" charset="-122"/>
            </a:endParaRPr>
          </a:p>
        </p:txBody>
      </p:sp>
      <p:grpSp>
        <p:nvGrpSpPr>
          <p:cNvPr id="31762" name="组合 31761"/>
          <p:cNvGrpSpPr/>
          <p:nvPr/>
        </p:nvGrpSpPr>
        <p:grpSpPr>
          <a:xfrm>
            <a:off x="4724400" y="2514600"/>
            <a:ext cx="4124325" cy="3460750"/>
            <a:chOff x="0" y="0"/>
            <a:chExt cx="2598" cy="2180"/>
          </a:xfrm>
        </p:grpSpPr>
        <p:sp>
          <p:nvSpPr>
            <p:cNvPr id="37907" name="直接连接符 31762"/>
            <p:cNvSpPr/>
            <p:nvPr/>
          </p:nvSpPr>
          <p:spPr>
            <a:xfrm>
              <a:off x="480" y="576"/>
              <a:ext cx="0" cy="1488"/>
            </a:xfrm>
            <a:prstGeom prst="line">
              <a:avLst/>
            </a:prstGeom>
            <a:ln w="9525" cap="flat" cmpd="sng">
              <a:solidFill>
                <a:schemeClr val="tx1"/>
              </a:solidFill>
              <a:prstDash val="solid"/>
              <a:round/>
              <a:headEnd type="none" w="med" len="med"/>
              <a:tailEnd type="none" w="med" len="med"/>
            </a:ln>
          </p:spPr>
        </p:sp>
        <p:sp>
          <p:nvSpPr>
            <p:cNvPr id="37908" name="直接连接符 31763"/>
            <p:cNvSpPr/>
            <p:nvPr/>
          </p:nvSpPr>
          <p:spPr>
            <a:xfrm>
              <a:off x="486" y="2064"/>
              <a:ext cx="1344" cy="0"/>
            </a:xfrm>
            <a:prstGeom prst="line">
              <a:avLst/>
            </a:prstGeom>
            <a:ln w="9525" cap="flat" cmpd="sng">
              <a:solidFill>
                <a:schemeClr val="tx1"/>
              </a:solidFill>
              <a:prstDash val="solid"/>
              <a:round/>
              <a:headEnd type="none" w="med" len="med"/>
              <a:tailEnd type="none" w="med" len="med"/>
            </a:ln>
          </p:spPr>
        </p:sp>
        <p:sp>
          <p:nvSpPr>
            <p:cNvPr id="37909" name="直接连接符 31764"/>
            <p:cNvSpPr/>
            <p:nvPr/>
          </p:nvSpPr>
          <p:spPr>
            <a:xfrm flipH="1" flipV="1">
              <a:off x="678" y="816"/>
              <a:ext cx="1056" cy="1056"/>
            </a:xfrm>
            <a:prstGeom prst="line">
              <a:avLst/>
            </a:prstGeom>
            <a:ln w="38100" cap="flat" cmpd="sng">
              <a:solidFill>
                <a:srgbClr val="317B81"/>
              </a:solidFill>
              <a:prstDash val="solid"/>
              <a:round/>
              <a:headEnd type="none" w="med" len="med"/>
              <a:tailEnd type="none" w="med" len="med"/>
            </a:ln>
          </p:spPr>
        </p:sp>
        <p:sp>
          <p:nvSpPr>
            <p:cNvPr id="37910" name="文本框 31765"/>
            <p:cNvSpPr txBox="1"/>
            <p:nvPr/>
          </p:nvSpPr>
          <p:spPr>
            <a:xfrm>
              <a:off x="0" y="336"/>
              <a:ext cx="471" cy="221"/>
            </a:xfrm>
            <a:prstGeom prst="rect">
              <a:avLst/>
            </a:prstGeom>
            <a:noFill/>
            <a:ln w="9525">
              <a:noFill/>
            </a:ln>
          </p:spPr>
          <p:txBody>
            <a:bodyPr wrap="none" anchor="t" anchorCtr="0">
              <a:spAutoFit/>
            </a:bodyPr>
            <a:p>
              <a:pPr algn="ctr" eaLnBrk="0" hangingPunct="0">
                <a:lnSpc>
                  <a:spcPct val="85000"/>
                </a:lnSpc>
              </a:pPr>
              <a:r>
                <a:rPr lang="en-US" altLang="zh-CN" b="1" dirty="0">
                  <a:latin typeface="Times New Roman" panose="02020603050405020304" pitchFamily="2" charset="0"/>
                  <a:ea typeface="宋体" panose="02010600030101010101" pitchFamily="2" charset="-122"/>
                </a:rPr>
                <a:t>Price</a:t>
              </a:r>
              <a:endParaRPr lang="en-US" altLang="zh-CN" b="1" dirty="0">
                <a:latin typeface="Times New Roman" panose="02020603050405020304" pitchFamily="2" charset="0"/>
                <a:ea typeface="宋体" panose="02010600030101010101" pitchFamily="2" charset="-122"/>
              </a:endParaRPr>
            </a:p>
          </p:txBody>
        </p:sp>
        <p:sp>
          <p:nvSpPr>
            <p:cNvPr id="37911" name="文本框 31766"/>
            <p:cNvSpPr txBox="1"/>
            <p:nvPr/>
          </p:nvSpPr>
          <p:spPr>
            <a:xfrm>
              <a:off x="1782" y="1968"/>
              <a:ext cx="816" cy="212"/>
            </a:xfrm>
            <a:prstGeom prst="rect">
              <a:avLst/>
            </a:prstGeom>
            <a:noFill/>
            <a:ln w="9525">
              <a:noFill/>
            </a:ln>
          </p:spPr>
          <p:txBody>
            <a:bodyPr anchor="t" anchorCtr="0">
              <a:spAutoFit/>
            </a:bodyPr>
            <a:p>
              <a:pPr algn="ctr" eaLnBrk="0" hangingPunct="0">
                <a:lnSpc>
                  <a:spcPct val="80000"/>
                </a:lnSpc>
              </a:pPr>
              <a:r>
                <a:rPr lang="en-US" altLang="zh-CN" b="1" dirty="0">
                  <a:latin typeface="Times New Roman" panose="02020603050405020304" pitchFamily="2" charset="0"/>
                  <a:ea typeface="宋体" panose="02010600030101010101" pitchFamily="2" charset="-122"/>
                </a:rPr>
                <a:t>Assets</a:t>
              </a:r>
              <a:endParaRPr lang="en-US" altLang="zh-CN" b="1" dirty="0">
                <a:latin typeface="Times New Roman" panose="02020603050405020304" pitchFamily="2" charset="0"/>
                <a:ea typeface="宋体" panose="02010600030101010101" pitchFamily="2" charset="-122"/>
              </a:endParaRPr>
            </a:p>
          </p:txBody>
        </p:sp>
        <p:sp>
          <p:nvSpPr>
            <p:cNvPr id="37912" name="直接连接符 31767"/>
            <p:cNvSpPr/>
            <p:nvPr/>
          </p:nvSpPr>
          <p:spPr>
            <a:xfrm>
              <a:off x="486" y="1344"/>
              <a:ext cx="720" cy="0"/>
            </a:xfrm>
            <a:prstGeom prst="line">
              <a:avLst/>
            </a:prstGeom>
            <a:ln w="12700" cap="flat" cmpd="sng">
              <a:solidFill>
                <a:schemeClr val="tx1"/>
              </a:solidFill>
              <a:prstDash val="dash"/>
              <a:round/>
              <a:headEnd type="none" w="med" len="med"/>
              <a:tailEnd type="none" w="med" len="med"/>
            </a:ln>
          </p:spPr>
        </p:sp>
        <p:sp>
          <p:nvSpPr>
            <p:cNvPr id="37913" name="直接连接符 31768"/>
            <p:cNvSpPr/>
            <p:nvPr/>
          </p:nvSpPr>
          <p:spPr>
            <a:xfrm>
              <a:off x="1206" y="1344"/>
              <a:ext cx="0" cy="720"/>
            </a:xfrm>
            <a:prstGeom prst="line">
              <a:avLst/>
            </a:prstGeom>
            <a:ln w="12700" cap="flat" cmpd="sng">
              <a:solidFill>
                <a:schemeClr val="tx1"/>
              </a:solidFill>
              <a:prstDash val="dash"/>
              <a:round/>
              <a:headEnd type="none" w="med" len="med"/>
              <a:tailEnd type="none" w="med" len="med"/>
            </a:ln>
          </p:spPr>
        </p:sp>
        <p:sp>
          <p:nvSpPr>
            <p:cNvPr id="37914" name="直接连接符 31769"/>
            <p:cNvSpPr/>
            <p:nvPr/>
          </p:nvSpPr>
          <p:spPr>
            <a:xfrm flipV="1">
              <a:off x="678" y="816"/>
              <a:ext cx="1056" cy="1056"/>
            </a:xfrm>
            <a:prstGeom prst="line">
              <a:avLst/>
            </a:prstGeom>
            <a:ln w="38100" cap="flat" cmpd="sng">
              <a:solidFill>
                <a:srgbClr val="317B81"/>
              </a:solidFill>
              <a:prstDash val="solid"/>
              <a:round/>
              <a:headEnd type="none" w="med" len="med"/>
              <a:tailEnd type="none" w="med" len="med"/>
            </a:ln>
          </p:spPr>
        </p:sp>
        <p:sp>
          <p:nvSpPr>
            <p:cNvPr id="37915" name="文本框 31770"/>
            <p:cNvSpPr txBox="1"/>
            <p:nvPr/>
          </p:nvSpPr>
          <p:spPr>
            <a:xfrm>
              <a:off x="1110" y="1200"/>
              <a:ext cx="205" cy="265"/>
            </a:xfrm>
            <a:prstGeom prst="rect">
              <a:avLst/>
            </a:prstGeom>
            <a:noFill/>
            <a:ln w="9525">
              <a:noFill/>
            </a:ln>
          </p:spPr>
          <p:txBody>
            <a:bodyPr wrap="none" anchor="t" anchorCtr="0">
              <a:spAutoFit/>
            </a:bodyPr>
            <a:p>
              <a:pPr eaLnBrk="0" hangingPunct="0">
                <a:lnSpc>
                  <a:spcPct val="90000"/>
                </a:lnSpc>
              </a:pPr>
              <a:r>
                <a:rPr lang="zh-CN" altLang="en-US" sz="2400" b="1" dirty="0">
                  <a:latin typeface="Times New Roman" panose="02020603050405020304" pitchFamily="2" charset="0"/>
                  <a:ea typeface="宋体" panose="02010600030101010101" pitchFamily="2" charset="-122"/>
                  <a:sym typeface="Symbol" panose="05050102010706020507" pitchFamily="2" charset="2"/>
                </a:rPr>
                <a:t></a:t>
              </a:r>
              <a:endParaRPr lang="zh-CN" altLang="en-US" sz="2400" b="1" dirty="0">
                <a:latin typeface="Times New Roman" panose="02020603050405020304" pitchFamily="2" charset="0"/>
                <a:ea typeface="宋体" panose="02010600030101010101" pitchFamily="2" charset="-122"/>
              </a:endParaRPr>
            </a:p>
          </p:txBody>
        </p:sp>
        <p:sp>
          <p:nvSpPr>
            <p:cNvPr id="37916" name="文本框 31771"/>
            <p:cNvSpPr txBox="1"/>
            <p:nvPr/>
          </p:nvSpPr>
          <p:spPr>
            <a:xfrm>
              <a:off x="6" y="0"/>
              <a:ext cx="2544" cy="288"/>
            </a:xfrm>
            <a:prstGeom prst="rect">
              <a:avLst/>
            </a:prstGeom>
            <a:noFill/>
            <a:ln w="9525">
              <a:noFill/>
            </a:ln>
          </p:spPr>
          <p:txBody>
            <a:bodyPr anchor="t" anchorCtr="0">
              <a:spAutoFit/>
            </a:bodyPr>
            <a:p>
              <a:pPr algn="ctr" eaLnBrk="0" hangingPunct="0"/>
              <a:r>
                <a:rPr lang="en-US" altLang="zh-CN" sz="2400" b="1" i="1" dirty="0">
                  <a:latin typeface="Times New Roman" panose="02020603050405020304" pitchFamily="2" charset="0"/>
                  <a:ea typeface="宋体" panose="02010600030101010101" pitchFamily="2" charset="-122"/>
                </a:rPr>
                <a:t>Asset Price Determination</a:t>
              </a:r>
              <a:endParaRPr lang="en-US" altLang="zh-CN" sz="2400" b="1" i="1" dirty="0">
                <a:latin typeface="Times New Roman" panose="02020603050405020304" pitchFamily="2" charset="0"/>
                <a:ea typeface="宋体" panose="02010600030101010101" pitchFamily="2" charset="-122"/>
              </a:endParaRPr>
            </a:p>
          </p:txBody>
        </p:sp>
        <p:sp>
          <p:nvSpPr>
            <p:cNvPr id="37917" name="文本框 31772"/>
            <p:cNvSpPr txBox="1"/>
            <p:nvPr/>
          </p:nvSpPr>
          <p:spPr>
            <a:xfrm>
              <a:off x="528" y="576"/>
              <a:ext cx="255" cy="242"/>
            </a:xfrm>
            <a:prstGeom prst="rect">
              <a:avLst/>
            </a:prstGeom>
            <a:noFill/>
            <a:ln w="9525">
              <a:noFill/>
            </a:ln>
          </p:spPr>
          <p:txBody>
            <a:bodyPr wrap="none" anchor="t" anchorCtr="0">
              <a:spAutoFit/>
            </a:bodyPr>
            <a:p>
              <a:pPr algn="ctr" eaLnBrk="0" hangingPunct="0">
                <a:lnSpc>
                  <a:spcPct val="80000"/>
                </a:lnSpc>
              </a:pPr>
              <a:r>
                <a:rPr lang="en-US" altLang="zh-CN" sz="2400" b="1" dirty="0">
                  <a:latin typeface="Times New Roman" panose="02020603050405020304" pitchFamily="2" charset="0"/>
                  <a:ea typeface="宋体" panose="02010600030101010101" pitchFamily="2" charset="-122"/>
                </a:rPr>
                <a:t>D</a:t>
              </a:r>
              <a:endParaRPr lang="en-US" altLang="zh-CN" sz="2400" b="1" dirty="0">
                <a:latin typeface="Times New Roman" panose="02020603050405020304" pitchFamily="2" charset="0"/>
                <a:ea typeface="宋体" panose="02010600030101010101" pitchFamily="2" charset="-122"/>
              </a:endParaRPr>
            </a:p>
          </p:txBody>
        </p:sp>
        <p:sp>
          <p:nvSpPr>
            <p:cNvPr id="37918" name="文本框 31773"/>
            <p:cNvSpPr txBox="1"/>
            <p:nvPr/>
          </p:nvSpPr>
          <p:spPr>
            <a:xfrm>
              <a:off x="1632" y="576"/>
              <a:ext cx="223" cy="242"/>
            </a:xfrm>
            <a:prstGeom prst="rect">
              <a:avLst/>
            </a:prstGeom>
            <a:noFill/>
            <a:ln w="9525">
              <a:noFill/>
            </a:ln>
          </p:spPr>
          <p:txBody>
            <a:bodyPr wrap="none" anchor="t" anchorCtr="0">
              <a:spAutoFit/>
            </a:bodyPr>
            <a:p>
              <a:pPr algn="ctr" eaLnBrk="0" hangingPunct="0">
                <a:lnSpc>
                  <a:spcPct val="80000"/>
                </a:lnSpc>
              </a:pPr>
              <a:r>
                <a:rPr lang="en-US" altLang="zh-CN" sz="2400" b="1" dirty="0">
                  <a:latin typeface="Times New Roman" panose="02020603050405020304" pitchFamily="2" charset="0"/>
                  <a:ea typeface="宋体" panose="02010600030101010101" pitchFamily="2" charset="-122"/>
                </a:rPr>
                <a:t>S</a:t>
              </a:r>
              <a:endParaRPr lang="en-US" altLang="zh-CN" sz="2400" b="1" dirty="0">
                <a:latin typeface="Times New Roman" panose="02020603050405020304" pitchFamily="2" charset="0"/>
                <a:ea typeface="宋体" panose="02010600030101010101" pitchFamily="2" charset="-122"/>
              </a:endParaRPr>
            </a:p>
          </p:txBody>
        </p:sp>
      </p:grpSp>
      <p:grpSp>
        <p:nvGrpSpPr>
          <p:cNvPr id="31775" name="组合 31774"/>
          <p:cNvGrpSpPr/>
          <p:nvPr/>
        </p:nvGrpSpPr>
        <p:grpSpPr>
          <a:xfrm>
            <a:off x="2133600" y="3810000"/>
            <a:ext cx="1751013" cy="1905000"/>
            <a:chOff x="0" y="0"/>
            <a:chExt cx="1103" cy="1200"/>
          </a:xfrm>
        </p:grpSpPr>
        <p:sp>
          <p:nvSpPr>
            <p:cNvPr id="37920" name="直接连接符 31775"/>
            <p:cNvSpPr/>
            <p:nvPr/>
          </p:nvSpPr>
          <p:spPr>
            <a:xfrm flipV="1">
              <a:off x="0" y="240"/>
              <a:ext cx="960" cy="960"/>
            </a:xfrm>
            <a:prstGeom prst="line">
              <a:avLst/>
            </a:prstGeom>
            <a:ln w="38100" cap="flat" cmpd="sng">
              <a:solidFill>
                <a:srgbClr val="317B81"/>
              </a:solidFill>
              <a:prstDash val="lgDash"/>
              <a:round/>
              <a:headEnd type="none" w="med" len="med"/>
              <a:tailEnd type="none" w="med" len="med"/>
            </a:ln>
          </p:spPr>
        </p:sp>
        <p:sp>
          <p:nvSpPr>
            <p:cNvPr id="37921" name="文本框 31776"/>
            <p:cNvSpPr txBox="1"/>
            <p:nvPr/>
          </p:nvSpPr>
          <p:spPr>
            <a:xfrm>
              <a:off x="816" y="0"/>
              <a:ext cx="287" cy="242"/>
            </a:xfrm>
            <a:prstGeom prst="rect">
              <a:avLst/>
            </a:prstGeom>
            <a:noFill/>
            <a:ln w="9525">
              <a:noFill/>
            </a:ln>
          </p:spPr>
          <p:txBody>
            <a:bodyPr wrap="none" anchor="t" anchorCtr="0">
              <a:spAutoFit/>
            </a:bodyPr>
            <a:p>
              <a:pPr algn="ctr" eaLnBrk="0" hangingPunct="0">
                <a:lnSpc>
                  <a:spcPct val="80000"/>
                </a:lnSpc>
              </a:pPr>
              <a:r>
                <a:rPr lang="en-US" altLang="zh-CN" sz="2400" b="1" dirty="0">
                  <a:latin typeface="Times New Roman" panose="02020603050405020304" pitchFamily="2" charset="0"/>
                  <a:ea typeface="宋体" panose="02010600030101010101" pitchFamily="2" charset="-122"/>
                </a:rPr>
                <a:t>S’</a:t>
              </a:r>
              <a:endParaRPr lang="en-US" altLang="zh-CN" sz="2400" b="1" dirty="0">
                <a:latin typeface="Times New Roman" panose="02020603050405020304" pitchFamily="2" charset="0"/>
                <a:ea typeface="宋体" panose="02010600030101010101" pitchFamily="2" charset="-122"/>
              </a:endParaRPr>
            </a:p>
          </p:txBody>
        </p:sp>
      </p:grpSp>
      <p:grpSp>
        <p:nvGrpSpPr>
          <p:cNvPr id="31778" name="组合 31777"/>
          <p:cNvGrpSpPr/>
          <p:nvPr/>
        </p:nvGrpSpPr>
        <p:grpSpPr>
          <a:xfrm>
            <a:off x="1295400" y="4648200"/>
            <a:ext cx="1697038" cy="1143000"/>
            <a:chOff x="0" y="0"/>
            <a:chExt cx="1069" cy="720"/>
          </a:xfrm>
        </p:grpSpPr>
        <p:sp>
          <p:nvSpPr>
            <p:cNvPr id="37923" name="直接连接符 31778"/>
            <p:cNvSpPr/>
            <p:nvPr/>
          </p:nvSpPr>
          <p:spPr>
            <a:xfrm>
              <a:off x="0" y="240"/>
              <a:ext cx="960" cy="0"/>
            </a:xfrm>
            <a:prstGeom prst="line">
              <a:avLst/>
            </a:prstGeom>
            <a:ln w="12700" cap="flat" cmpd="sng">
              <a:solidFill>
                <a:schemeClr val="tx1"/>
              </a:solidFill>
              <a:prstDash val="dash"/>
              <a:round/>
              <a:headEnd type="none" w="med" len="med"/>
              <a:tailEnd type="none" w="med" len="med"/>
            </a:ln>
          </p:spPr>
        </p:sp>
        <p:sp>
          <p:nvSpPr>
            <p:cNvPr id="37924" name="直接连接符 31779"/>
            <p:cNvSpPr/>
            <p:nvPr/>
          </p:nvSpPr>
          <p:spPr>
            <a:xfrm>
              <a:off x="960" y="240"/>
              <a:ext cx="0" cy="480"/>
            </a:xfrm>
            <a:prstGeom prst="line">
              <a:avLst/>
            </a:prstGeom>
            <a:ln w="12700" cap="flat" cmpd="sng">
              <a:solidFill>
                <a:schemeClr val="tx1"/>
              </a:solidFill>
              <a:prstDash val="dash"/>
              <a:round/>
              <a:headEnd type="none" w="med" len="med"/>
              <a:tailEnd type="none" w="med" len="med"/>
            </a:ln>
          </p:spPr>
        </p:sp>
        <p:sp>
          <p:nvSpPr>
            <p:cNvPr id="37925" name="文本框 31780"/>
            <p:cNvSpPr txBox="1"/>
            <p:nvPr/>
          </p:nvSpPr>
          <p:spPr>
            <a:xfrm>
              <a:off x="864" y="96"/>
              <a:ext cx="205" cy="265"/>
            </a:xfrm>
            <a:prstGeom prst="rect">
              <a:avLst/>
            </a:prstGeom>
            <a:noFill/>
            <a:ln w="9525">
              <a:noFill/>
            </a:ln>
          </p:spPr>
          <p:txBody>
            <a:bodyPr wrap="none" anchor="t" anchorCtr="0">
              <a:spAutoFit/>
            </a:bodyPr>
            <a:p>
              <a:pPr eaLnBrk="0" hangingPunct="0">
                <a:lnSpc>
                  <a:spcPct val="90000"/>
                </a:lnSpc>
              </a:pPr>
              <a:r>
                <a:rPr lang="zh-CN" altLang="en-US" sz="2400" b="1" dirty="0">
                  <a:latin typeface="Times New Roman" panose="02020603050405020304" pitchFamily="2" charset="0"/>
                  <a:ea typeface="宋体" panose="02010600030101010101" pitchFamily="2" charset="-122"/>
                  <a:sym typeface="Symbol" panose="05050102010706020507" pitchFamily="2" charset="2"/>
                </a:rPr>
                <a:t></a:t>
              </a:r>
              <a:endParaRPr lang="zh-CN" altLang="en-US" sz="2400" b="1" dirty="0">
                <a:latin typeface="Times New Roman" panose="02020603050405020304" pitchFamily="2" charset="0"/>
                <a:ea typeface="宋体" panose="02010600030101010101" pitchFamily="2" charset="-122"/>
              </a:endParaRPr>
            </a:p>
          </p:txBody>
        </p:sp>
        <p:sp>
          <p:nvSpPr>
            <p:cNvPr id="37926" name="直接连接符 31781"/>
            <p:cNvSpPr/>
            <p:nvPr/>
          </p:nvSpPr>
          <p:spPr>
            <a:xfrm>
              <a:off x="96" y="0"/>
              <a:ext cx="0" cy="240"/>
            </a:xfrm>
            <a:prstGeom prst="line">
              <a:avLst/>
            </a:prstGeom>
            <a:ln w="19050" cap="flat" cmpd="sng">
              <a:solidFill>
                <a:srgbClr val="317B81"/>
              </a:solidFill>
              <a:prstDash val="solid"/>
              <a:round/>
              <a:headEnd type="none" w="med" len="med"/>
              <a:tailEnd type="triangle" w="med" len="med"/>
            </a:ln>
          </p:spPr>
        </p:sp>
        <p:sp>
          <p:nvSpPr>
            <p:cNvPr id="37927" name="直接连接符 31782"/>
            <p:cNvSpPr/>
            <p:nvPr/>
          </p:nvSpPr>
          <p:spPr>
            <a:xfrm>
              <a:off x="720" y="624"/>
              <a:ext cx="240" cy="0"/>
            </a:xfrm>
            <a:prstGeom prst="line">
              <a:avLst/>
            </a:prstGeom>
            <a:ln w="19050" cap="flat" cmpd="sng">
              <a:solidFill>
                <a:srgbClr val="317B81"/>
              </a:solidFill>
              <a:prstDash val="solid"/>
              <a:round/>
              <a:headEnd type="none" w="med" len="med"/>
              <a:tailEnd type="triangle" w="med" len="med"/>
            </a:ln>
          </p:spPr>
        </p:sp>
      </p:grpSp>
      <p:grpSp>
        <p:nvGrpSpPr>
          <p:cNvPr id="31784" name="组合 31783"/>
          <p:cNvGrpSpPr/>
          <p:nvPr/>
        </p:nvGrpSpPr>
        <p:grpSpPr>
          <a:xfrm>
            <a:off x="5895975" y="3048000"/>
            <a:ext cx="1952625" cy="2057400"/>
            <a:chOff x="0" y="0"/>
            <a:chExt cx="1230" cy="1296"/>
          </a:xfrm>
        </p:grpSpPr>
        <p:sp>
          <p:nvSpPr>
            <p:cNvPr id="37929" name="直接连接符 31784"/>
            <p:cNvSpPr/>
            <p:nvPr/>
          </p:nvSpPr>
          <p:spPr>
            <a:xfrm flipH="1" flipV="1">
              <a:off x="174" y="240"/>
              <a:ext cx="1056" cy="1056"/>
            </a:xfrm>
            <a:prstGeom prst="line">
              <a:avLst/>
            </a:prstGeom>
            <a:ln w="38100" cap="flat" cmpd="sng">
              <a:solidFill>
                <a:srgbClr val="317B81"/>
              </a:solidFill>
              <a:prstDash val="lgDash"/>
              <a:round/>
              <a:headEnd type="none" w="med" len="med"/>
              <a:tailEnd type="none" w="med" len="med"/>
            </a:ln>
          </p:spPr>
        </p:sp>
        <p:sp>
          <p:nvSpPr>
            <p:cNvPr id="37930" name="文本框 31785"/>
            <p:cNvSpPr txBox="1"/>
            <p:nvPr/>
          </p:nvSpPr>
          <p:spPr>
            <a:xfrm>
              <a:off x="0" y="0"/>
              <a:ext cx="319" cy="242"/>
            </a:xfrm>
            <a:prstGeom prst="rect">
              <a:avLst/>
            </a:prstGeom>
            <a:noFill/>
            <a:ln w="9525">
              <a:noFill/>
            </a:ln>
          </p:spPr>
          <p:txBody>
            <a:bodyPr wrap="none" anchor="t" anchorCtr="0">
              <a:spAutoFit/>
            </a:bodyPr>
            <a:p>
              <a:pPr algn="ctr" eaLnBrk="0" hangingPunct="0">
                <a:lnSpc>
                  <a:spcPct val="80000"/>
                </a:lnSpc>
              </a:pPr>
              <a:r>
                <a:rPr lang="en-US" altLang="zh-CN" sz="2400" b="1" dirty="0">
                  <a:latin typeface="Times New Roman" panose="02020603050405020304" pitchFamily="2" charset="0"/>
                  <a:ea typeface="宋体" panose="02010600030101010101" pitchFamily="2" charset="-122"/>
                </a:rPr>
                <a:t>D’</a:t>
              </a:r>
              <a:endParaRPr lang="en-US" altLang="zh-CN" sz="2400" b="1" dirty="0">
                <a:latin typeface="Times New Roman" panose="02020603050405020304" pitchFamily="2" charset="0"/>
                <a:ea typeface="宋体" panose="02010600030101010101" pitchFamily="2" charset="-122"/>
              </a:endParaRPr>
            </a:p>
          </p:txBody>
        </p:sp>
      </p:grpSp>
      <p:grpSp>
        <p:nvGrpSpPr>
          <p:cNvPr id="31787" name="组合 31786"/>
          <p:cNvGrpSpPr/>
          <p:nvPr/>
        </p:nvGrpSpPr>
        <p:grpSpPr>
          <a:xfrm>
            <a:off x="5486400" y="4038600"/>
            <a:ext cx="1697038" cy="1752600"/>
            <a:chOff x="0" y="0"/>
            <a:chExt cx="1069" cy="1104"/>
          </a:xfrm>
        </p:grpSpPr>
        <p:sp>
          <p:nvSpPr>
            <p:cNvPr id="37932" name="直接连接符 31787"/>
            <p:cNvSpPr/>
            <p:nvPr/>
          </p:nvSpPr>
          <p:spPr>
            <a:xfrm>
              <a:off x="0" y="144"/>
              <a:ext cx="960" cy="0"/>
            </a:xfrm>
            <a:prstGeom prst="line">
              <a:avLst/>
            </a:prstGeom>
            <a:ln w="12700" cap="flat" cmpd="sng">
              <a:solidFill>
                <a:schemeClr val="tx1"/>
              </a:solidFill>
              <a:prstDash val="dash"/>
              <a:round/>
              <a:headEnd type="none" w="med" len="med"/>
              <a:tailEnd type="none" w="med" len="med"/>
            </a:ln>
          </p:spPr>
        </p:sp>
        <p:sp>
          <p:nvSpPr>
            <p:cNvPr id="37933" name="直接连接符 31788"/>
            <p:cNvSpPr/>
            <p:nvPr/>
          </p:nvSpPr>
          <p:spPr>
            <a:xfrm>
              <a:off x="960" y="144"/>
              <a:ext cx="0" cy="960"/>
            </a:xfrm>
            <a:prstGeom prst="line">
              <a:avLst/>
            </a:prstGeom>
            <a:ln w="12700" cap="flat" cmpd="sng">
              <a:solidFill>
                <a:schemeClr val="tx1"/>
              </a:solidFill>
              <a:prstDash val="dash"/>
              <a:round/>
              <a:headEnd type="none" w="med" len="med"/>
              <a:tailEnd type="none" w="med" len="med"/>
            </a:ln>
          </p:spPr>
        </p:sp>
        <p:sp>
          <p:nvSpPr>
            <p:cNvPr id="37934" name="直接连接符 31789"/>
            <p:cNvSpPr/>
            <p:nvPr/>
          </p:nvSpPr>
          <p:spPr>
            <a:xfrm flipV="1">
              <a:off x="96" y="144"/>
              <a:ext cx="0" cy="240"/>
            </a:xfrm>
            <a:prstGeom prst="line">
              <a:avLst/>
            </a:prstGeom>
            <a:ln w="19050" cap="flat" cmpd="sng">
              <a:solidFill>
                <a:srgbClr val="317B81"/>
              </a:solidFill>
              <a:prstDash val="solid"/>
              <a:round/>
              <a:headEnd type="none" w="med" len="med"/>
              <a:tailEnd type="triangle" w="med" len="med"/>
            </a:ln>
          </p:spPr>
        </p:sp>
        <p:sp>
          <p:nvSpPr>
            <p:cNvPr id="37935" name="直接连接符 31790"/>
            <p:cNvSpPr/>
            <p:nvPr/>
          </p:nvSpPr>
          <p:spPr>
            <a:xfrm>
              <a:off x="720" y="1008"/>
              <a:ext cx="240" cy="0"/>
            </a:xfrm>
            <a:prstGeom prst="line">
              <a:avLst/>
            </a:prstGeom>
            <a:ln w="19050" cap="flat" cmpd="sng">
              <a:solidFill>
                <a:srgbClr val="317B81"/>
              </a:solidFill>
              <a:prstDash val="solid"/>
              <a:round/>
              <a:headEnd type="none" w="med" len="med"/>
              <a:tailEnd type="triangle" w="med" len="med"/>
            </a:ln>
          </p:spPr>
        </p:sp>
        <p:sp>
          <p:nvSpPr>
            <p:cNvPr id="37936" name="文本框 31791"/>
            <p:cNvSpPr txBox="1"/>
            <p:nvPr/>
          </p:nvSpPr>
          <p:spPr>
            <a:xfrm>
              <a:off x="864" y="0"/>
              <a:ext cx="205" cy="265"/>
            </a:xfrm>
            <a:prstGeom prst="rect">
              <a:avLst/>
            </a:prstGeom>
            <a:noFill/>
            <a:ln w="9525">
              <a:noFill/>
            </a:ln>
          </p:spPr>
          <p:txBody>
            <a:bodyPr wrap="none" anchor="t" anchorCtr="0">
              <a:spAutoFit/>
            </a:bodyPr>
            <a:p>
              <a:pPr eaLnBrk="0" hangingPunct="0">
                <a:lnSpc>
                  <a:spcPct val="90000"/>
                </a:lnSpc>
              </a:pPr>
              <a:r>
                <a:rPr lang="zh-CN" altLang="en-US" sz="2400" b="1" dirty="0">
                  <a:latin typeface="Times New Roman" panose="02020603050405020304" pitchFamily="2" charset="0"/>
                  <a:ea typeface="宋体" panose="02010600030101010101" pitchFamily="2" charset="-122"/>
                  <a:sym typeface="Symbol" panose="05050102010706020507" pitchFamily="2" charset="2"/>
                </a:rPr>
                <a:t></a:t>
              </a:r>
              <a:endParaRPr lang="zh-CN" altLang="en-US" sz="2400" b="1" dirty="0">
                <a:latin typeface="Times New Roman" panose="02020603050405020304" pitchFamily="2" charset="0"/>
                <a:ea typeface="宋体" panose="02010600030101010101" pitchFamily="2" charset="-122"/>
              </a:endParaRPr>
            </a:p>
          </p:txBody>
        </p:sp>
      </p:grpSp>
      <p:sp>
        <p:nvSpPr>
          <p:cNvPr id="37937" name="文本框 31792"/>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chemeClr val="bg2"/>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chemeClr val="bg2"/>
                </a:solidFill>
                <a:latin typeface="Times New Roman" panose="02020603050405020304" pitchFamily="2" charset="0"/>
                <a:ea typeface="宋体" panose="02010600030101010101" pitchFamily="2" charset="-122"/>
              </a:rPr>
            </a:fld>
            <a:endParaRPr lang="en-US" altLang="zh-CN" sz="1400" dirty="0">
              <a:solidFill>
                <a:schemeClr val="bg2"/>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1747">
                                            <p:txEl>
                                              <p:charRg st="0" end="27"/>
                                            </p:txEl>
                                          </p:spTgt>
                                        </p:tgtEl>
                                        <p:attrNameLst>
                                          <p:attrName>style.visibility</p:attrName>
                                        </p:attrNameLst>
                                      </p:cBhvr>
                                      <p:to>
                                        <p:strVal val="visible"/>
                                      </p:to>
                                    </p:set>
                                    <p:animEffect transition="in" filter="dissolve">
                                      <p:cBhvr>
                                        <p:cTn id="7" dur="500"/>
                                        <p:tgtEl>
                                          <p:spTgt spid="31747">
                                            <p:txEl>
                                              <p:charRg st="0" end="27"/>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1748"/>
                                        </p:tgtEl>
                                        <p:attrNameLst>
                                          <p:attrName>style.visibility</p:attrName>
                                        </p:attrNameLst>
                                      </p:cBhvr>
                                      <p:to>
                                        <p:strVal val="visible"/>
                                      </p:to>
                                    </p:set>
                                    <p:animEffect transition="in" filter="wipe(up)">
                                      <p:cBhvr>
                                        <p:cTn id="12" dur="500"/>
                                        <p:tgtEl>
                                          <p:spTgt spid="31748"/>
                                        </p:tgtEl>
                                      </p:cBhvr>
                                    </p:animEffect>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1775"/>
                                        </p:tgtEl>
                                        <p:attrNameLst>
                                          <p:attrName>style.visibility</p:attrName>
                                        </p:attrNameLst>
                                      </p:cBhvr>
                                      <p:to>
                                        <p:strVal val="visible"/>
                                      </p:to>
                                    </p:set>
                                    <p:animEffect transition="in" filter="slide(fromLeft)">
                                      <p:cBhvr>
                                        <p:cTn id="16" dur="500"/>
                                        <p:tgtEl>
                                          <p:spTgt spid="31775"/>
                                        </p:tgtEl>
                                      </p:cBhvr>
                                    </p:animEffect>
                                  </p:childTnLst>
                                </p:cTn>
                              </p:par>
                            </p:childTnLst>
                          </p:cTn>
                        </p:par>
                        <p:par>
                          <p:cTn id="17" fill="hold">
                            <p:stCondLst>
                              <p:cond delay="1000"/>
                            </p:stCondLst>
                            <p:childTnLst>
                              <p:par>
                                <p:cTn id="18" presetID="18" presetClass="entr" presetSubtype="12" fill="hold" nodeType="afterEffect">
                                  <p:stCondLst>
                                    <p:cond delay="0"/>
                                  </p:stCondLst>
                                  <p:childTnLst>
                                    <p:set>
                                      <p:cBhvr>
                                        <p:cTn id="19" dur="1" fill="hold">
                                          <p:stCondLst>
                                            <p:cond delay="0"/>
                                          </p:stCondLst>
                                        </p:cTn>
                                        <p:tgtEl>
                                          <p:spTgt spid="31778"/>
                                        </p:tgtEl>
                                        <p:attrNameLst>
                                          <p:attrName>style.visibility</p:attrName>
                                        </p:attrNameLst>
                                      </p:cBhvr>
                                      <p:to>
                                        <p:strVal val="visible"/>
                                      </p:to>
                                    </p:set>
                                    <p:animEffect transition="in" filter="strips(downLeft)">
                                      <p:cBhvr>
                                        <p:cTn id="20" dur="500"/>
                                        <p:tgtEl>
                                          <p:spTgt spid="3177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31761">
                                            <p:txEl>
                                              <p:charRg st="0" end="26"/>
                                            </p:txEl>
                                          </p:spTgt>
                                        </p:tgtEl>
                                        <p:attrNameLst>
                                          <p:attrName>style.visibility</p:attrName>
                                        </p:attrNameLst>
                                      </p:cBhvr>
                                      <p:to>
                                        <p:strVal val="visible"/>
                                      </p:to>
                                    </p:set>
                                    <p:animEffect transition="in" filter="wipe(up)">
                                      <p:cBhvr>
                                        <p:cTn id="25" dur="500"/>
                                        <p:tgtEl>
                                          <p:spTgt spid="31761">
                                            <p:txEl>
                                              <p:charRg st="0" end="2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31762"/>
                                        </p:tgtEl>
                                        <p:attrNameLst>
                                          <p:attrName>style.visibility</p:attrName>
                                        </p:attrNameLst>
                                      </p:cBhvr>
                                      <p:to>
                                        <p:strVal val="visible"/>
                                      </p:to>
                                    </p:set>
                                    <p:animEffect transition="in" filter="wipe(up)">
                                      <p:cBhvr>
                                        <p:cTn id="30" dur="500"/>
                                        <p:tgtEl>
                                          <p:spTgt spid="31762"/>
                                        </p:tgtEl>
                                      </p:cBhvr>
                                    </p:animEffect>
                                  </p:childTnLst>
                                </p:cTn>
                              </p:par>
                            </p:childTnLst>
                          </p:cTn>
                        </p:par>
                        <p:par>
                          <p:cTn id="31" fill="hold">
                            <p:stCondLst>
                              <p:cond delay="500"/>
                            </p:stCondLst>
                            <p:childTnLst>
                              <p:par>
                                <p:cTn id="32" presetID="12" presetClass="entr" presetSubtype="4" fill="hold" nodeType="afterEffect">
                                  <p:stCondLst>
                                    <p:cond delay="0"/>
                                  </p:stCondLst>
                                  <p:childTnLst>
                                    <p:set>
                                      <p:cBhvr>
                                        <p:cTn id="33" dur="1" fill="hold">
                                          <p:stCondLst>
                                            <p:cond delay="0"/>
                                          </p:stCondLst>
                                        </p:cTn>
                                        <p:tgtEl>
                                          <p:spTgt spid="31784"/>
                                        </p:tgtEl>
                                        <p:attrNameLst>
                                          <p:attrName>style.visibility</p:attrName>
                                        </p:attrNameLst>
                                      </p:cBhvr>
                                      <p:to>
                                        <p:strVal val="visible"/>
                                      </p:to>
                                    </p:set>
                                    <p:animEffect transition="in" filter="slide(fromBottom)">
                                      <p:cBhvr>
                                        <p:cTn id="34" dur="500"/>
                                        <p:tgtEl>
                                          <p:spTgt spid="31784"/>
                                        </p:tgtEl>
                                      </p:cBhvr>
                                    </p:animEffect>
                                  </p:childTnLst>
                                </p:cTn>
                              </p:par>
                            </p:childTnLst>
                          </p:cTn>
                        </p:par>
                        <p:par>
                          <p:cTn id="35" fill="hold">
                            <p:stCondLst>
                              <p:cond delay="1000"/>
                            </p:stCondLst>
                            <p:childTnLst>
                              <p:par>
                                <p:cTn id="36" presetID="18" presetClass="entr" presetSubtype="12" fill="hold" nodeType="afterEffect">
                                  <p:stCondLst>
                                    <p:cond delay="0"/>
                                  </p:stCondLst>
                                  <p:childTnLst>
                                    <p:set>
                                      <p:cBhvr>
                                        <p:cTn id="37" dur="1" fill="hold">
                                          <p:stCondLst>
                                            <p:cond delay="0"/>
                                          </p:stCondLst>
                                        </p:cTn>
                                        <p:tgtEl>
                                          <p:spTgt spid="31787"/>
                                        </p:tgtEl>
                                        <p:attrNameLst>
                                          <p:attrName>style.visibility</p:attrName>
                                        </p:attrNameLst>
                                      </p:cBhvr>
                                      <p:to>
                                        <p:strVal val="visible"/>
                                      </p:to>
                                    </p:set>
                                    <p:animEffect transition="in" filter="strips(downLeft)">
                                      <p:cBhvr>
                                        <p:cTn id="38" dur="500"/>
                                        <p:tgtEl>
                                          <p:spTgt spid="317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P spid="31761"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标题 32769"/>
          <p:cNvSpPr>
            <a:spLocks noGrp="1"/>
          </p:cNvSpPr>
          <p:nvPr>
            <p:ph type="title"/>
          </p:nvPr>
        </p:nvSpPr>
        <p:spPr>
          <a:xfrm>
            <a:off x="457200" y="165100"/>
            <a:ext cx="8229600" cy="1120775"/>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永久性金融工具的收益率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32771" name="文本占位符 32770"/>
          <p:cNvSpPr>
            <a:spLocks noGrp="1"/>
          </p:cNvSpPr>
          <p:nvPr>
            <p:ph idx="1"/>
          </p:nvPr>
        </p:nvSpPr>
        <p:spPr>
          <a:xfrm>
            <a:off x="558800" y="1676400"/>
            <a:ext cx="8229600" cy="4792663"/>
          </a:xfrm>
        </p:spPr>
        <p:txBody>
          <a:bodyPr/>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金融市场存在一些没有到期日的金融工具</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被称为永久性金融工具</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其中一些有着固定收益，如永续债券和优先股</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1143000" marR="0" lvl="2"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每年给予持有者固定金额的支付</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1143000" marR="0" lvl="2"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且无限期地进行支付</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另外一些可能是浮动收益</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1143000" marR="0" lvl="2"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如公司股票、部分优先股</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1143000" marR="0" lvl="2"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未来支付额会随着发行者经营状况变化而变化</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38915" name="文本框 32771"/>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771">
                                            <p:txEl>
                                              <p:charRg st="0" end="13"/>
                                            </p:txEl>
                                          </p:spTgt>
                                        </p:tgtEl>
                                        <p:attrNameLst>
                                          <p:attrName>style.visibility</p:attrName>
                                        </p:attrNameLst>
                                      </p:cBhvr>
                                      <p:to>
                                        <p:strVal val="visible"/>
                                      </p:to>
                                    </p:set>
                                    <p:animEffect transition="in" filter="dissolve">
                                      <p:cBhvr>
                                        <p:cTn id="7" dur="500"/>
                                        <p:tgtEl>
                                          <p:spTgt spid="32771">
                                            <p:txEl>
                                              <p:charRg st="0" end="13"/>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2771">
                                            <p:txEl>
                                              <p:charRg st="13" end="24"/>
                                            </p:txEl>
                                          </p:spTgt>
                                        </p:tgtEl>
                                        <p:attrNameLst>
                                          <p:attrName>style.visibility</p:attrName>
                                        </p:attrNameLst>
                                      </p:cBhvr>
                                      <p:to>
                                        <p:strVal val="visible"/>
                                      </p:to>
                                    </p:set>
                                    <p:animEffect transition="in" filter="dissolve">
                                      <p:cBhvr>
                                        <p:cTn id="10" dur="500"/>
                                        <p:tgtEl>
                                          <p:spTgt spid="32771">
                                            <p:txEl>
                                              <p:charRg st="13" end="24"/>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2771">
                                            <p:txEl>
                                              <p:charRg st="24" end="40"/>
                                            </p:txEl>
                                          </p:spTgt>
                                        </p:tgtEl>
                                        <p:attrNameLst>
                                          <p:attrName>style.visibility</p:attrName>
                                        </p:attrNameLst>
                                      </p:cBhvr>
                                      <p:to>
                                        <p:strVal val="visible"/>
                                      </p:to>
                                    </p:set>
                                    <p:animEffect transition="in" filter="dissolve">
                                      <p:cBhvr>
                                        <p:cTn id="13" dur="500"/>
                                        <p:tgtEl>
                                          <p:spTgt spid="32771">
                                            <p:txEl>
                                              <p:charRg st="24" end="40"/>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2771">
                                            <p:txEl>
                                              <p:charRg st="40" end="53"/>
                                            </p:txEl>
                                          </p:spTgt>
                                        </p:tgtEl>
                                        <p:attrNameLst>
                                          <p:attrName>style.visibility</p:attrName>
                                        </p:attrNameLst>
                                      </p:cBhvr>
                                      <p:to>
                                        <p:strVal val="visible"/>
                                      </p:to>
                                    </p:set>
                                    <p:animEffect transition="in" filter="dissolve">
                                      <p:cBhvr>
                                        <p:cTn id="16" dur="500"/>
                                        <p:tgtEl>
                                          <p:spTgt spid="32771">
                                            <p:txEl>
                                              <p:charRg st="40" end="5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2771">
                                            <p:txEl>
                                              <p:charRg st="53" end="59"/>
                                            </p:txEl>
                                          </p:spTgt>
                                        </p:tgtEl>
                                        <p:attrNameLst>
                                          <p:attrName>style.visibility</p:attrName>
                                        </p:attrNameLst>
                                      </p:cBhvr>
                                      <p:to>
                                        <p:strVal val="visible"/>
                                      </p:to>
                                    </p:set>
                                    <p:animEffect transition="in" filter="dissolve">
                                      <p:cBhvr>
                                        <p:cTn id="19" dur="500"/>
                                        <p:tgtEl>
                                          <p:spTgt spid="32771">
                                            <p:txEl>
                                              <p:charRg st="53" end="59"/>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2771">
                                            <p:txEl>
                                              <p:charRg st="59" end="68"/>
                                            </p:txEl>
                                          </p:spTgt>
                                        </p:tgtEl>
                                        <p:attrNameLst>
                                          <p:attrName>style.visibility</p:attrName>
                                        </p:attrNameLst>
                                      </p:cBhvr>
                                      <p:to>
                                        <p:strVal val="visible"/>
                                      </p:to>
                                    </p:set>
                                    <p:animEffect transition="in" filter="dissolve">
                                      <p:cBhvr>
                                        <p:cTn id="22" dur="500"/>
                                        <p:tgtEl>
                                          <p:spTgt spid="32771">
                                            <p:txEl>
                                              <p:charRg st="59" end="68"/>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2771">
                                            <p:txEl>
                                              <p:charRg st="68" end="73"/>
                                            </p:txEl>
                                          </p:spTgt>
                                        </p:tgtEl>
                                        <p:attrNameLst>
                                          <p:attrName>style.visibility</p:attrName>
                                        </p:attrNameLst>
                                      </p:cBhvr>
                                      <p:to>
                                        <p:strVal val="visible"/>
                                      </p:to>
                                    </p:set>
                                    <p:animEffect transition="in" filter="dissolve">
                                      <p:cBhvr>
                                        <p:cTn id="25" dur="500"/>
                                        <p:tgtEl>
                                          <p:spTgt spid="32771">
                                            <p:txEl>
                                              <p:charRg st="68" end="73"/>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2771">
                                            <p:txEl>
                                              <p:charRg st="73" end="93"/>
                                            </p:txEl>
                                          </p:spTgt>
                                        </p:tgtEl>
                                        <p:attrNameLst>
                                          <p:attrName>style.visibility</p:attrName>
                                        </p:attrNameLst>
                                      </p:cBhvr>
                                      <p:to>
                                        <p:strVal val="visible"/>
                                      </p:to>
                                    </p:set>
                                    <p:animEffect transition="in" filter="dissolve">
                                      <p:cBhvr>
                                        <p:cTn id="28" dur="500"/>
                                        <p:tgtEl>
                                          <p:spTgt spid="32771">
                                            <p:txEl>
                                              <p:charRg st="73" end="9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标题 33793"/>
          <p:cNvSpPr>
            <a:spLocks noGrp="1"/>
          </p:cNvSpPr>
          <p:nvPr>
            <p:ph type="title"/>
          </p:nvPr>
        </p:nvSpPr>
        <p:spPr>
          <a:xfrm>
            <a:off x="457200" y="274638"/>
            <a:ext cx="8229600" cy="1000125"/>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永久性金融工具的收益率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33795" name="文本占位符 33794"/>
          <p:cNvSpPr>
            <a:spLocks noGrp="1"/>
          </p:cNvSpPr>
          <p:nvPr>
            <p:ph idx="1"/>
          </p:nvPr>
        </p:nvSpPr>
        <p:spPr>
          <a:xfrm>
            <a:off x="457200" y="1631950"/>
            <a:ext cx="8229600" cy="4703762"/>
          </a:xfrm>
        </p:spPr>
        <p:txBody>
          <a:bodyPr/>
          <a:p>
            <a:pPr marL="914400" lvl="1" indent="-457200" algn="l" fontAlgn="base">
              <a:lnSpc>
                <a:spcPct val="90000"/>
              </a:lnSpc>
            </a:pPr>
            <a:r>
              <a:rPr lang="zh-CN" altLang="en-US" sz="2800" strike="noStrike" noProof="1" dirty="0">
                <a:ln w="10160">
                  <a:solidFill>
                    <a:schemeClr val="accent5"/>
                  </a:solidFill>
                  <a:prstDash val="solid"/>
                </a:ln>
                <a:solidFill>
                  <a:srgbClr val="FFFFFF"/>
                </a:solidFill>
                <a:effectLst>
                  <a:outerShdw blurRad="38100" dist="22860" dir="5400000" algn="tl" rotWithShape="0">
                    <a:srgbClr val="000000">
                      <a:alpha val="30000"/>
                    </a:srgbClr>
                  </a:outerShdw>
                </a:effectLst>
                <a:ea typeface="宋体" panose="02010600030101010101" pitchFamily="2" charset="-122"/>
              </a:rPr>
              <a:t>固定收益的永久性证券的收益率，以永续债券为例：</a:t>
            </a:r>
            <a:endParaRPr lang="zh-CN" altLang="en-US" sz="2800" strike="noStrike" noProof="1" dirty="0">
              <a:solidFill>
                <a:srgbClr val="E8004D"/>
              </a:solidFill>
              <a:ea typeface="宋体" panose="02010600030101010101" pitchFamily="2" charset="-122"/>
            </a:endParaRPr>
          </a:p>
          <a:p>
            <a:pPr marL="342900" indent="-342900" fontAlgn="base">
              <a:lnSpc>
                <a:spcPct val="90000"/>
              </a:lnSpc>
              <a:spcBef>
                <a:spcPct val="50000"/>
              </a:spcBef>
              <a:buNone/>
            </a:pPr>
            <a:r>
              <a:rPr lang="zh-CN" altLang="en-US" sz="2800" strike="noStrike" noProof="1" dirty="0">
                <a:ea typeface="宋体" panose="02010600030101010101" pitchFamily="2" charset="-122"/>
              </a:rPr>
              <a:t>         永续债券的年化收益率 =</a:t>
            </a:r>
            <a:endParaRPr lang="zh-CN" altLang="en-US" sz="2800" strike="noStrike" noProof="1" dirty="0">
              <a:ea typeface="宋体" panose="02010600030101010101" pitchFamily="2" charset="-122"/>
            </a:endParaRPr>
          </a:p>
          <a:p>
            <a:pPr marL="342900" indent="-342900" fontAlgn="base">
              <a:lnSpc>
                <a:spcPct val="90000"/>
              </a:lnSpc>
              <a:spcBef>
                <a:spcPct val="50000"/>
              </a:spcBef>
              <a:buNone/>
            </a:pPr>
            <a:r>
              <a:rPr lang="zh-CN" altLang="en-US" sz="2800" strike="noStrike" noProof="1" dirty="0">
                <a:ea typeface="宋体" panose="02010600030101010101" pitchFamily="2" charset="-122"/>
              </a:rPr>
              <a:t>                 </a:t>
            </a:r>
            <a:r>
              <a:rPr lang="zh-CN" altLang="en-US" sz="2800" u="sng" strike="noStrike" noProof="1" dirty="0">
                <a:ea typeface="宋体" panose="02010600030101010101" pitchFamily="2" charset="-122"/>
              </a:rPr>
              <a:t>每年约定的现金流  </a:t>
            </a:r>
            <a:r>
              <a:rPr lang="en-US" altLang="x-none" sz="2800" strike="noStrike" noProof="1" dirty="0">
                <a:ea typeface="宋体" panose="02010600030101010101" pitchFamily="2" charset="-122"/>
              </a:rPr>
              <a:t>. </a:t>
            </a:r>
            <a:endParaRPr lang="en-US" altLang="x-none" sz="2800" strike="noStrike" noProof="1" dirty="0">
              <a:ea typeface="宋体" panose="02010600030101010101" pitchFamily="2" charset="-122"/>
            </a:endParaRPr>
          </a:p>
          <a:p>
            <a:pPr marL="457200" lvl="1" indent="0" fontAlgn="base">
              <a:lnSpc>
                <a:spcPct val="90000"/>
              </a:lnSpc>
              <a:spcBef>
                <a:spcPct val="0"/>
              </a:spcBef>
              <a:buNone/>
            </a:pPr>
            <a:r>
              <a:rPr lang="en-US" altLang="x-none" sz="2800" strike="noStrike" noProof="1" dirty="0">
                <a:ea typeface="宋体" panose="02010600030101010101" pitchFamily="2" charset="-122"/>
              </a:rPr>
              <a:t>            </a:t>
            </a:r>
            <a:r>
              <a:rPr lang="zh-CN" altLang="en-US" sz="2800" strike="noStrike" noProof="1" dirty="0">
                <a:ea typeface="宋体" panose="02010600030101010101" pitchFamily="2" charset="-122"/>
              </a:rPr>
              <a:t>当前价格或者价值</a:t>
            </a:r>
            <a:endParaRPr lang="zh-CN" altLang="en-US" sz="2800" strike="noStrike" noProof="1" dirty="0">
              <a:ea typeface="宋体" panose="02010600030101010101" pitchFamily="2" charset="-122"/>
            </a:endParaRPr>
          </a:p>
          <a:p>
            <a:pPr marL="342900" indent="-342900" fontAlgn="base">
              <a:lnSpc>
                <a:spcPct val="90000"/>
              </a:lnSpc>
              <a:spcBef>
                <a:spcPct val="0"/>
              </a:spcBef>
              <a:buNone/>
            </a:pPr>
            <a:r>
              <a:rPr lang="zh-CN" altLang="en-US" sz="2800" strike="noStrike" noProof="1" dirty="0">
                <a:ea typeface="宋体" panose="02010600030101010101" pitchFamily="2" charset="-122"/>
              </a:rPr>
              <a:t>   </a:t>
            </a:r>
            <a:endParaRPr lang="zh-CN" altLang="en-US" sz="2800" strike="noStrike" noProof="1" dirty="0">
              <a:ea typeface="宋体" panose="02010600030101010101" pitchFamily="2" charset="-122"/>
            </a:endParaRPr>
          </a:p>
          <a:p>
            <a:pPr marL="342900" indent="-342900" fontAlgn="base">
              <a:lnSpc>
                <a:spcPct val="90000"/>
              </a:lnSpc>
              <a:spcBef>
                <a:spcPct val="0"/>
              </a:spcBef>
              <a:buNone/>
            </a:pPr>
            <a:r>
              <a:rPr lang="zh-CN" altLang="en-US" sz="2800" strike="noStrike" noProof="1" dirty="0">
                <a:ea typeface="宋体" panose="02010600030101010101" pitchFamily="2" charset="-122"/>
              </a:rPr>
              <a:t>         因而，其当前价格</a:t>
            </a:r>
            <a:r>
              <a:rPr lang="en-US" altLang="zh-CN" sz="2800" strike="noStrike" noProof="1" dirty="0">
                <a:ea typeface="宋体" panose="02010600030101010101" pitchFamily="2" charset="-122"/>
              </a:rPr>
              <a:t>=</a:t>
            </a:r>
            <a:endParaRPr lang="zh-CN" altLang="en-US" sz="2800" strike="noStrike" noProof="1" dirty="0">
              <a:ea typeface="宋体" panose="02010600030101010101" pitchFamily="2" charset="-122"/>
            </a:endParaRPr>
          </a:p>
          <a:p>
            <a:pPr marL="342900" indent="-342900" fontAlgn="base">
              <a:lnSpc>
                <a:spcPct val="90000"/>
              </a:lnSpc>
              <a:spcBef>
                <a:spcPct val="0"/>
              </a:spcBef>
              <a:buNone/>
            </a:pPr>
            <a:endParaRPr lang="zh-CN" altLang="en-US" sz="2800" strike="noStrike" noProof="1" dirty="0">
              <a:ea typeface="宋体" panose="02010600030101010101" pitchFamily="2" charset="-122"/>
            </a:endParaRPr>
          </a:p>
          <a:p>
            <a:pPr marL="342900" indent="-342900" fontAlgn="base">
              <a:lnSpc>
                <a:spcPct val="90000"/>
              </a:lnSpc>
              <a:spcBef>
                <a:spcPct val="0"/>
              </a:spcBef>
              <a:buNone/>
            </a:pPr>
            <a:r>
              <a:rPr lang="zh-CN" altLang="en-US" sz="2800" strike="noStrike" noProof="1" dirty="0">
                <a:ea typeface="宋体" panose="02010600030101010101" pitchFamily="2" charset="-122"/>
              </a:rPr>
              <a:t>                </a:t>
            </a:r>
            <a:r>
              <a:rPr lang="zh-CN" altLang="en-US" sz="2800" u="sng" strike="noStrike" noProof="1" dirty="0">
                <a:ea typeface="宋体" panose="02010600030101010101" pitchFamily="2" charset="-122"/>
              </a:rPr>
              <a:t>每年约定的现金流</a:t>
            </a:r>
            <a:r>
              <a:rPr lang="en-US" altLang="x-none" sz="2800" strike="noStrike" noProof="1" dirty="0">
                <a:ea typeface="宋体" panose="02010600030101010101" pitchFamily="2" charset="-122"/>
              </a:rPr>
              <a:t>. </a:t>
            </a:r>
            <a:endParaRPr lang="en-US" altLang="x-none" sz="2800" strike="noStrike" noProof="1" dirty="0">
              <a:ea typeface="宋体" panose="02010600030101010101" pitchFamily="2" charset="-122"/>
            </a:endParaRPr>
          </a:p>
          <a:p>
            <a:pPr marL="457200" lvl="1" indent="0" fontAlgn="base">
              <a:lnSpc>
                <a:spcPct val="90000"/>
              </a:lnSpc>
              <a:spcBef>
                <a:spcPct val="0"/>
              </a:spcBef>
              <a:buNone/>
            </a:pPr>
            <a:r>
              <a:rPr lang="en-US" altLang="x-none" sz="2800" strike="noStrike" noProof="1" dirty="0">
                <a:ea typeface="宋体" panose="02010600030101010101" pitchFamily="2" charset="-122"/>
              </a:rPr>
              <a:t>                 </a:t>
            </a:r>
            <a:r>
              <a:rPr lang="zh-CN" altLang="en-US" sz="2800" strike="noStrike" noProof="1" dirty="0">
                <a:ea typeface="宋体" panose="02010600030101010101" pitchFamily="2" charset="-122"/>
              </a:rPr>
              <a:t>年化收益率</a:t>
            </a:r>
            <a:endParaRPr lang="zh-CN" altLang="en-US" sz="2800" strike="noStrike" noProof="1" dirty="0">
              <a:ea typeface="宋体" panose="02010600030101010101" pitchFamily="2" charset="-122"/>
            </a:endParaRPr>
          </a:p>
          <a:p>
            <a:pPr marL="457200" lvl="1" indent="0" fontAlgn="base">
              <a:lnSpc>
                <a:spcPct val="90000"/>
              </a:lnSpc>
              <a:spcBef>
                <a:spcPct val="0"/>
              </a:spcBef>
              <a:buNone/>
            </a:pPr>
            <a:endParaRPr lang="zh-CN" altLang="en-US" sz="2800" strike="noStrike" noProof="1" dirty="0">
              <a:ea typeface="宋体" panose="02010600030101010101" pitchFamily="2" charset="-122"/>
            </a:endParaRPr>
          </a:p>
        </p:txBody>
      </p:sp>
      <p:sp>
        <p:nvSpPr>
          <p:cNvPr id="39939" name="文本框 33795"/>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795">
                                            <p:txEl>
                                              <p:charRg st="0" end="7"/>
                                            </p:txEl>
                                          </p:spTgt>
                                        </p:tgtEl>
                                        <p:attrNameLst>
                                          <p:attrName>style.visibility</p:attrName>
                                        </p:attrNameLst>
                                      </p:cBhvr>
                                      <p:to>
                                        <p:strVal val="visible"/>
                                      </p:to>
                                    </p:set>
                                    <p:animEffect transition="in" filter="dissolve">
                                      <p:cBhvr>
                                        <p:cTn id="7" dur="500"/>
                                        <p:tgtEl>
                                          <p:spTgt spid="33795">
                                            <p:txEl>
                                              <p:charRg st="0"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795">
                                            <p:txEl>
                                              <p:charRg st="7" end="27"/>
                                            </p:txEl>
                                          </p:spTgt>
                                        </p:tgtEl>
                                        <p:attrNameLst>
                                          <p:attrName>style.visibility</p:attrName>
                                        </p:attrNameLst>
                                      </p:cBhvr>
                                      <p:to>
                                        <p:strVal val="visible"/>
                                      </p:to>
                                    </p:set>
                                    <p:animEffect transition="in" filter="dissolve">
                                      <p:cBhvr>
                                        <p:cTn id="12" dur="500"/>
                                        <p:tgtEl>
                                          <p:spTgt spid="33795">
                                            <p:txEl>
                                              <p:charRg st="7" end="27"/>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3795">
                                            <p:txEl>
                                              <p:charRg st="27" end="49"/>
                                            </p:txEl>
                                          </p:spTgt>
                                        </p:tgtEl>
                                        <p:attrNameLst>
                                          <p:attrName>style.visibility</p:attrName>
                                        </p:attrNameLst>
                                      </p:cBhvr>
                                      <p:to>
                                        <p:strVal val="visible"/>
                                      </p:to>
                                    </p:set>
                                    <p:animEffect transition="in" filter="dissolve">
                                      <p:cBhvr>
                                        <p:cTn id="17" dur="500"/>
                                        <p:tgtEl>
                                          <p:spTgt spid="33795">
                                            <p:txEl>
                                              <p:charRg st="27" end="49"/>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33795">
                                            <p:txEl>
                                              <p:charRg st="49" end="64"/>
                                            </p:txEl>
                                          </p:spTgt>
                                        </p:tgtEl>
                                        <p:attrNameLst>
                                          <p:attrName>style.visibility</p:attrName>
                                        </p:attrNameLst>
                                      </p:cBhvr>
                                      <p:to>
                                        <p:strVal val="visible"/>
                                      </p:to>
                                    </p:set>
                                    <p:animEffect transition="in" filter="dissolve">
                                      <p:cBhvr>
                                        <p:cTn id="20" dur="500"/>
                                        <p:tgtEl>
                                          <p:spTgt spid="33795">
                                            <p:txEl>
                                              <p:charRg st="49" end="6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3795">
                                            <p:txEl>
                                              <p:charRg st="64" end="69"/>
                                            </p:txEl>
                                          </p:spTgt>
                                        </p:tgtEl>
                                        <p:attrNameLst>
                                          <p:attrName>style.visibility</p:attrName>
                                        </p:attrNameLst>
                                      </p:cBhvr>
                                      <p:to>
                                        <p:strVal val="visible"/>
                                      </p:to>
                                    </p:set>
                                    <p:animEffect transition="in" filter="dissolve">
                                      <p:cBhvr>
                                        <p:cTn id="25" dur="500"/>
                                        <p:tgtEl>
                                          <p:spTgt spid="33795">
                                            <p:txEl>
                                              <p:charRg st="64" end="6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标题 34817"/>
          <p:cNvSpPr>
            <a:spLocks noGrp="1"/>
          </p:cNvSpPr>
          <p:nvPr>
            <p:ph type="title"/>
          </p:nvPr>
        </p:nvSpPr>
        <p:spPr>
          <a:xfrm>
            <a:off x="457200" y="274638"/>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永久性金融工具的收益率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34819" name="文本占位符 34818"/>
          <p:cNvSpPr>
            <a:spLocks noGrp="1"/>
          </p:cNvSpPr>
          <p:nvPr>
            <p:ph idx="1"/>
          </p:nvPr>
        </p:nvSpPr>
        <p:spPr>
          <a:xfrm>
            <a:off x="628650" y="1682750"/>
            <a:ext cx="8229600" cy="3979863"/>
          </a:xfrm>
        </p:spPr>
        <p:txBody>
          <a:bodyPr/>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前式表明：</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一组无限的固定收益的现金流具有有限价值</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固定收益的永续债券，其价格和收益率之间同样存在着负相关关系</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尽管这种关系在期限超长的情况下可能减弱</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40963" name="文本框 34819"/>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819">
                                            <p:txEl>
                                              <p:charRg st="0" end="7"/>
                                            </p:txEl>
                                          </p:spTgt>
                                        </p:tgtEl>
                                        <p:attrNameLst>
                                          <p:attrName>style.visibility</p:attrName>
                                        </p:attrNameLst>
                                      </p:cBhvr>
                                      <p:to>
                                        <p:strVal val="visible"/>
                                      </p:to>
                                    </p:set>
                                    <p:animEffect transition="in" filter="dissolve">
                                      <p:cBhvr>
                                        <p:cTn id="7" dur="500"/>
                                        <p:tgtEl>
                                          <p:spTgt spid="34819">
                                            <p:txEl>
                                              <p:charRg st="0" end="7"/>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4819">
                                            <p:txEl>
                                              <p:charRg st="7" end="35"/>
                                            </p:txEl>
                                          </p:spTgt>
                                        </p:tgtEl>
                                        <p:attrNameLst>
                                          <p:attrName>style.visibility</p:attrName>
                                        </p:attrNameLst>
                                      </p:cBhvr>
                                      <p:to>
                                        <p:strVal val="visible"/>
                                      </p:to>
                                    </p:set>
                                    <p:animEffect transition="in" filter="dissolve">
                                      <p:cBhvr>
                                        <p:cTn id="10" dur="500"/>
                                        <p:tgtEl>
                                          <p:spTgt spid="34819">
                                            <p:txEl>
                                              <p:charRg st="7" end="35"/>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4819">
                                            <p:txEl>
                                              <p:charRg st="35" end="54"/>
                                            </p:txEl>
                                          </p:spTgt>
                                        </p:tgtEl>
                                        <p:attrNameLst>
                                          <p:attrName>style.visibility</p:attrName>
                                        </p:attrNameLst>
                                      </p:cBhvr>
                                      <p:to>
                                        <p:strVal val="visible"/>
                                      </p:to>
                                    </p:set>
                                    <p:animEffect transition="in" filter="dissolve">
                                      <p:cBhvr>
                                        <p:cTn id="13" dur="500"/>
                                        <p:tgtEl>
                                          <p:spTgt spid="34819">
                                            <p:txEl>
                                              <p:charRg st="35" end="54"/>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4819">
                                            <p:txEl>
                                              <p:charRg st="56" end="76"/>
                                            </p:txEl>
                                          </p:spTgt>
                                        </p:tgtEl>
                                        <p:attrNameLst>
                                          <p:attrName>style.visibility</p:attrName>
                                        </p:attrNameLst>
                                      </p:cBhvr>
                                      <p:to>
                                        <p:strVal val="visible"/>
                                      </p:to>
                                    </p:set>
                                    <p:animEffect transition="in" filter="dissolve">
                                      <p:cBhvr>
                                        <p:cTn id="16" dur="500"/>
                                        <p:tgtEl>
                                          <p:spTgt spid="34819">
                                            <p:txEl>
                                              <p:charRg st="56" end="7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标题 35841"/>
          <p:cNvSpPr>
            <a:spLocks noGrp="1"/>
          </p:cNvSpPr>
          <p:nvPr>
            <p:ph type="title"/>
          </p:nvPr>
        </p:nvSpPr>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永久性金融工具的收益率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35843" name="文本占位符 35842"/>
          <p:cNvSpPr>
            <a:spLocks noGrp="1"/>
          </p:cNvSpPr>
          <p:nvPr>
            <p:ph idx="1"/>
          </p:nvPr>
        </p:nvSpPr>
        <p:spPr/>
        <p:txBody>
          <a:bodyPr/>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普通股股票，另一种永久性金融工具</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证券价格与利率的负相关关系，对股票而言似乎并不明确</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可根据股票估值模型来理解利率与股价关系。如果假设：</a:t>
            </a:r>
            <a:endParaRPr kumimoji="0" lang="en-US" altLang="x-none"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en-US" altLang="x-none"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D</a:t>
            </a:r>
            <a:r>
              <a:rPr kumimoji="0" lang="en-US" altLang="x-none" sz="2400" b="1" i="0"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rPr>
              <a:t>0</a:t>
            </a:r>
            <a:r>
              <a:rPr kumimoji="0" lang="en-US" altLang="x-none"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表示当前股息</a:t>
            </a:r>
            <a:endPar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ED</a:t>
            </a:r>
            <a:r>
              <a:rPr kumimoji="0" lang="zh-CN" altLang="en-US" sz="2400" b="1" i="0" u="none" strike="noStrike" kern="1200" cap="none" spc="0" normalizeH="0" baseline="-25000" noProof="1" dirty="0">
                <a:solidFill>
                  <a:srgbClr val="FFFFFF"/>
                </a:solidFill>
                <a:effectLst>
                  <a:outerShdw blurRad="38100" dist="38100" dir="2700000">
                    <a:srgbClr val="C0C0C0"/>
                  </a:outerShdw>
                </a:effectLst>
                <a:latin typeface="+mn-lt"/>
                <a:ea typeface="宋体" panose="02010600030101010101" pitchFamily="2" charset="-122"/>
                <a:cs typeface="+mn-cs"/>
              </a:rPr>
              <a:t>i</a:t>
            </a: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表示第 i 期的预期股息</a:t>
            </a:r>
            <a:endPar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r 表示股东要求的最低回报率</a:t>
            </a:r>
            <a:endPar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SP表示公司股票的价格</a:t>
            </a:r>
            <a:endParaRPr kumimoji="0" lang="zh-CN" altLang="en-US" sz="24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41987" name="文本框 35843"/>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843">
                                            <p:txEl>
                                              <p:charRg st="0" end="13"/>
                                            </p:txEl>
                                          </p:spTgt>
                                        </p:tgtEl>
                                        <p:attrNameLst>
                                          <p:attrName>style.visibility</p:attrName>
                                        </p:attrNameLst>
                                      </p:cBhvr>
                                      <p:to>
                                        <p:strVal val="visible"/>
                                      </p:to>
                                    </p:set>
                                    <p:animEffect transition="in" filter="dissolve">
                                      <p:cBhvr>
                                        <p:cTn id="7" dur="500"/>
                                        <p:tgtEl>
                                          <p:spTgt spid="35843">
                                            <p:txEl>
                                              <p:charRg st="0" end="13"/>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5843">
                                            <p:txEl>
                                              <p:charRg st="13" end="23"/>
                                            </p:txEl>
                                          </p:spTgt>
                                        </p:tgtEl>
                                        <p:attrNameLst>
                                          <p:attrName>style.visibility</p:attrName>
                                        </p:attrNameLst>
                                      </p:cBhvr>
                                      <p:to>
                                        <p:strVal val="visible"/>
                                      </p:to>
                                    </p:set>
                                    <p:animEffect transition="in" filter="dissolve">
                                      <p:cBhvr>
                                        <p:cTn id="12" dur="500"/>
                                        <p:tgtEl>
                                          <p:spTgt spid="35843">
                                            <p:txEl>
                                              <p:charRg st="13" end="23"/>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5843">
                                            <p:txEl>
                                              <p:charRg st="23" end="37"/>
                                            </p:txEl>
                                          </p:spTgt>
                                        </p:tgtEl>
                                        <p:attrNameLst>
                                          <p:attrName>style.visibility</p:attrName>
                                        </p:attrNameLst>
                                      </p:cBhvr>
                                      <p:to>
                                        <p:strVal val="visible"/>
                                      </p:to>
                                    </p:set>
                                    <p:animEffect transition="in" filter="dissolve">
                                      <p:cBhvr>
                                        <p:cTn id="15" dur="500"/>
                                        <p:tgtEl>
                                          <p:spTgt spid="35843">
                                            <p:txEl>
                                              <p:charRg st="23" end="37"/>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5843">
                                            <p:txEl>
                                              <p:charRg st="37" end="55"/>
                                            </p:txEl>
                                          </p:spTgt>
                                        </p:tgtEl>
                                        <p:attrNameLst>
                                          <p:attrName>style.visibility</p:attrName>
                                        </p:attrNameLst>
                                      </p:cBhvr>
                                      <p:to>
                                        <p:strVal val="visible"/>
                                      </p:to>
                                    </p:set>
                                    <p:animEffect transition="in" filter="dissolve">
                                      <p:cBhvr>
                                        <p:cTn id="18" dur="500"/>
                                        <p:tgtEl>
                                          <p:spTgt spid="35843">
                                            <p:txEl>
                                              <p:charRg st="37" end="55"/>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5843">
                                            <p:txEl>
                                              <p:charRg st="55" end="67"/>
                                            </p:txEl>
                                          </p:spTgt>
                                        </p:tgtEl>
                                        <p:attrNameLst>
                                          <p:attrName>style.visibility</p:attrName>
                                        </p:attrNameLst>
                                      </p:cBhvr>
                                      <p:to>
                                        <p:strVal val="visible"/>
                                      </p:to>
                                    </p:set>
                                    <p:animEffect transition="in" filter="dissolve">
                                      <p:cBhvr>
                                        <p:cTn id="21" dur="500"/>
                                        <p:tgtEl>
                                          <p:spTgt spid="35843">
                                            <p:txEl>
                                              <p:charRg st="55" end="6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标题 36865"/>
          <p:cNvSpPr>
            <a:spLocks noGrp="1"/>
          </p:cNvSpPr>
          <p:nvPr>
            <p:ph type="title"/>
          </p:nvPr>
        </p:nvSpPr>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永久性金融工具的收益率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36867" name="文本占位符 36866"/>
          <p:cNvSpPr>
            <a:spLocks noGrp="1"/>
          </p:cNvSpPr>
          <p:nvPr>
            <p:ph idx="1"/>
          </p:nvPr>
        </p:nvSpPr>
        <p:spPr/>
        <p:txBody>
          <a:bodyPr/>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公司股票的价值或价格：</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如果股息保持固定增长率</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g</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，则：</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股票的持有期收益率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0" marR="0" indent="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en-US" altLang="zh-CN" sz="32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a:t>
            </a:r>
            <a:endParaRPr kumimoji="0" lang="en-US" altLang="zh-CN" sz="32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43011" name="文本框 36867"/>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pic>
        <p:nvPicPr>
          <p:cNvPr id="43012" name="图片 36868" descr="ros05167_un0618"/>
          <p:cNvPicPr>
            <a:picLocks noChangeAspect="1"/>
          </p:cNvPicPr>
          <p:nvPr/>
        </p:nvPicPr>
        <p:blipFill>
          <a:blip r:embed="rId1"/>
          <a:stretch>
            <a:fillRect/>
          </a:stretch>
        </p:blipFill>
        <p:spPr>
          <a:xfrm>
            <a:off x="1008063" y="2235200"/>
            <a:ext cx="7385050" cy="815975"/>
          </a:xfrm>
          <a:prstGeom prst="rect">
            <a:avLst/>
          </a:prstGeom>
          <a:noFill/>
          <a:ln w="9525">
            <a:noFill/>
          </a:ln>
        </p:spPr>
      </p:pic>
      <p:pic>
        <p:nvPicPr>
          <p:cNvPr id="43013" name="图片 1"/>
          <p:cNvPicPr>
            <a:picLocks noChangeAspect="1"/>
          </p:cNvPicPr>
          <p:nvPr/>
        </p:nvPicPr>
        <p:blipFill>
          <a:blip r:embed="rId2"/>
          <a:stretch>
            <a:fillRect/>
          </a:stretch>
        </p:blipFill>
        <p:spPr>
          <a:xfrm>
            <a:off x="1009650" y="3749675"/>
            <a:ext cx="2840038" cy="576263"/>
          </a:xfrm>
          <a:prstGeom prst="rect">
            <a:avLst/>
          </a:prstGeom>
          <a:solidFill>
            <a:srgbClr val="C5F1FF"/>
          </a:solidFill>
          <a:ln w="9525">
            <a:noFill/>
          </a:ln>
        </p:spPr>
      </p:pic>
      <p:pic>
        <p:nvPicPr>
          <p:cNvPr id="43014" name="图片 2"/>
          <p:cNvPicPr>
            <a:picLocks noChangeAspect="1"/>
          </p:cNvPicPr>
          <p:nvPr/>
        </p:nvPicPr>
        <p:blipFill>
          <a:blip r:embed="rId3"/>
          <a:stretch>
            <a:fillRect/>
          </a:stretch>
        </p:blipFill>
        <p:spPr>
          <a:xfrm>
            <a:off x="1009650" y="5434013"/>
            <a:ext cx="4937125" cy="728662"/>
          </a:xfrm>
          <a:prstGeom prst="rect">
            <a:avLst/>
          </a:prstGeom>
          <a:solidFill>
            <a:srgbClr val="C5F1FF"/>
          </a:solidFill>
          <a:ln w="9525">
            <a:noFill/>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867">
                                            <p:txEl>
                                              <p:charRg st="0" end="6"/>
                                            </p:txEl>
                                          </p:spTgt>
                                        </p:tgtEl>
                                        <p:attrNameLst>
                                          <p:attrName>style.visibility</p:attrName>
                                        </p:attrNameLst>
                                      </p:cBhvr>
                                      <p:to>
                                        <p:strVal val="visible"/>
                                      </p:to>
                                    </p:set>
                                    <p:animEffect transition="in" filter="dissolve">
                                      <p:cBhvr>
                                        <p:cTn id="7" dur="500"/>
                                        <p:tgtEl>
                                          <p:spTgt spid="36867">
                                            <p:txEl>
                                              <p:charRg st="0"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7890" name="标题 37889"/>
          <p:cNvSpPr>
            <a:spLocks noGrp="1"/>
          </p:cNvSpPr>
          <p:nvPr>
            <p:ph type="title"/>
          </p:nvPr>
        </p:nvSpPr>
        <p:spPr>
          <a:xfrm>
            <a:off x="228600" y="228600"/>
            <a:ext cx="8750300" cy="10541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公司股票的报价</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37891" name="文本占位符 37890"/>
          <p:cNvSpPr>
            <a:spLocks noGrp="1"/>
          </p:cNvSpPr>
          <p:nvPr>
            <p:ph idx="1"/>
          </p:nvPr>
        </p:nvSpPr>
        <p:spPr/>
        <p:txBody>
          <a:bodyPr/>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股票的报价信息主要来自证券交易所和各种财经媒体。</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投资者以及专业分析师关注的主要信息：</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开盘价、收盘价、最高价、最低价</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股票价格的涨跌幅度</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最近年度的最高价、最低价</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公司营收、盈利、分红、重大交易等信息</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市盈率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571500" marR="0" lvl="1"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公司所在行业及政策信息等</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44035" name="文本框 37891"/>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7891">
                                            <p:txEl>
                                              <p:charRg st="0" end="27"/>
                                            </p:txEl>
                                          </p:spTgt>
                                        </p:tgtEl>
                                        <p:attrNameLst>
                                          <p:attrName>style.visibility</p:attrName>
                                        </p:attrNameLst>
                                      </p:cBhvr>
                                      <p:to>
                                        <p:strVal val="visible"/>
                                      </p:to>
                                    </p:set>
                                    <p:animEffect transition="in" filter="dissolve">
                                      <p:cBhvr>
                                        <p:cTn id="7" dur="500"/>
                                        <p:tgtEl>
                                          <p:spTgt spid="37891">
                                            <p:txEl>
                                              <p:charRg st="0" end="27"/>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7891">
                                            <p:txEl>
                                              <p:charRg st="27" end="42"/>
                                            </p:txEl>
                                          </p:spTgt>
                                        </p:tgtEl>
                                        <p:attrNameLst>
                                          <p:attrName>style.visibility</p:attrName>
                                        </p:attrNameLst>
                                      </p:cBhvr>
                                      <p:to>
                                        <p:strVal val="visible"/>
                                      </p:to>
                                    </p:set>
                                    <p:animEffect transition="in" filter="dissolve">
                                      <p:cBhvr>
                                        <p:cTn id="12" dur="500"/>
                                        <p:tgtEl>
                                          <p:spTgt spid="37891">
                                            <p:txEl>
                                              <p:charRg st="27" end="42"/>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7891">
                                            <p:txEl>
                                              <p:charRg st="42" end="50"/>
                                            </p:txEl>
                                          </p:spTgt>
                                        </p:tgtEl>
                                        <p:attrNameLst>
                                          <p:attrName>style.visibility</p:attrName>
                                        </p:attrNameLst>
                                      </p:cBhvr>
                                      <p:to>
                                        <p:strVal val="visible"/>
                                      </p:to>
                                    </p:set>
                                    <p:animEffect transition="in" filter="dissolve">
                                      <p:cBhvr>
                                        <p:cTn id="15" dur="500"/>
                                        <p:tgtEl>
                                          <p:spTgt spid="37891">
                                            <p:txEl>
                                              <p:charRg st="42" end="50"/>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7891">
                                            <p:txEl>
                                              <p:charRg st="50" end="65"/>
                                            </p:txEl>
                                          </p:spTgt>
                                        </p:tgtEl>
                                        <p:attrNameLst>
                                          <p:attrName>style.visibility</p:attrName>
                                        </p:attrNameLst>
                                      </p:cBhvr>
                                      <p:to>
                                        <p:strVal val="visible"/>
                                      </p:to>
                                    </p:set>
                                    <p:animEffect transition="in" filter="dissolve">
                                      <p:cBhvr>
                                        <p:cTn id="18" dur="500"/>
                                        <p:tgtEl>
                                          <p:spTgt spid="37891">
                                            <p:txEl>
                                              <p:charRg st="50" end="65"/>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7891">
                                            <p:txEl>
                                              <p:charRg st="65" end="79"/>
                                            </p:txEl>
                                          </p:spTgt>
                                        </p:tgtEl>
                                        <p:attrNameLst>
                                          <p:attrName>style.visibility</p:attrName>
                                        </p:attrNameLst>
                                      </p:cBhvr>
                                      <p:to>
                                        <p:strVal val="visible"/>
                                      </p:to>
                                    </p:set>
                                    <p:animEffect transition="in" filter="dissolve">
                                      <p:cBhvr>
                                        <p:cTn id="21" dur="500"/>
                                        <p:tgtEl>
                                          <p:spTgt spid="37891">
                                            <p:txEl>
                                              <p:charRg st="65" end="79"/>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7891">
                                            <p:txEl>
                                              <p:charRg st="79" end="83"/>
                                            </p:txEl>
                                          </p:spTgt>
                                        </p:tgtEl>
                                        <p:attrNameLst>
                                          <p:attrName>style.visibility</p:attrName>
                                        </p:attrNameLst>
                                      </p:cBhvr>
                                      <p:to>
                                        <p:strVal val="visible"/>
                                      </p:to>
                                    </p:set>
                                    <p:animEffect transition="in" filter="dissolve">
                                      <p:cBhvr>
                                        <p:cTn id="24" dur="500"/>
                                        <p:tgtEl>
                                          <p:spTgt spid="37891">
                                            <p:txEl>
                                              <p:charRg st="79" end="8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标题 38913"/>
          <p:cNvSpPr>
            <a:spLocks noGrp="1"/>
          </p:cNvSpPr>
          <p:nvPr>
            <p:ph type="title"/>
          </p:nvPr>
        </p:nvSpPr>
        <p:spPr>
          <a:xfrm>
            <a:off x="457200" y="274638"/>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机构贷款者采用的利率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38915" name="文本占位符 38914"/>
          <p:cNvSpPr>
            <a:spLocks noGrp="1"/>
          </p:cNvSpPr>
          <p:nvPr>
            <p:ph idx="1"/>
          </p:nvPr>
        </p:nvSpPr>
        <p:spPr>
          <a:xfrm>
            <a:off x="457200" y="1739900"/>
            <a:ext cx="8229600" cy="4652963"/>
          </a:xfrm>
        </p:spPr>
        <p:txBody>
          <a:bodyPr/>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chemeClr val="folHlink"/>
                </a:solidFill>
                <a:effectLst>
                  <a:outerShdw blurRad="38100" dist="38100" dir="2700000">
                    <a:srgbClr val="C0C0C0"/>
                  </a:outerShdw>
                </a:effectLst>
                <a:latin typeface="+mn-lt"/>
                <a:ea typeface="宋体" panose="02010600030101010101" pitchFamily="2" charset="-122"/>
                <a:cs typeface="+mn-cs"/>
              </a:rPr>
              <a:t>单利法</a:t>
            </a:r>
            <a:endParaRPr kumimoji="0" lang="zh-CN" altLang="en-US" sz="2800" b="1" i="0" u="none" strike="noStrike" kern="1200" cap="none" spc="0" normalizeH="0" baseline="0" noProof="1" dirty="0">
              <a:solidFill>
                <a:schemeClr val="folHlink"/>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利息计算，只依据借贷金额、期限，不考虑复利。即：</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               应付利息 = 本金 </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 利率  期限</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endParaRPr>
          </a:p>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Symbol" panose="05050102010706020507" pitchFamily="2" charset="2"/>
              </a:rPr>
              <a:t>借款者本息偿还次数多少，不影响利息负担。</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45059" name="文本框 38915"/>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915">
                                            <p:txEl>
                                              <p:charRg st="0" end="4"/>
                                            </p:txEl>
                                          </p:spTgt>
                                        </p:tgtEl>
                                        <p:attrNameLst>
                                          <p:attrName>style.visibility</p:attrName>
                                        </p:attrNameLst>
                                      </p:cBhvr>
                                      <p:to>
                                        <p:strVal val="visible"/>
                                      </p:to>
                                    </p:set>
                                    <p:animEffect transition="in" filter="dissolve">
                                      <p:cBhvr>
                                        <p:cTn id="7" dur="500"/>
                                        <p:tgtEl>
                                          <p:spTgt spid="38915">
                                            <p:txEl>
                                              <p:charRg st="0" end="4"/>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8915">
                                            <p:txEl>
                                              <p:charRg st="4" end="32"/>
                                            </p:txEl>
                                          </p:spTgt>
                                        </p:tgtEl>
                                        <p:attrNameLst>
                                          <p:attrName>style.visibility</p:attrName>
                                        </p:attrNameLst>
                                      </p:cBhvr>
                                      <p:to>
                                        <p:strVal val="visible"/>
                                      </p:to>
                                    </p:set>
                                    <p:animEffect transition="in" filter="dissolve">
                                      <p:cBhvr>
                                        <p:cTn id="10" dur="500"/>
                                        <p:tgtEl>
                                          <p:spTgt spid="38915">
                                            <p:txEl>
                                              <p:charRg st="4" end="3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副标题 2"/>
          <p:cNvSpPr>
            <a:spLocks noGrp="1"/>
          </p:cNvSpPr>
          <p:nvPr>
            <p:ph type="subTitle" idx="1"/>
          </p:nvPr>
        </p:nvSpPr>
        <p:spPr>
          <a:xfrm>
            <a:off x="581025" y="1419225"/>
            <a:ext cx="8264525" cy="5372100"/>
          </a:xfrm>
        </p:spPr>
        <p:txBody>
          <a:bodyPr anchor="t"/>
          <a:p>
            <a:pPr marL="228600" marR="0" indent="-2286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chemeClr val="folHlink"/>
                </a:solidFill>
                <a:effectLst>
                  <a:outerShdw blurRad="38100" dist="38100" dir="2700000">
                    <a:srgbClr val="C0C0C0"/>
                  </a:outerShdw>
                </a:effectLst>
                <a:latin typeface="+mn-lt"/>
                <a:ea typeface="宋体" panose="02010600030101010101" pitchFamily="2" charset="-122"/>
                <a:cs typeface="+mn-cs"/>
                <a:sym typeface="+mn-ea"/>
              </a:rPr>
              <a:t>单利法举例</a:t>
            </a:r>
            <a:endParaRPr kumimoji="0" lang="en-US" altLang="zh-CN" sz="1800" b="1" i="0" u="none" strike="noStrike" kern="1200" cap="none" spc="0" normalizeH="0" baseline="0" noProof="1">
              <a:solidFill>
                <a:srgbClr val="FFFFFF"/>
              </a:solidFill>
              <a:effectLst/>
              <a:latin typeface="华文细黑" panose="02010600040101010101" pitchFamily="2" charset="-122"/>
              <a:ea typeface="华文细黑" panose="02010600040101010101" pitchFamily="2" charset="-122"/>
              <a:cs typeface="+mn-cs"/>
            </a:endParaRPr>
          </a:p>
          <a:p>
            <a:pPr marL="0" marR="0" indent="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en-US" altLang="zh-CN" sz="2800" b="0" i="0" u="none" strike="noStrike" kern="1200" cap="none" spc="0" normalizeH="0" baseline="0" noProof="1" dirty="0">
                <a:solidFill>
                  <a:srgbClr val="EFEFE9"/>
                </a:solidFill>
                <a:effectLst/>
                <a:latin typeface="华文细黑" panose="02010600040101010101" pitchFamily="2" charset="-122"/>
                <a:ea typeface="华文细黑" panose="02010600040101010101" pitchFamily="2" charset="-122"/>
                <a:cs typeface="+mn-cs"/>
              </a:rPr>
              <a:t>      1000</a:t>
            </a:r>
            <a:r>
              <a:rPr kumimoji="0" lang="zh-CN" altLang="en-US" sz="2800" b="0" i="0" u="none" strike="noStrike" kern="1200" cap="none" spc="0" normalizeH="0" baseline="0" noProof="1" dirty="0">
                <a:solidFill>
                  <a:srgbClr val="EFEFE9"/>
                </a:solidFill>
                <a:effectLst/>
                <a:latin typeface="华文细黑" panose="02010600040101010101" pitchFamily="2" charset="-122"/>
                <a:ea typeface="华文细黑" panose="02010600040101010101" pitchFamily="2" charset="-122"/>
                <a:cs typeface="+mn-cs"/>
              </a:rPr>
              <a:t>元一年期贷款，利率</a:t>
            </a:r>
            <a:r>
              <a:rPr kumimoji="0" lang="en-US" altLang="zh-CN" sz="2800" b="0" i="0" u="none" strike="noStrike" kern="1200" cap="none" spc="0" normalizeH="0" baseline="0" noProof="1" dirty="0">
                <a:solidFill>
                  <a:srgbClr val="EFEFE9"/>
                </a:solidFill>
                <a:effectLst/>
                <a:latin typeface="华文细黑" panose="02010600040101010101" pitchFamily="2" charset="-122"/>
                <a:ea typeface="华文细黑" panose="02010600040101010101" pitchFamily="2" charset="-122"/>
                <a:cs typeface="+mn-cs"/>
              </a:rPr>
              <a:t>10%</a:t>
            </a:r>
            <a:r>
              <a:rPr kumimoji="0" lang="zh-CN" altLang="en-US" sz="2800" b="0" i="0" u="none" strike="noStrike" kern="1200" cap="none" spc="0" normalizeH="0" baseline="0" noProof="1" dirty="0">
                <a:solidFill>
                  <a:srgbClr val="EFEFE9"/>
                </a:solidFill>
                <a:effectLst/>
                <a:latin typeface="华文细黑" panose="02010600040101010101" pitchFamily="2" charset="-122"/>
                <a:ea typeface="华文细黑" panose="02010600040101010101" pitchFamily="2" charset="-122"/>
                <a:cs typeface="+mn-cs"/>
              </a:rPr>
              <a:t>，每年付息一次。</a:t>
            </a:r>
            <a:endParaRPr kumimoji="0" lang="zh-CN" altLang="en-US" sz="2800" b="1" i="0" u="none" strike="noStrike" kern="1200" cap="none" spc="0" normalizeH="0" baseline="0" noProof="1" dirty="0">
              <a:solidFill>
                <a:srgbClr val="FFFFFF"/>
              </a:solidFill>
              <a:effectLst/>
              <a:latin typeface="华文细黑" panose="02010600040101010101" pitchFamily="2" charset="-122"/>
              <a:ea typeface="华文细黑" panose="02010600040101010101" pitchFamily="2" charset="-122"/>
              <a:cs typeface="+mn-cs"/>
            </a:endParaRPr>
          </a:p>
          <a:p>
            <a:pPr marL="0" marR="0" indent="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zh-CN" altLang="en-US" sz="2800" b="0" i="0" u="none" strike="noStrike" kern="1200" cap="none" spc="0" normalizeH="0" baseline="0" noProof="1" dirty="0">
                <a:solidFill>
                  <a:srgbClr val="EFEFE9"/>
                </a:solidFill>
                <a:effectLst/>
                <a:latin typeface="Times New Roman" panose="02020603050405020304" pitchFamily="2" charset="0"/>
                <a:ea typeface="宋体" panose="02010600030101010101" pitchFamily="2" charset="-122"/>
                <a:cs typeface="+mn-cs"/>
              </a:rPr>
              <a:t>        则：</a:t>
            </a:r>
            <a:r>
              <a:rPr kumimoji="0" lang="en-US" altLang="zh-CN" sz="2800" b="0" i="0" u="none"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Principal+Interest = Total payment</a:t>
            </a:r>
            <a:endParaRPr kumimoji="0" lang="en-US" altLang="zh-CN" sz="2800" b="1" i="0" u="none" strike="noStrike" kern="1200" cap="none" spc="0" normalizeH="0" baseline="0" noProof="1">
              <a:solidFill>
                <a:srgbClr val="FFFFFF"/>
              </a:solidFill>
              <a:effectLst/>
              <a:latin typeface="Times New Roman" panose="02020603050405020304" pitchFamily="2" charset="0"/>
              <a:ea typeface="宋体" panose="02010600030101010101" pitchFamily="2" charset="-122"/>
              <a:cs typeface="+mn-cs"/>
            </a:endParaRPr>
          </a:p>
          <a:p>
            <a:pPr marL="0" marR="0" indent="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en-US" altLang="zh-CN" sz="2800" b="0" i="0" u="none"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                   1000   +   100    =    1,100</a:t>
            </a:r>
            <a:endParaRPr kumimoji="0" lang="en-US" altLang="zh-CN" sz="2800" b="1" i="0" u="none" strike="noStrike" kern="1200" cap="none" spc="0" normalizeH="0" baseline="0" noProof="1">
              <a:solidFill>
                <a:srgbClr val="FFFFFF"/>
              </a:solidFill>
              <a:effectLst/>
              <a:latin typeface="Times New Roman" panose="02020603050405020304" pitchFamily="2" charset="0"/>
              <a:ea typeface="宋体" panose="02010600030101010101" pitchFamily="2" charset="-122"/>
              <a:cs typeface="+mn-cs"/>
            </a:endParaRPr>
          </a:p>
          <a:p>
            <a:pPr marL="0" marR="0" indent="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zh-CN" altLang="en-US" sz="2800" b="0" i="0" u="none" strike="noStrike" kern="1200" cap="none" spc="0" normalizeH="0" baseline="0" noProof="1" dirty="0">
                <a:solidFill>
                  <a:srgbClr val="EFEFE9"/>
                </a:solidFill>
                <a:effectLst/>
                <a:latin typeface="华文细黑" panose="02010600040101010101" pitchFamily="2" charset="-122"/>
                <a:ea typeface="华文细黑" panose="02010600040101010101" pitchFamily="2" charset="-122"/>
                <a:cs typeface="+mn-cs"/>
              </a:rPr>
              <a:t>如果上述贷款本金分两次（每</a:t>
            </a:r>
            <a:r>
              <a:rPr kumimoji="0" lang="en-US" altLang="zh-CN" sz="2800" b="0" i="0" u="none" strike="noStrike" kern="1200" cap="none" spc="0" normalizeH="0" baseline="0" noProof="1" dirty="0">
                <a:solidFill>
                  <a:srgbClr val="EFEFE9"/>
                </a:solidFill>
                <a:effectLst/>
                <a:latin typeface="华文细黑" panose="02010600040101010101" pitchFamily="2" charset="-122"/>
                <a:ea typeface="华文细黑" panose="02010600040101010101" pitchFamily="2" charset="-122"/>
                <a:cs typeface="+mn-cs"/>
              </a:rPr>
              <a:t>6</a:t>
            </a:r>
            <a:r>
              <a:rPr kumimoji="0" lang="zh-CN" altLang="en-US" sz="2800" b="0" i="0" u="none" strike="noStrike" kern="1200" cap="none" spc="0" normalizeH="0" baseline="0" noProof="1" dirty="0">
                <a:solidFill>
                  <a:srgbClr val="EFEFE9"/>
                </a:solidFill>
                <a:effectLst/>
                <a:latin typeface="华文细黑" panose="02010600040101010101" pitchFamily="2" charset="-122"/>
                <a:ea typeface="华文细黑" panose="02010600040101010101" pitchFamily="2" charset="-122"/>
                <a:cs typeface="+mn-cs"/>
              </a:rPr>
              <a:t>个月）分期</a:t>
            </a:r>
            <a:r>
              <a:rPr kumimoji="0" lang="zh-CN" altLang="en-US" sz="2800" b="0" i="0" u="none" strike="noStrike" kern="1200" cap="none" spc="0" normalizeH="0" baseline="0" noProof="1" dirty="0">
                <a:solidFill>
                  <a:srgbClr val="EFEFE9"/>
                </a:solidFill>
                <a:effectLst/>
                <a:latin typeface="华文细黑" panose="02010600040101010101" pitchFamily="2" charset="-122"/>
                <a:ea typeface="华文细黑" panose="02010600040101010101" pitchFamily="2" charset="-122"/>
                <a:cs typeface="+mn-cs"/>
              </a:rPr>
              <a:t>偿还：</a:t>
            </a:r>
            <a:endParaRPr kumimoji="0" lang="zh-CN" altLang="en-US" sz="2800" b="1" i="0" u="none" strike="noStrike" kern="1200" cap="none" spc="0" normalizeH="0" baseline="0" noProof="1" dirty="0">
              <a:solidFill>
                <a:srgbClr val="FFFFFF"/>
              </a:solidFill>
              <a:effectLst/>
              <a:latin typeface="华文细黑" panose="02010600040101010101" pitchFamily="2" charset="-122"/>
              <a:ea typeface="华文细黑" panose="02010600040101010101" pitchFamily="2" charset="-122"/>
              <a:cs typeface="+mn-cs"/>
            </a:endParaRPr>
          </a:p>
          <a:p>
            <a:pPr marL="0" marR="0" indent="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zh-CN" altLang="en-US" sz="2800" b="0" i="0" u="none" strike="noStrike" kern="1200" cap="none" spc="0" normalizeH="0" baseline="0" noProof="1" dirty="0">
                <a:solidFill>
                  <a:srgbClr val="EFEFE9"/>
                </a:solidFill>
                <a:effectLst/>
                <a:latin typeface="Times New Roman" panose="02020603050405020304" pitchFamily="2" charset="0"/>
                <a:ea typeface="宋体" panose="02010600030101010101" pitchFamily="2" charset="-122"/>
                <a:cs typeface="+mn-cs"/>
              </a:rPr>
              <a:t>                </a:t>
            </a:r>
            <a:r>
              <a:rPr kumimoji="0" lang="en-US" altLang="zh-CN" sz="2800" b="0" i="0" u="none"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Principal+Interest = Total payment</a:t>
            </a:r>
            <a:endParaRPr kumimoji="0" lang="en-US" altLang="zh-CN" sz="2800" b="1" i="0" u="none" strike="noStrike" kern="1200" cap="none" spc="0" normalizeH="0" baseline="0" noProof="1">
              <a:solidFill>
                <a:srgbClr val="FFFFFF"/>
              </a:solidFill>
              <a:effectLst/>
              <a:latin typeface="Times New Roman" panose="02020603050405020304" pitchFamily="2" charset="0"/>
              <a:ea typeface="宋体" panose="02010600030101010101" pitchFamily="2" charset="-122"/>
              <a:cs typeface="+mn-cs"/>
            </a:endParaRPr>
          </a:p>
          <a:p>
            <a:pPr marL="0" marR="0" indent="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en-US" altLang="zh-CN" sz="2800" b="0" i="0" u="none"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        </a:t>
            </a:r>
            <a:r>
              <a:rPr kumimoji="0" lang="zh-CN" altLang="en-US" sz="2800" b="0" i="0" u="none" strike="noStrike" kern="1200" cap="none" spc="0" normalizeH="0" baseline="0" noProof="1" dirty="0">
                <a:solidFill>
                  <a:srgbClr val="EFEFE9"/>
                </a:solidFill>
                <a:effectLst/>
                <a:latin typeface="Times New Roman" panose="02020603050405020304" pitchFamily="2" charset="0"/>
                <a:ea typeface="华文细黑" panose="02010600040101010101" pitchFamily="2" charset="-122"/>
                <a:cs typeface="+mn-cs"/>
              </a:rPr>
              <a:t>首付</a:t>
            </a:r>
            <a:r>
              <a:rPr kumimoji="0" lang="zh-CN" altLang="en-US" sz="2800" b="0" i="0" u="none" strike="noStrike" kern="1200" cap="none" spc="0" normalizeH="0" baseline="0" noProof="1" dirty="0">
                <a:solidFill>
                  <a:srgbClr val="EFEFE9"/>
                </a:solidFill>
                <a:effectLst/>
                <a:latin typeface="Times New Roman" panose="02020603050405020304" pitchFamily="2" charset="0"/>
                <a:ea typeface="宋体" panose="02010600030101010101" pitchFamily="2" charset="-122"/>
                <a:cs typeface="+mn-cs"/>
              </a:rPr>
              <a:t> </a:t>
            </a:r>
            <a:r>
              <a:rPr kumimoji="0" lang="en-US" altLang="zh-CN" sz="2800" b="0" i="0" u="none"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500 + 50 = 550  </a:t>
            </a:r>
            <a:r>
              <a:rPr kumimoji="0" lang="zh-CN" altLang="en-US" sz="2800" b="0" i="0" u="none"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其中：</a:t>
            </a:r>
            <a:r>
              <a:rPr kumimoji="0" lang="en-US" altLang="zh-CN" sz="2800" b="0" i="0" u="none"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1000×10%×0.5=50</a:t>
            </a:r>
            <a:endParaRPr kumimoji="0" lang="en-US" altLang="zh-CN" sz="2800" b="1" i="0" u="none" strike="noStrike" kern="1200" cap="none" spc="0" normalizeH="0" baseline="0" noProof="1">
              <a:solidFill>
                <a:srgbClr val="FFFFFF"/>
              </a:solidFill>
              <a:effectLst/>
              <a:latin typeface="Times New Roman" panose="02020603050405020304" pitchFamily="2" charset="0"/>
              <a:ea typeface="宋体" panose="02010600030101010101" pitchFamily="2" charset="-122"/>
              <a:cs typeface="+mn-cs"/>
            </a:endParaRPr>
          </a:p>
          <a:p>
            <a:pPr marL="0" marR="0" indent="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en-US" altLang="zh-CN" sz="2800" b="0" i="0" u="none"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        </a:t>
            </a:r>
            <a:r>
              <a:rPr kumimoji="0" lang="zh-CN" altLang="en-US" sz="2800" b="0" i="0" u="none" strike="noStrike" kern="1200" cap="none" spc="0" normalizeH="0" baseline="0" noProof="1" dirty="0">
                <a:solidFill>
                  <a:srgbClr val="EFEFE9"/>
                </a:solidFill>
                <a:effectLst/>
                <a:latin typeface="Times New Roman" panose="02020603050405020304" pitchFamily="2" charset="0"/>
                <a:ea typeface="华文细黑" panose="02010600040101010101" pitchFamily="2" charset="-122"/>
                <a:cs typeface="+mn-cs"/>
              </a:rPr>
              <a:t>次付</a:t>
            </a:r>
            <a:r>
              <a:rPr kumimoji="0" lang="zh-CN" altLang="en-US" sz="2800" b="0" i="0" u="none" strike="noStrike" kern="1200" cap="none" spc="0" normalizeH="0" baseline="0" noProof="1" dirty="0">
                <a:solidFill>
                  <a:srgbClr val="EFEFE9"/>
                </a:solidFill>
                <a:effectLst/>
                <a:latin typeface="Times New Roman" panose="02020603050405020304" pitchFamily="2" charset="0"/>
                <a:ea typeface="宋体" panose="02010600030101010101" pitchFamily="2" charset="-122"/>
                <a:cs typeface="+mn-cs"/>
              </a:rPr>
              <a:t> </a:t>
            </a:r>
            <a:r>
              <a:rPr kumimoji="0" lang="en-US" altLang="zh-CN" sz="2800" b="0" i="0" u="none"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500 + 25 = </a:t>
            </a:r>
            <a:r>
              <a:rPr kumimoji="0" lang="en-US" altLang="zh-CN" sz="2800" b="0" i="0" u="sng"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525</a:t>
            </a:r>
            <a:r>
              <a:rPr kumimoji="0" lang="en-US" altLang="zh-CN" sz="2800" b="0" i="0" u="none"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  </a:t>
            </a:r>
            <a:r>
              <a:rPr kumimoji="0" lang="zh-CN" altLang="en-US" sz="2800" b="0" i="0" u="none"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其中：</a:t>
            </a:r>
            <a:r>
              <a:rPr kumimoji="0" lang="en-US" altLang="zh-CN" sz="2800" b="0" i="0" u="none"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500×10%×0.5=25</a:t>
            </a:r>
            <a:endParaRPr kumimoji="0" lang="en-US" altLang="zh-CN" sz="2800" b="1" i="0" u="sng" strike="noStrike" kern="1200" cap="none" spc="0" normalizeH="0" baseline="0" noProof="1">
              <a:solidFill>
                <a:srgbClr val="FFFFFF"/>
              </a:solidFill>
              <a:effectLst/>
              <a:latin typeface="Times New Roman" panose="02020603050405020304" pitchFamily="2" charset="0"/>
              <a:ea typeface="宋体" panose="02010600030101010101" pitchFamily="2" charset="-122"/>
              <a:cs typeface="+mn-cs"/>
            </a:endParaRPr>
          </a:p>
          <a:p>
            <a:pPr marL="0" marR="0" indent="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en-US" altLang="zh-CN" sz="2800" b="0" i="0" u="none"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        </a:t>
            </a:r>
            <a:r>
              <a:rPr kumimoji="0" lang="zh-CN" altLang="en-US" sz="2800" b="0" i="0" u="none"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合计支付        </a:t>
            </a:r>
            <a:r>
              <a:rPr kumimoji="0" lang="en-US" altLang="zh-CN" sz="2800" b="0" i="0" u="sng"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1,075 </a:t>
            </a:r>
            <a:r>
              <a:rPr kumimoji="0" lang="en-US" altLang="zh-CN" sz="2800" b="0" i="0" u="none"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  </a:t>
            </a:r>
            <a:r>
              <a:rPr kumimoji="0" lang="zh-CN" altLang="en-US" sz="2800" b="0" i="0" u="none"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其中：利息支付          </a:t>
            </a:r>
            <a:r>
              <a:rPr kumimoji="0" lang="en-US" altLang="zh-CN" sz="2800" b="0" i="0" u="none"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75</a:t>
            </a:r>
            <a:endParaRPr kumimoji="0" lang="en-US" altLang="zh-CN" sz="2800" b="1" i="0" u="sng" strike="noStrike" kern="1200" cap="none" spc="0" normalizeH="0" baseline="0" noProof="1">
              <a:solidFill>
                <a:srgbClr val="FFFFFF"/>
              </a:solidFill>
              <a:effectLst/>
              <a:latin typeface="Times New Roman" panose="02020603050405020304" pitchFamily="2" charset="0"/>
              <a:ea typeface="宋体" panose="02010600030101010101" pitchFamily="2" charset="-122"/>
              <a:cs typeface="+mn-cs"/>
            </a:endParaRPr>
          </a:p>
          <a:p>
            <a:pPr marL="0" marR="0" indent="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en-US" altLang="zh-CN" sz="2800" b="0" i="0" u="none" strike="noStrike" kern="1200" cap="none" spc="0" normalizeH="0" baseline="0" noProof="1">
                <a:solidFill>
                  <a:srgbClr val="EFEFE9"/>
                </a:solidFill>
                <a:effectLst/>
                <a:latin typeface="Times New Roman" panose="02020603050405020304" pitchFamily="2" charset="0"/>
                <a:ea typeface="宋体" panose="02010600030101010101" pitchFamily="2" charset="-122"/>
                <a:cs typeface="+mn-cs"/>
              </a:rPr>
              <a:t>        Total payment due = P+P×r×t=P(1+r×t)</a:t>
            </a:r>
            <a:endParaRPr kumimoji="0" lang="zh-CN" altLang="en-US" sz="2800" b="1" i="0" u="none" strike="noStrike" kern="1200" cap="none" spc="0" normalizeH="0" baseline="0" noProof="1">
              <a:solidFill>
                <a:srgbClr val="FFFFFF"/>
              </a:solidFill>
              <a:effectLst/>
              <a:latin typeface="+mn-lt"/>
              <a:ea typeface="+mn-ea"/>
              <a:cs typeface="+mn-cs"/>
            </a:endParaRPr>
          </a:p>
        </p:txBody>
      </p:sp>
      <p:sp>
        <p:nvSpPr>
          <p:cNvPr id="38914" name="标题 38913"/>
          <p:cNvSpPr>
            <a:spLocks noGrp="1"/>
          </p:cNvSpPr>
          <p:nvPr/>
        </p:nvSpPr>
        <p:spPr>
          <a:xfrm>
            <a:off x="457200" y="274638"/>
            <a:ext cx="8229600" cy="1143000"/>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None/>
              <a:defRPr sz="3800" b="1" u="none" kern="1200" baseline="0">
                <a:solidFill>
                  <a:srgbClr val="FFFFFF"/>
                </a:solidFill>
                <a:effectLst>
                  <a:outerShdw blurRad="38100" dist="38100" dir="2700000">
                    <a:srgbClr val="C0C0C0"/>
                  </a:outerShdw>
                </a:effectLst>
                <a:latin typeface="+mj-lt"/>
                <a:ea typeface="+mj-ea"/>
                <a:cs typeface="+mj-cs"/>
              </a:defRPr>
            </a:lvl1pPr>
          </a:lstStyle>
          <a:p>
            <a:pPr fontAlgn="base"/>
            <a:r>
              <a:rPr lang="zh-CN" altLang="en-US" sz="3200" strike="noStrike" noProof="1" dirty="0">
                <a:latin typeface="+mj-lt"/>
                <a:ea typeface="宋体" panose="02010600030101010101" pitchFamily="2" charset="-122"/>
                <a:cs typeface="+mj-cs"/>
              </a:rPr>
              <a:t>机构贷款者采用的利率</a:t>
            </a:r>
            <a:endParaRPr lang="zh-CN" altLang="en-US" sz="3200" strike="noStrike" noProof="1" dirty="0">
              <a:ea typeface="宋体" panose="02010600030101010101" pitchFamily="2" charset="-122"/>
            </a:endParaRPr>
          </a:p>
        </p:txBody>
      </p:sp>
    </p:spTree>
  </p:cSld>
  <p:clrMapOvr>
    <a:masterClrMapping/>
  </p:clrMapOvr>
  <p:transition>
    <p:dissolv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标题 39937"/>
          <p:cNvSpPr>
            <a:spLocks noGrp="1"/>
          </p:cNvSpPr>
          <p:nvPr>
            <p:ph type="title"/>
          </p:nvPr>
        </p:nvSpPr>
        <p:spPr>
          <a:xfrm>
            <a:off x="457200" y="274638"/>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机构贷款者采用的利率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39939" name="文本占位符 39938"/>
          <p:cNvSpPr>
            <a:spLocks noGrp="1"/>
          </p:cNvSpPr>
          <p:nvPr>
            <p:ph idx="1"/>
          </p:nvPr>
        </p:nvSpPr>
        <p:spPr>
          <a:xfrm>
            <a:off x="360363" y="1739900"/>
            <a:ext cx="8631238" cy="4767263"/>
          </a:xfrm>
        </p:spPr>
        <p:txBody>
          <a:bodyPr/>
          <a:p>
            <a:pPr marL="342900" marR="0" indent="-342900" algn="l" defTabSz="914400" rtl="0" eaLnBrk="1" fontAlgn="base" latinLnBrk="0" hangingPunct="1">
              <a:lnSpc>
                <a:spcPct val="100000"/>
              </a:lnSpc>
              <a:spcBef>
                <a:spcPct val="25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chemeClr val="folHlink"/>
                </a:solidFill>
                <a:effectLst>
                  <a:outerShdw blurRad="38100" dist="38100" dir="2700000">
                    <a:srgbClr val="C0C0C0"/>
                  </a:outerShdw>
                </a:effectLst>
                <a:latin typeface="+mn-lt"/>
                <a:ea typeface="宋体" panose="02010600030101010101" pitchFamily="2" charset="-122"/>
                <a:cs typeface="+mn-cs"/>
              </a:rPr>
              <a:t>附加利率，或译为比例利率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5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是分期还款形式贷款的一种利息计算方法</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5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先在贷款金额上加上全部贷款利息，然后再本息分摊为每期固定还款金额</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endParaRPr>
          </a:p>
          <a:p>
            <a:pPr marL="457200" marR="0" lvl="1" indent="0" algn="l" defTabSz="914400" rtl="0" eaLnBrk="1" fontAlgn="base" latinLnBrk="0" hangingPunct="1">
              <a:lnSpc>
                <a:spcPct val="100000"/>
              </a:lnSpc>
              <a:spcBef>
                <a:spcPct val="25000"/>
              </a:spcBef>
              <a:spcAft>
                <a:spcPct val="0"/>
              </a:spcAft>
              <a:buClr>
                <a:srgbClr val="E8004D"/>
              </a:buClr>
              <a:buSzTx/>
              <a:buFont typeface="Wingdings" panose="05000000000000000000" pitchFamily="2" charset="2"/>
              <a:buNone/>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    每期还款</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贷款本金</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利率</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年期</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贷款本金</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／还款</a:t>
            </a:r>
            <a:r>
              <a:rPr kumimoji="0" lang="zh-CN" altLang="en-US" sz="2800" b="1" i="0" u="none" strike="noStrike" kern="1200" cap="none" spc="0" normalizeH="0" baseline="0" noProof="1" dirty="0" smtClean="0">
                <a:solidFill>
                  <a:srgbClr val="FFFFFF"/>
                </a:solidFill>
                <a:effectLst>
                  <a:outerShdw blurRad="38100" dist="38100" dir="2700000">
                    <a:srgbClr val="C0C0C0"/>
                  </a:outerShdw>
                </a:effectLst>
                <a:latin typeface="+mn-lt"/>
                <a:ea typeface="+mn-ea"/>
                <a:cs typeface="+mn-cs"/>
                <a:sym typeface="+mn-ea"/>
              </a:rPr>
              <a:t>期</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5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如一次性归还本息，利息负担与单利法相同</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5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如分期付款，随着分期数的增加，借款者实际利息负担会提高</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47107" name="文本框 39939"/>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Times New Roman" panose="02020603050405020304" pitchFamily="2" charset="0"/>
                <a:ea typeface="宋体" panose="02010600030101010101" pitchFamily="2" charset="-122"/>
              </a:rPr>
              <a:t>6-</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charRg st="0" end="6"/>
                                            </p:txEl>
                                          </p:spTgt>
                                        </p:tgtEl>
                                        <p:attrNameLst>
                                          <p:attrName>style.visibility</p:attrName>
                                        </p:attrNameLst>
                                      </p:cBhvr>
                                      <p:to>
                                        <p:strVal val="visible"/>
                                      </p:to>
                                    </p:set>
                                    <p:animEffect transition="in" filter="dissolve">
                                      <p:cBhvr>
                                        <p:cTn id="7" dur="500"/>
                                        <p:tgtEl>
                                          <p:spTgt spid="39939">
                                            <p:txEl>
                                              <p:charRg st="0" end="6"/>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9939">
                                            <p:txEl>
                                              <p:charRg st="6" end="19"/>
                                            </p:txEl>
                                          </p:spTgt>
                                        </p:tgtEl>
                                        <p:attrNameLst>
                                          <p:attrName>style.visibility</p:attrName>
                                        </p:attrNameLst>
                                      </p:cBhvr>
                                      <p:to>
                                        <p:strVal val="visible"/>
                                      </p:to>
                                    </p:set>
                                    <p:animEffect transition="in" filter="dissolve">
                                      <p:cBhvr>
                                        <p:cTn id="10" dur="500"/>
                                        <p:tgtEl>
                                          <p:spTgt spid="39939">
                                            <p:txEl>
                                              <p:charRg st="6" end="19"/>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9939">
                                            <p:txEl>
                                              <p:charRg st="19" end="41"/>
                                            </p:txEl>
                                          </p:spTgt>
                                        </p:tgtEl>
                                        <p:attrNameLst>
                                          <p:attrName>style.visibility</p:attrName>
                                        </p:attrNameLst>
                                      </p:cBhvr>
                                      <p:to>
                                        <p:strVal val="visible"/>
                                      </p:to>
                                    </p:set>
                                    <p:animEffect transition="in" filter="dissolve">
                                      <p:cBhvr>
                                        <p:cTn id="13" dur="500"/>
                                        <p:tgtEl>
                                          <p:spTgt spid="39939">
                                            <p:txEl>
                                              <p:charRg st="19" end="4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9939">
                                            <p:txEl>
                                              <p:charRg st="41" end="70"/>
                                            </p:txEl>
                                          </p:spTgt>
                                        </p:tgtEl>
                                        <p:attrNameLst>
                                          <p:attrName>style.visibility</p:attrName>
                                        </p:attrNameLst>
                                      </p:cBhvr>
                                      <p:to>
                                        <p:strVal val="visible"/>
                                      </p:to>
                                    </p:set>
                                    <p:animEffect transition="in" filter="dissolve">
                                      <p:cBhvr>
                                        <p:cTn id="18" dur="500"/>
                                        <p:tgtEl>
                                          <p:spTgt spid="39939">
                                            <p:txEl>
                                              <p:charRg st="41" end="70"/>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9939">
                                            <p:txEl>
                                              <p:charRg st="70" end="99"/>
                                            </p:txEl>
                                          </p:spTgt>
                                        </p:tgtEl>
                                        <p:attrNameLst>
                                          <p:attrName>style.visibility</p:attrName>
                                        </p:attrNameLst>
                                      </p:cBhvr>
                                      <p:to>
                                        <p:strVal val="visible"/>
                                      </p:to>
                                    </p:set>
                                    <p:animEffect transition="in" filter="dissolve">
                                      <p:cBhvr>
                                        <p:cTn id="21" dur="500"/>
                                        <p:tgtEl>
                                          <p:spTgt spid="39939">
                                            <p:txEl>
                                              <p:charRg st="70" end="9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副标题 2"/>
          <p:cNvSpPr>
            <a:spLocks noGrp="1"/>
          </p:cNvSpPr>
          <p:nvPr>
            <p:ph type="subTitle" idx="1"/>
          </p:nvPr>
        </p:nvSpPr>
        <p:spPr>
          <a:xfrm>
            <a:off x="457200" y="1711325"/>
            <a:ext cx="8131175" cy="4789488"/>
          </a:xfrm>
        </p:spPr>
        <p:txBody>
          <a:bodyPr/>
          <a:p>
            <a:pPr marL="342900" marR="0" indent="-342900" algn="l" defTabSz="914400" rtl="0" eaLnBrk="1" fontAlgn="base" latinLnBrk="0" hangingPunct="1">
              <a:lnSpc>
                <a:spcPct val="100000"/>
              </a:lnSpc>
              <a:spcBef>
                <a:spcPct val="25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chemeClr val="folHlink"/>
                </a:solidFill>
                <a:effectLst>
                  <a:outerShdw blurRad="38100" dist="38100" dir="2700000">
                    <a:srgbClr val="C0C0C0"/>
                  </a:outerShdw>
                </a:effectLst>
                <a:latin typeface="+mn-lt"/>
                <a:ea typeface="宋体" panose="02010600030101010101" pitchFamily="2" charset="-122"/>
                <a:cs typeface="+mn-cs"/>
                <a:sym typeface="+mn-ea"/>
              </a:rPr>
              <a:t>附加利率举例：</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endParaRPr>
          </a:p>
          <a:p>
            <a:pPr marL="742950" marR="0" lvl="1" indent="-285750" algn="l" defTabSz="914400" rtl="0" eaLnBrk="1" fontAlgn="base" latinLnBrk="0" hangingPunct="1">
              <a:lnSpc>
                <a:spcPct val="100000"/>
              </a:lnSpc>
              <a:spcBef>
                <a:spcPct val="25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例如</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1000</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元贷款，单利</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10%</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，期限</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1</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年。</a:t>
            </a:r>
            <a:r>
              <a:rPr kumimoji="0" lang="zh-CN" altLang="en-US" sz="2800" b="1" i="0" u="none" strike="noStrike" kern="1200" cap="none" spc="0" normalizeH="0" baseline="0" noProof="1" dirty="0" smtClean="0">
                <a:solidFill>
                  <a:srgbClr val="FFFFFF"/>
                </a:solidFill>
                <a:effectLst>
                  <a:outerShdw blurRad="38100" dist="38100" dir="2700000">
                    <a:srgbClr val="C0C0C0"/>
                  </a:outerShdw>
                </a:effectLst>
                <a:latin typeface="+mn-lt"/>
                <a:ea typeface="+mn-ea"/>
                <a:cs typeface="+mn-cs"/>
                <a:sym typeface="+mn-ea"/>
              </a:rPr>
              <a:t>如果</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到期一次性支付本息</a:t>
            </a:r>
            <a:r>
              <a:rPr kumimoji="0" lang="zh-CN" altLang="en-US" sz="2800" b="1" i="0" u="none" strike="noStrike" kern="1200" cap="none" spc="0" normalizeH="0" baseline="0" noProof="1" dirty="0" smtClean="0">
                <a:solidFill>
                  <a:srgbClr val="FFFFFF"/>
                </a:solidFill>
                <a:effectLst>
                  <a:outerShdw blurRad="38100" dist="38100" dir="2700000">
                    <a:srgbClr val="C0C0C0"/>
                  </a:outerShdw>
                </a:effectLst>
                <a:latin typeface="+mn-lt"/>
                <a:ea typeface="+mn-ea"/>
                <a:cs typeface="+mn-cs"/>
                <a:sym typeface="+mn-ea"/>
              </a:rPr>
              <a:t>，</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利息负担即为</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10%</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endParaRPr>
          </a:p>
          <a:p>
            <a:pPr marL="742950" marR="0" lvl="1" indent="-285750" algn="l" defTabSz="914400" rtl="0" eaLnBrk="1" fontAlgn="base" latinLnBrk="0" hangingPunct="1">
              <a:lnSpc>
                <a:spcPct val="100000"/>
              </a:lnSpc>
              <a:spcBef>
                <a:spcPct val="25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如果贷款本息</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分</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12</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个月等额支付：则：</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endParaRPr>
          </a:p>
          <a:p>
            <a:pPr marL="457200" marR="0" lvl="1" indent="0" algn="l" defTabSz="914400" rtl="0" eaLnBrk="1" fontAlgn="base" latinLnBrk="0" hangingPunct="1">
              <a:lnSpc>
                <a:spcPct val="100000"/>
              </a:lnSpc>
              <a:spcBef>
                <a:spcPct val="25000"/>
              </a:spcBef>
              <a:spcAft>
                <a:spcPct val="0"/>
              </a:spcAft>
              <a:buClr>
                <a:srgbClr val="E8004D"/>
              </a:buClr>
              <a:buSzTx/>
              <a:buFont typeface="Wingdings" panose="05000000000000000000" pitchFamily="2" charset="2"/>
              <a:buNone/>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   月还款额</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=[1000+1000</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cs typeface="+mn-cs"/>
                <a:sym typeface="+mn-ea"/>
              </a:rPr>
              <a:t>×</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10</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]÷12</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91.67</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元   </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endParaRPr>
          </a:p>
          <a:p>
            <a:pPr marL="457200" marR="0" lvl="1" indent="0" algn="l" defTabSz="914400" rtl="0" eaLnBrk="1" fontAlgn="base" latinLnBrk="0" hangingPunct="1">
              <a:lnSpc>
                <a:spcPct val="100000"/>
              </a:lnSpc>
              <a:spcBef>
                <a:spcPct val="25000"/>
              </a:spcBef>
              <a:spcAft>
                <a:spcPct val="0"/>
              </a:spcAft>
              <a:buClr>
                <a:srgbClr val="E8004D"/>
              </a:buClr>
              <a:buSzTx/>
              <a:buFont typeface="Wingdings" panose="05000000000000000000" pitchFamily="2" charset="2"/>
              <a:buNone/>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   因借款期实际用款约只有</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500</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元，利息负担则超过</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18%</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（参见后文）。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endParaRPr>
          </a:p>
        </p:txBody>
      </p:sp>
      <p:sp>
        <p:nvSpPr>
          <p:cNvPr id="39938" name="标题 39937"/>
          <p:cNvSpPr>
            <a:spLocks noGrp="1"/>
          </p:cNvSpPr>
          <p:nvPr>
            <p:ph type="ctrTitle"/>
          </p:nvPr>
        </p:nvSpPr>
        <p:spPr>
          <a:xfrm>
            <a:off x="457200" y="274638"/>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机构贷款者采用的利率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Tree>
  </p:cSld>
  <p:clrMapOvr>
    <a:masterClrMapping/>
  </p:clrMapOvr>
  <p:transition>
    <p:dissolv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标题 40961"/>
          <p:cNvSpPr>
            <a:spLocks noGrp="1"/>
          </p:cNvSpPr>
          <p:nvPr>
            <p:ph type="title"/>
          </p:nvPr>
        </p:nvSpPr>
        <p:spPr>
          <a:xfrm>
            <a:off x="457200" y="274638"/>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机构贷款者采用的利率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40963" name="文本占位符 40962"/>
          <p:cNvSpPr>
            <a:spLocks noGrp="1"/>
          </p:cNvSpPr>
          <p:nvPr>
            <p:ph idx="1"/>
          </p:nvPr>
        </p:nvSpPr>
        <p:spPr>
          <a:xfrm>
            <a:off x="457200" y="1727200"/>
            <a:ext cx="8229600" cy="4398963"/>
          </a:xfrm>
        </p:spPr>
        <p:txBody>
          <a:bodyPr/>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chemeClr val="folHlink"/>
                </a:solidFill>
                <a:effectLst>
                  <a:outerShdw blurRad="38100" dist="38100" dir="2700000">
                    <a:srgbClr val="C0C0C0"/>
                  </a:outerShdw>
                </a:effectLst>
                <a:latin typeface="+mn-lt"/>
                <a:ea typeface="宋体" panose="02010600030101010101" pitchFamily="2" charset="-122"/>
                <a:cs typeface="+mn-cs"/>
              </a:rPr>
              <a:t>贴现率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根据借款金额计算利息，但利息先行扣除，借款人只得到本金与利息的差额资金。</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实际利息负担高于名义水平。</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457200" marR="0" lvl="1" indent="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None/>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       实际利率</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a:t>
            </a:r>
            <a:r>
              <a:rPr kumimoji="0" lang="zh-CN" altLang="en-US" sz="2800" b="1" i="0" u="none" strike="noStrike" kern="1200" cap="none" spc="0" normalizeH="0" baseline="0" noProof="1" dirty="0" smtClean="0">
                <a:solidFill>
                  <a:srgbClr val="FFFFFF"/>
                </a:solidFill>
                <a:effectLst>
                  <a:outerShdw blurRad="38100" dist="38100" dir="2700000">
                    <a:srgbClr val="C0C0C0"/>
                  </a:outerShdw>
                </a:effectLst>
                <a:latin typeface="+mn-lt"/>
                <a:ea typeface="+mn-ea"/>
                <a:cs typeface="+mn-cs"/>
                <a:sym typeface="+mn-ea"/>
              </a:rPr>
              <a:t>利息</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贷款额－利息</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cs typeface="+mn-cs"/>
                <a:sym typeface="+mn-ea"/>
              </a:rPr>
              <a:t>×</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宋体" panose="02010600030101010101" pitchFamily="2" charset="-122"/>
                <a:ea typeface="宋体" panose="02010600030101010101" pitchFamily="2" charset="-122"/>
                <a:cs typeface="+mn-cs"/>
                <a:sym typeface="+mn-ea"/>
              </a:rPr>
              <a:t>100%</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采用贴现率贷款，期限一般</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1</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年或以下，不分期支付。</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如果贴现率不是年化收益率，</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需通过（</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Arial" panose="020B0604020202020204" pitchFamily="34" charset="0"/>
                <a:ea typeface="+mn-ea"/>
                <a:cs typeface="+mn-cs"/>
                <a:sym typeface="+mn-ea"/>
              </a:rPr>
              <a:t>×</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365</a:t>
            </a:r>
            <a:r>
              <a:rPr kumimoji="0" lang="zh-CN" altLang="en-US" sz="2800" b="1" i="0" u="none" strike="noStrike" kern="1200" cap="none" spc="0" normalizeH="0" baseline="0" noProof="1" dirty="0" smtClean="0">
                <a:solidFill>
                  <a:srgbClr val="FFFFFF"/>
                </a:solidFill>
                <a:effectLst>
                  <a:outerShdw blurRad="38100" dist="38100" dir="2700000">
                    <a:srgbClr val="C0C0C0"/>
                  </a:outerShdw>
                </a:effectLst>
                <a:latin typeface="+mn-lt"/>
                <a:ea typeface="+mn-ea"/>
                <a:cs typeface="+mn-cs"/>
                <a:sym typeface="+mn-ea"/>
              </a:rPr>
              <a:t>／剩余期限</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）调整为年利率。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49155" name="文本框 40963"/>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Book Antiqua" panose="02040602050305030304" pitchFamily="2" charset="0"/>
                <a:ea typeface="宋体" panose="02010600030101010101" pitchFamily="2" charset="-122"/>
              </a:rPr>
              <a:t>6-</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963">
                                            <p:txEl>
                                              <p:charRg st="0" end="6"/>
                                            </p:txEl>
                                          </p:spTgt>
                                        </p:tgtEl>
                                        <p:attrNameLst>
                                          <p:attrName>style.visibility</p:attrName>
                                        </p:attrNameLst>
                                      </p:cBhvr>
                                      <p:to>
                                        <p:strVal val="visible"/>
                                      </p:to>
                                    </p:set>
                                    <p:animEffect transition="in" filter="dissolve">
                                      <p:cBhvr>
                                        <p:cTn id="7" dur="500"/>
                                        <p:tgtEl>
                                          <p:spTgt spid="40963">
                                            <p:txEl>
                                              <p:charRg st="0" end="6"/>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0963">
                                            <p:txEl>
                                              <p:charRg st="6" end="27"/>
                                            </p:txEl>
                                          </p:spTgt>
                                        </p:tgtEl>
                                        <p:attrNameLst>
                                          <p:attrName>style.visibility</p:attrName>
                                        </p:attrNameLst>
                                      </p:cBhvr>
                                      <p:to>
                                        <p:strVal val="visible"/>
                                      </p:to>
                                    </p:set>
                                    <p:animEffect transition="in" filter="dissolve">
                                      <p:cBhvr>
                                        <p:cTn id="10" dur="500"/>
                                        <p:tgtEl>
                                          <p:spTgt spid="40963">
                                            <p:txEl>
                                              <p:charRg st="6" end="27"/>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0963">
                                            <p:txEl>
                                              <p:charRg st="41" end="55"/>
                                            </p:txEl>
                                          </p:spTgt>
                                        </p:tgtEl>
                                        <p:attrNameLst>
                                          <p:attrName>style.visibility</p:attrName>
                                        </p:attrNameLst>
                                      </p:cBhvr>
                                      <p:to>
                                        <p:strVal val="visible"/>
                                      </p:to>
                                    </p:set>
                                    <p:animEffect transition="in" filter="dissolve">
                                      <p:cBhvr>
                                        <p:cTn id="13" dur="500"/>
                                        <p:tgtEl>
                                          <p:spTgt spid="40963">
                                            <p:txEl>
                                              <p:charRg st="41" end="5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标题 40961"/>
          <p:cNvSpPr>
            <a:spLocks noGrp="1"/>
          </p:cNvSpPr>
          <p:nvPr>
            <p:ph type="ctrTitle"/>
          </p:nvPr>
        </p:nvSpPr>
        <p:spPr>
          <a:xfrm>
            <a:off x="457200" y="274638"/>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机构贷款者采用的利率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4" name="文本框 3"/>
          <p:cNvSpPr txBox="1"/>
          <p:nvPr/>
        </p:nvSpPr>
        <p:spPr>
          <a:xfrm>
            <a:off x="596900" y="1635125"/>
            <a:ext cx="7950200" cy="4829175"/>
          </a:xfrm>
          <a:prstGeom prst="rect">
            <a:avLst/>
          </a:prstGeom>
          <a:noFill/>
        </p:spPr>
        <p:txBody>
          <a:bodyPr wrap="square" rtlCol="0" anchor="t">
            <a:spAutoFit/>
          </a:bodyPr>
          <a:p>
            <a:pPr marL="342900" indent="-342900">
              <a:spcBef>
                <a:spcPct val="20000"/>
              </a:spcBef>
              <a:buClr>
                <a:srgbClr val="E8004D"/>
              </a:buClr>
              <a:buFont typeface="Wingdings" panose="05000000000000000000" pitchFamily="2" charset="2"/>
              <a:buChar char="ù"/>
            </a:pPr>
            <a:r>
              <a:rPr lang="zh-CN" altLang="en-US" sz="2800" b="1" noProof="1" dirty="0">
                <a:solidFill>
                  <a:schemeClr val="folHlink"/>
                </a:solidFill>
                <a:effectLst>
                  <a:outerShdw blurRad="38100" dist="38100" dir="2700000">
                    <a:srgbClr val="C0C0C0"/>
                  </a:outerShdw>
                </a:effectLst>
                <a:latin typeface="+mn-lt"/>
                <a:ea typeface="宋体" panose="02010600030101010101" pitchFamily="2" charset="-122"/>
                <a:cs typeface="+mn-cs"/>
                <a:sym typeface="+mn-ea"/>
              </a:rPr>
              <a:t>贴现率举例：</a:t>
            </a:r>
            <a:endParaRPr lang="zh-CN" altLang="en-US" sz="2800" noProof="1" dirty="0">
              <a:ea typeface="宋体" panose="0201060003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例如名义利率为</a:t>
            </a:r>
            <a:r>
              <a:rPr lang="en-US"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8</a:t>
            </a:r>
            <a:r>
              <a:rPr lang="zh-CN" altLang="en-US"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%的1000元贷款，期限为1年，采用贴现率法，则：</a:t>
            </a:r>
            <a:endParaRPr lang="zh-CN" altLang="en-US" sz="2800" b="1" strike="noStrike" kern="120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lvl="1" algn="l" defTabSz="914400" fontAlgn="base">
              <a:spcBef>
                <a:spcPct val="20000"/>
              </a:spcBef>
              <a:buClr>
                <a:srgbClr val="E8004D"/>
              </a:buClr>
              <a:buFont typeface="Wingdings" panose="05000000000000000000" pitchFamily="2" charset="2"/>
            </a:pPr>
            <a:r>
              <a:rPr lang="en-US" altLang="zh-CN" sz="2800" strike="noStrike" noProof="1">
                <a:solidFill>
                  <a:srgbClr val="EFEFE9"/>
                </a:solidFill>
                <a:effectLst/>
                <a:latin typeface="华文细黑" panose="02010600040101010101" pitchFamily="2" charset="-122"/>
                <a:ea typeface="华文细黑" panose="02010600040101010101" pitchFamily="2" charset="-122"/>
                <a:cs typeface="+mn-cs"/>
                <a:sym typeface="+mn-ea"/>
              </a:rPr>
              <a:t>       实际利率=80／（1000－80</a:t>
            </a:r>
            <a:r>
              <a:rPr lang="zh-CN" altLang="en-US" sz="2800" strike="noStrike" noProof="1">
                <a:solidFill>
                  <a:srgbClr val="EFEFE9"/>
                </a:solidFill>
                <a:effectLst/>
                <a:latin typeface="华文细黑" panose="02010600040101010101" pitchFamily="2" charset="-122"/>
                <a:ea typeface="华文细黑" panose="02010600040101010101" pitchFamily="2" charset="-122"/>
                <a:cs typeface="+mn-cs"/>
                <a:sym typeface="+mn-ea"/>
              </a:rPr>
              <a:t>）</a:t>
            </a:r>
            <a:r>
              <a:rPr lang="en-US" altLang="zh-CN" sz="2800" strike="noStrike" noProof="1">
                <a:solidFill>
                  <a:srgbClr val="EFEFE9"/>
                </a:solidFill>
                <a:effectLst/>
                <a:latin typeface="华文细黑" panose="02010600040101010101" pitchFamily="2" charset="-122"/>
                <a:ea typeface="华文细黑" panose="02010600040101010101" pitchFamily="2" charset="-122"/>
                <a:cs typeface="+mn-cs"/>
                <a:sym typeface="+mn-ea"/>
              </a:rPr>
              <a:t>×100%       =8.70%</a:t>
            </a:r>
            <a:endParaRPr lang="en-US" altLang="zh-CN" sz="2800" strike="noStrike" noProof="1">
              <a:solidFill>
                <a:srgbClr val="EFEFE9"/>
              </a:solidFill>
              <a:effectLst/>
              <a:latin typeface="华文细黑" panose="02010600040101010101" pitchFamily="2" charset="-122"/>
              <a:ea typeface="华文细黑" panose="02010600040101010101" pitchFamily="2" charset="-122"/>
            </a:endParaRPr>
          </a:p>
          <a:p>
            <a:pPr marL="742950" lvl="1" indent="-285750" algn="l" fontAlgn="base">
              <a:spcBef>
                <a:spcPct val="20000"/>
              </a:spcBef>
              <a:buClr>
                <a:srgbClr val="E8004D"/>
              </a:buClr>
              <a:buFont typeface="Wingdings" panose="05000000000000000000" pitchFamily="2" charset="2"/>
              <a:buChar char="ù"/>
            </a:pPr>
            <a:r>
              <a:rPr lang="zh-CN" altLang="zh-CN" sz="2800" b="1" strike="noStrike" noProof="1" dirty="0">
                <a:solidFill>
                  <a:srgbClr val="FFFFFF"/>
                </a:solidFill>
                <a:effectLst>
                  <a:outerShdw blurRad="38100" dist="38100" dir="2700000">
                    <a:srgbClr val="C0C0C0"/>
                  </a:outerShdw>
                </a:effectLst>
                <a:latin typeface="+mn-lt"/>
                <a:ea typeface="+mn-ea"/>
                <a:cs typeface="+mn-cs"/>
                <a:sym typeface="+mn-ea"/>
              </a:rPr>
              <a:t>某些借款者可能要求得到申请的贷款额，贷款机构会将实际利息计入本金。即：</a:t>
            </a:r>
            <a:endParaRPr lang="zh-CN" altLang="zh-CN" sz="2800" b="1" strike="noStrike" noProof="1" dirty="0">
              <a:solidFill>
                <a:srgbClr val="FFFFFF"/>
              </a:solidFill>
              <a:effectLst>
                <a:outerShdw blurRad="38100" dist="38100" dir="2700000">
                  <a:srgbClr val="C0C0C0"/>
                </a:outerShdw>
              </a:effectLst>
              <a:latin typeface="+mn-lt"/>
              <a:sym typeface="+mn-ea"/>
            </a:endParaRPr>
          </a:p>
          <a:p>
            <a:pPr lvl="1" algn="l" fontAlgn="base">
              <a:spcBef>
                <a:spcPct val="20000"/>
              </a:spcBef>
              <a:buClr>
                <a:srgbClr val="E8004D"/>
              </a:buClr>
              <a:buFont typeface="Wingdings" panose="05000000000000000000" pitchFamily="2" charset="2"/>
            </a:pPr>
            <a:r>
              <a:rPr lang="zh-CN"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          </a:t>
            </a:r>
            <a:r>
              <a:rPr lang="en-US" altLang="zh-CN" sz="2800" strike="noStrike" noProof="1">
                <a:solidFill>
                  <a:srgbClr val="EFEFE9"/>
                </a:solidFill>
                <a:effectLst/>
                <a:latin typeface="华文细黑" panose="02010600040101010101" pitchFamily="2" charset="-122"/>
                <a:ea typeface="华文细黑" panose="02010600040101010101" pitchFamily="2" charset="-122"/>
                <a:cs typeface="+mn-cs"/>
                <a:sym typeface="+mn-ea"/>
              </a:rPr>
              <a:t>1000+1000×8.70%=1087</a:t>
            </a:r>
            <a:endParaRPr lang="zh-CN" altLang="zh-CN" sz="2800" b="1" strike="noStrike" noProof="1" dirty="0">
              <a:solidFill>
                <a:srgbClr val="FFFFFF"/>
              </a:solidFill>
              <a:effectLst>
                <a:outerShdw blurRad="38100" dist="38100" dir="2700000">
                  <a:srgbClr val="C0C0C0"/>
                </a:outerShdw>
              </a:effectLst>
              <a:latin typeface="+mn-lt"/>
              <a:ea typeface="宋体" panose="02010600030101010101" pitchFamily="2" charset="-122"/>
              <a:sym typeface="+mn-ea"/>
            </a:endParaRPr>
          </a:p>
          <a:p>
            <a:pPr marL="742950" lvl="1" indent="-285750" algn="l" fontAlgn="base">
              <a:spcBef>
                <a:spcPct val="20000"/>
              </a:spcBef>
              <a:buClr>
                <a:srgbClr val="E8004D"/>
              </a:buClr>
              <a:buFont typeface="Wingdings" panose="05000000000000000000" pitchFamily="2" charset="2"/>
              <a:buChar char="ù"/>
            </a:pPr>
            <a:endParaRPr lang="zh-CN" altLang="en-US" sz="2800" strike="noStrike" noProof="1" dirty="0">
              <a:ea typeface="宋体" panose="02010600030101010101" pitchFamily="2" charset="-122"/>
            </a:endParaRPr>
          </a:p>
          <a:p>
            <a:pPr marL="742950" lvl="1" indent="-285750" algn="l" fontAlgn="base">
              <a:buClr>
                <a:srgbClr val="E8004D"/>
              </a:buClr>
              <a:buFont typeface="Wingdings" panose="05000000000000000000" pitchFamily="2" charset="2"/>
              <a:buNone/>
            </a:pPr>
            <a:endParaRPr lang="zh-CN" altLang="en-US" sz="2800" strike="noStrike" noProof="1"/>
          </a:p>
        </p:txBody>
      </p:sp>
    </p:spTree>
  </p:cSld>
  <p:clrMapOvr>
    <a:masterClrMapping/>
  </p:clrMapOvr>
  <p:transition>
    <p:dissolv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标题 41985"/>
          <p:cNvSpPr>
            <a:spLocks noGrp="1"/>
          </p:cNvSpPr>
          <p:nvPr>
            <p:ph type="title"/>
          </p:nvPr>
        </p:nvSpPr>
        <p:spPr>
          <a:xfrm>
            <a:off x="457200" y="274638"/>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机构贷款者采用的利率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41987" name="文本占位符 41986"/>
          <p:cNvSpPr>
            <a:spLocks noGrp="1"/>
          </p:cNvSpPr>
          <p:nvPr>
            <p:ph idx="1"/>
          </p:nvPr>
        </p:nvSpPr>
        <p:spPr>
          <a:xfrm>
            <a:off x="457200" y="1493838"/>
            <a:ext cx="8229600" cy="5100638"/>
          </a:xfrm>
        </p:spPr>
        <p:txBody>
          <a:bodyPr/>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chemeClr val="folHlink"/>
                </a:solidFill>
                <a:effectLst>
                  <a:outerShdw blurRad="38100" dist="38100" dir="2700000">
                    <a:srgbClr val="C0C0C0"/>
                  </a:outerShdw>
                </a:effectLst>
                <a:latin typeface="+mn-lt"/>
                <a:ea typeface="宋体" panose="02010600030101010101" pitchFamily="2" charset="-122"/>
                <a:cs typeface="+mn-cs"/>
              </a:rPr>
              <a:t>住房抵押贷款利率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适用于按月偿还的抵押贷款，是贷款机构索取的最复杂的利率之一。</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smtClean="0">
                <a:solidFill>
                  <a:srgbClr val="FFFFFF"/>
                </a:solidFill>
                <a:effectLst>
                  <a:outerShdw blurRad="38100" dist="38100" dir="2700000">
                    <a:srgbClr val="C0C0C0"/>
                  </a:outerShdw>
                </a:effectLst>
                <a:latin typeface="+mn-lt"/>
                <a:ea typeface="+mn-ea"/>
                <a:cs typeface="+mn-cs"/>
                <a:sym typeface="+mn-ea"/>
              </a:rPr>
              <a:t>例：</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某家庭贷款</a:t>
            </a:r>
            <a:r>
              <a:rPr kumimoji="0" lang="en-US" altLang="zh-CN" sz="2800" b="1" i="0" u="none" strike="noStrike" kern="1200" cap="none" spc="0" normalizeH="0" baseline="0" noProof="1" dirty="0" smtClean="0">
                <a:solidFill>
                  <a:srgbClr val="FFFFFF"/>
                </a:solidFill>
                <a:effectLst>
                  <a:outerShdw blurRad="38100" dist="38100" dir="2700000">
                    <a:srgbClr val="C0C0C0"/>
                  </a:outerShdw>
                </a:effectLst>
                <a:latin typeface="+mn-lt"/>
                <a:ea typeface="+mn-ea"/>
                <a:cs typeface="+mn-cs"/>
                <a:sym typeface="+mn-ea"/>
              </a:rPr>
              <a:t>100,000</a:t>
            </a:r>
            <a:r>
              <a:rPr kumimoji="0" lang="zh-CN" altLang="en-US" sz="2800" b="1" i="0" u="none" strike="noStrike" kern="1200" cap="none" spc="0" normalizeH="0" baseline="0" noProof="1" dirty="0" smtClean="0">
                <a:solidFill>
                  <a:srgbClr val="FFFFFF"/>
                </a:solidFill>
                <a:effectLst>
                  <a:outerShdw blurRad="38100" dist="38100" dir="2700000">
                    <a:srgbClr val="C0C0C0"/>
                  </a:outerShdw>
                </a:effectLst>
                <a:latin typeface="+mn-lt"/>
                <a:ea typeface="+mn-ea"/>
                <a:cs typeface="+mn-cs"/>
                <a:sym typeface="+mn-ea"/>
              </a:rPr>
              <a:t>元购买</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住房，年利率</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12%</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（月利率</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1%</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sym typeface="+mn-ea"/>
              </a:rPr>
              <a:t>）</a:t>
            </a:r>
            <a:r>
              <a:rPr kumimoji="0" lang="zh-CN" altLang="en-US" sz="2800" b="1" i="0" u="none" strike="noStrike" kern="1200" cap="none" spc="0" normalizeH="0" baseline="0" noProof="1" dirty="0" smtClean="0">
                <a:solidFill>
                  <a:srgbClr val="FFFFFF"/>
                </a:solidFill>
                <a:effectLst>
                  <a:outerShdw blurRad="38100" dist="38100" dir="2700000">
                    <a:srgbClr val="C0C0C0"/>
                  </a:outerShdw>
                </a:effectLst>
                <a:latin typeface="+mn-lt"/>
                <a:ea typeface="+mn-ea"/>
                <a:cs typeface="+mn-cs"/>
                <a:sym typeface="+mn-ea"/>
              </a:rPr>
              <a:t>，贷款</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本息按月等额支付，每月支付</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1,100</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元。</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则第</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1</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个月支付额中，</a:t>
            </a:r>
            <a:r>
              <a:rPr kumimoji="0" lang="zh-CN" altLang="en-US" sz="2800" b="1" i="0" u="none" strike="noStrike" kern="1200" cap="none" spc="0" normalizeH="0" baseline="0" noProof="1" dirty="0" smtClean="0">
                <a:solidFill>
                  <a:srgbClr val="FFFFFF"/>
                </a:solidFill>
                <a:effectLst>
                  <a:outerShdw blurRad="38100" dist="38100" dir="2700000">
                    <a:srgbClr val="C0C0C0"/>
                  </a:outerShdw>
                </a:effectLst>
                <a:latin typeface="+mn-lt"/>
                <a:ea typeface="+mn-ea"/>
                <a:cs typeface="+mn-cs"/>
                <a:sym typeface="+mn-ea"/>
              </a:rPr>
              <a:t>利息</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1,000</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元、本金</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100</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元；第</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2</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个月支付额中，利息</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999</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元、</a:t>
            </a:r>
            <a:r>
              <a:rPr kumimoji="0" lang="zh-CN" altLang="en-US" sz="2800" b="1" i="0" u="none" strike="noStrike" kern="1200" cap="none" spc="0" normalizeH="0" baseline="0" noProof="1" dirty="0" smtClean="0">
                <a:solidFill>
                  <a:srgbClr val="FFFFFF"/>
                </a:solidFill>
                <a:effectLst>
                  <a:outerShdw blurRad="38100" dist="38100" dir="2700000">
                    <a:srgbClr val="C0C0C0"/>
                  </a:outerShdw>
                </a:effectLst>
                <a:latin typeface="+mn-lt"/>
                <a:ea typeface="+mn-ea"/>
                <a:cs typeface="+mn-cs"/>
                <a:sym typeface="+mn-ea"/>
              </a:rPr>
              <a:t>本金</a:t>
            </a:r>
            <a:r>
              <a:rPr kumimoji="0" lang="en-US" altLang="zh-CN" sz="2800" b="1" i="0" u="none" strike="noStrike" kern="1200" cap="none" spc="0" normalizeH="0" baseline="0" noProof="1" dirty="0" smtClean="0">
                <a:solidFill>
                  <a:srgbClr val="FFFFFF"/>
                </a:solidFill>
                <a:effectLst>
                  <a:outerShdw blurRad="38100" dist="38100" dir="2700000">
                    <a:srgbClr val="C0C0C0"/>
                  </a:outerShdw>
                </a:effectLst>
                <a:latin typeface="+mn-lt"/>
                <a:ea typeface="+mn-ea"/>
                <a:cs typeface="+mn-cs"/>
                <a:sym typeface="+mn-ea"/>
              </a:rPr>
              <a:t>101</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元；</a:t>
            </a:r>
            <a:r>
              <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 </a:t>
            </a:r>
            <a:endParaRPr kumimoji="0" lang="en-US" altLang="zh-CN"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smtClean="0">
                <a:solidFill>
                  <a:srgbClr val="FFFFFF"/>
                </a:solidFill>
                <a:effectLst>
                  <a:outerShdw blurRad="38100" dist="38100" dir="2700000">
                    <a:srgbClr val="C0C0C0"/>
                  </a:outerShdw>
                </a:effectLst>
                <a:latin typeface="+mn-lt"/>
                <a:ea typeface="+mn-ea"/>
                <a:cs typeface="+mn-cs"/>
                <a:sym typeface="+mn-ea"/>
              </a:rPr>
              <a:t>所以</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，最初还款额中，大部分为利息，少部分为本金，后期还款额则相反。</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51203" name="文本框 41989"/>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Book Antiqua" panose="02040602050305030304" pitchFamily="2" charset="0"/>
                <a:ea typeface="宋体" panose="02010600030101010101" pitchFamily="2" charset="-122"/>
              </a:rPr>
              <a:t>6-</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987">
                                            <p:txEl>
                                              <p:charRg st="0" end="13"/>
                                            </p:txEl>
                                          </p:spTgt>
                                        </p:tgtEl>
                                        <p:attrNameLst>
                                          <p:attrName>style.visibility</p:attrName>
                                        </p:attrNameLst>
                                      </p:cBhvr>
                                      <p:to>
                                        <p:strVal val="visible"/>
                                      </p:to>
                                    </p:set>
                                    <p:animEffect transition="in" filter="dissolve">
                                      <p:cBhvr>
                                        <p:cTn id="7" dur="500"/>
                                        <p:tgtEl>
                                          <p:spTgt spid="41987">
                                            <p:txEl>
                                              <p:charRg st="0" end="13"/>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1987">
                                            <p:txEl>
                                              <p:charRg st="13" end="34"/>
                                            </p:txEl>
                                          </p:spTgt>
                                        </p:tgtEl>
                                        <p:attrNameLst>
                                          <p:attrName>style.visibility</p:attrName>
                                        </p:attrNameLst>
                                      </p:cBhvr>
                                      <p:to>
                                        <p:strVal val="visible"/>
                                      </p:to>
                                    </p:set>
                                    <p:animEffect transition="in" filter="dissolve">
                                      <p:cBhvr>
                                        <p:cTn id="10" dur="500"/>
                                        <p:tgtEl>
                                          <p:spTgt spid="41987">
                                            <p:txEl>
                                              <p:charRg st="13" end="34"/>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1987">
                                            <p:txEl>
                                              <p:charRg st="34" end="57"/>
                                            </p:txEl>
                                          </p:spTgt>
                                        </p:tgtEl>
                                        <p:attrNameLst>
                                          <p:attrName>style.visibility</p:attrName>
                                        </p:attrNameLst>
                                      </p:cBhvr>
                                      <p:to>
                                        <p:strVal val="visible"/>
                                      </p:to>
                                    </p:set>
                                    <p:animEffect transition="in" filter="dissolve">
                                      <p:cBhvr>
                                        <p:cTn id="13" dur="500"/>
                                        <p:tgtEl>
                                          <p:spTgt spid="41987">
                                            <p:txEl>
                                              <p:charRg st="34" end="57"/>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1987">
                                            <p:txEl>
                                              <p:charRg st="97" end="150"/>
                                            </p:txEl>
                                          </p:spTgt>
                                        </p:tgtEl>
                                        <p:attrNameLst>
                                          <p:attrName>style.visibility</p:attrName>
                                        </p:attrNameLst>
                                      </p:cBhvr>
                                      <p:to>
                                        <p:strVal val="visible"/>
                                      </p:to>
                                    </p:set>
                                    <p:animEffect transition="in" filter="dissolve">
                                      <p:cBhvr>
                                        <p:cTn id="16" dur="500"/>
                                        <p:tgtEl>
                                          <p:spTgt spid="41987">
                                            <p:txEl>
                                              <p:charRg st="97" end="15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标题 41985"/>
          <p:cNvSpPr>
            <a:spLocks noGrp="1"/>
          </p:cNvSpPr>
          <p:nvPr>
            <p:ph type="ctrTitle"/>
          </p:nvPr>
        </p:nvSpPr>
        <p:spPr>
          <a:xfrm>
            <a:off x="457200" y="274638"/>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机构贷款者采用的利率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4" name="文本框 3"/>
          <p:cNvSpPr txBox="1"/>
          <p:nvPr/>
        </p:nvSpPr>
        <p:spPr>
          <a:xfrm>
            <a:off x="482600" y="1666875"/>
            <a:ext cx="8204200" cy="522288"/>
          </a:xfrm>
          <a:prstGeom prst="rect">
            <a:avLst/>
          </a:prstGeom>
          <a:noFill/>
        </p:spPr>
        <p:txBody>
          <a:bodyPr wrap="square" rtlCol="0" anchor="t">
            <a:spAutoFit/>
          </a:bodyPr>
          <a:p>
            <a:pPr marL="342900" indent="-342900">
              <a:spcBef>
                <a:spcPct val="20000"/>
              </a:spcBef>
              <a:buClr>
                <a:srgbClr val="E8004D"/>
              </a:buClr>
              <a:buFont typeface="Wingdings" panose="05000000000000000000" pitchFamily="2" charset="2"/>
              <a:buChar char="ù"/>
            </a:pPr>
            <a:r>
              <a:rPr lang="zh-CN" altLang="en-US" sz="2800" b="1" noProof="1" dirty="0">
                <a:solidFill>
                  <a:schemeClr val="folHlink"/>
                </a:solidFill>
                <a:effectLst>
                  <a:outerShdw blurRad="38100" dist="38100" dir="2700000">
                    <a:srgbClr val="C0C0C0"/>
                  </a:outerShdw>
                </a:effectLst>
                <a:latin typeface="+mn-lt"/>
                <a:ea typeface="宋体" panose="02010600030101010101" pitchFamily="2" charset="-122"/>
                <a:cs typeface="+mn-cs"/>
                <a:sym typeface="+mn-ea"/>
              </a:rPr>
              <a:t>住房抵押贷款月还款额：</a:t>
            </a:r>
            <a:endParaRPr lang="zh-CN" altLang="en-US" noProof="1"/>
          </a:p>
        </p:txBody>
      </p:sp>
      <p:pic>
        <p:nvPicPr>
          <p:cNvPr id="52227" name="图片 4"/>
          <p:cNvPicPr>
            <a:picLocks noChangeAspect="1"/>
          </p:cNvPicPr>
          <p:nvPr/>
        </p:nvPicPr>
        <p:blipFill>
          <a:blip r:embed="rId1"/>
          <a:stretch>
            <a:fillRect/>
          </a:stretch>
        </p:blipFill>
        <p:spPr>
          <a:xfrm>
            <a:off x="1684338" y="2241550"/>
            <a:ext cx="3643312" cy="1781175"/>
          </a:xfrm>
          <a:prstGeom prst="rect">
            <a:avLst/>
          </a:prstGeom>
          <a:noFill/>
          <a:ln w="9525">
            <a:noFill/>
          </a:ln>
        </p:spPr>
      </p:pic>
      <p:sp>
        <p:nvSpPr>
          <p:cNvPr id="41989" name="文本框 41988"/>
          <p:cNvSpPr txBox="1"/>
          <p:nvPr/>
        </p:nvSpPr>
        <p:spPr>
          <a:xfrm>
            <a:off x="1349375" y="4773613"/>
            <a:ext cx="4314825" cy="1639888"/>
          </a:xfrm>
          <a:prstGeom prst="rect">
            <a:avLst/>
          </a:prstGeom>
          <a:noFill/>
          <a:ln w="9525">
            <a:noFill/>
          </a:ln>
        </p:spPr>
        <p:txBody>
          <a:bodyPr wrap="square" anchor="t">
            <a:spAutoFit/>
          </a:bodyPr>
          <a:p>
            <a:pPr defTabSz="0" eaLnBrk="0" hangingPunct="0">
              <a:lnSpc>
                <a:spcPct val="90000"/>
              </a:lnSpc>
              <a:tabLst>
                <a:tab pos="285750" algn="l"/>
              </a:tabLst>
            </a:pPr>
            <a:r>
              <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cs typeface="+mn-cs"/>
              </a:rPr>
              <a:t>式中：</a:t>
            </a:r>
            <a:endPar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endParaRPr>
          </a:p>
          <a:p>
            <a:pPr defTabSz="0" eaLnBrk="0" hangingPunct="0">
              <a:lnSpc>
                <a:spcPct val="90000"/>
              </a:lnSpc>
              <a:tabLst>
                <a:tab pos="285750" algn="l"/>
              </a:tabLst>
            </a:pPr>
            <a:r>
              <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cs typeface="+mn-cs"/>
              </a:rPr>
              <a:t>L = 贷款总额</a:t>
            </a:r>
            <a:endPar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endParaRPr>
          </a:p>
          <a:p>
            <a:pPr defTabSz="0" eaLnBrk="0" hangingPunct="0">
              <a:lnSpc>
                <a:spcPct val="90000"/>
              </a:lnSpc>
              <a:tabLst>
                <a:tab pos="285750" algn="l"/>
              </a:tabLst>
            </a:pPr>
            <a:r>
              <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cs typeface="+mn-cs"/>
              </a:rPr>
              <a:t>r 	= 贷款年利率</a:t>
            </a:r>
            <a:endPar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endParaRPr>
          </a:p>
          <a:p>
            <a:pPr defTabSz="0" eaLnBrk="0" hangingPunct="0">
              <a:lnSpc>
                <a:spcPct val="90000"/>
              </a:lnSpc>
              <a:tabLst>
                <a:tab pos="285750" algn="l"/>
              </a:tabLst>
            </a:pPr>
            <a:r>
              <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cs typeface="+mn-cs"/>
              </a:rPr>
              <a:t>t 	= 贷款年限</a:t>
            </a:r>
            <a:endParaRPr lang="zh-CN" altLang="en-US" sz="2800" b="1" noProof="1" dirty="0">
              <a:solidFill>
                <a:srgbClr val="FFFFFF"/>
              </a:solidFill>
              <a:effectLst>
                <a:outerShdw blurRad="38100" dist="38100" dir="2700000">
                  <a:srgbClr val="C0C0C0"/>
                </a:outerShdw>
              </a:effectLst>
              <a:latin typeface="+mn-lt"/>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989"/>
                                        </p:tgtEl>
                                        <p:attrNameLst>
                                          <p:attrName>style.visibility</p:attrName>
                                        </p:attrNameLst>
                                      </p:cBhvr>
                                      <p:to>
                                        <p:strVal val="visible"/>
                                      </p:to>
                                    </p:set>
                                    <p:animEffect transition="in" filter="wipe(left)">
                                      <p:cBhvr>
                                        <p:cTn id="7" dur="500"/>
                                        <p:tgtEl>
                                          <p:spTgt spid="419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标题 41985"/>
          <p:cNvSpPr>
            <a:spLocks noGrp="1"/>
          </p:cNvSpPr>
          <p:nvPr>
            <p:ph type="ctrTitle"/>
          </p:nvPr>
        </p:nvSpPr>
        <p:spPr>
          <a:xfrm>
            <a:off x="457200" y="274638"/>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机构贷款者采用的利率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4" name="文本框 3"/>
          <p:cNvSpPr txBox="1"/>
          <p:nvPr/>
        </p:nvSpPr>
        <p:spPr>
          <a:xfrm>
            <a:off x="482600" y="1666875"/>
            <a:ext cx="8204200" cy="3019425"/>
          </a:xfrm>
          <a:prstGeom prst="rect">
            <a:avLst/>
          </a:prstGeom>
          <a:noFill/>
        </p:spPr>
        <p:txBody>
          <a:bodyPr wrap="square" rtlCol="0" anchor="t">
            <a:spAutoFit/>
          </a:bodyPr>
          <a:p>
            <a:pPr marL="342900" indent="-342900">
              <a:spcBef>
                <a:spcPct val="20000"/>
              </a:spcBef>
              <a:buClr>
                <a:srgbClr val="E8004D"/>
              </a:buClr>
              <a:buFont typeface="Wingdings" panose="05000000000000000000" pitchFamily="2" charset="2"/>
              <a:buChar char="ù"/>
            </a:pPr>
            <a:r>
              <a:rPr lang="zh-CN" altLang="en-US" sz="2800" b="1" noProof="1" dirty="0">
                <a:solidFill>
                  <a:schemeClr val="accent3">
                    <a:lumMod val="20000"/>
                    <a:lumOff val="80000"/>
                  </a:schemeClr>
                </a:solidFill>
                <a:effectLst>
                  <a:outerShdw blurRad="38100" dist="38100" dir="2700000">
                    <a:srgbClr val="C0C0C0"/>
                  </a:outerShdw>
                </a:effectLst>
                <a:latin typeface="+mn-lt"/>
                <a:ea typeface="宋体" panose="02010600030101010101" pitchFamily="2" charset="-122"/>
                <a:cs typeface="+mn-cs"/>
                <a:sym typeface="+mn-ea"/>
              </a:rPr>
              <a:t>例：某家庭贷款50000元用于购买住房，期限25年，年利率12%，则每月付款额：</a:t>
            </a:r>
            <a:endParaRPr lang="zh-CN" altLang="en-US" sz="2800" b="1" noProof="1" dirty="0">
              <a:solidFill>
                <a:schemeClr val="accent3">
                  <a:lumMod val="20000"/>
                  <a:lumOff val="80000"/>
                </a:schemeClr>
              </a:solidFill>
              <a:effectLst>
                <a:outerShdw blurRad="38100" dist="38100" dir="2700000">
                  <a:srgbClr val="C0C0C0"/>
                </a:outerShdw>
              </a:effectLst>
              <a:latin typeface="+mn-lt"/>
              <a:ea typeface="宋体" panose="02010600030101010101" pitchFamily="2" charset="-122"/>
              <a:sym typeface="+mn-ea"/>
            </a:endParaRPr>
          </a:p>
          <a:p>
            <a:pPr marL="342900" indent="-342900">
              <a:spcBef>
                <a:spcPct val="20000"/>
              </a:spcBef>
              <a:buClr>
                <a:srgbClr val="E8004D"/>
              </a:buClr>
              <a:buFont typeface="Wingdings" panose="05000000000000000000" pitchFamily="2" charset="2"/>
              <a:buChar char="ù"/>
            </a:pPr>
            <a:endParaRPr lang="zh-CN" altLang="en-US" sz="2800" b="1" noProof="1" dirty="0">
              <a:solidFill>
                <a:schemeClr val="accent3">
                  <a:lumMod val="20000"/>
                  <a:lumOff val="80000"/>
                </a:schemeClr>
              </a:solidFill>
              <a:effectLst>
                <a:outerShdw blurRad="38100" dist="38100" dir="2700000">
                  <a:srgbClr val="C0C0C0"/>
                </a:outerShdw>
              </a:effectLst>
              <a:latin typeface="+mn-lt"/>
              <a:ea typeface="宋体" panose="02010600030101010101" pitchFamily="2" charset="-122"/>
              <a:sym typeface="+mn-ea"/>
            </a:endParaRPr>
          </a:p>
          <a:p>
            <a:pPr marL="342900" indent="-342900">
              <a:spcBef>
                <a:spcPct val="20000"/>
              </a:spcBef>
              <a:buClr>
                <a:srgbClr val="E8004D"/>
              </a:buClr>
              <a:buFont typeface="Wingdings" panose="05000000000000000000" pitchFamily="2" charset="2"/>
              <a:buChar char="ù"/>
            </a:pPr>
            <a:endParaRPr lang="zh-CN" altLang="en-US" sz="2800" b="1" noProof="1" dirty="0">
              <a:solidFill>
                <a:schemeClr val="accent3">
                  <a:lumMod val="20000"/>
                  <a:lumOff val="80000"/>
                </a:schemeClr>
              </a:solidFill>
              <a:effectLst>
                <a:outerShdw blurRad="38100" dist="38100" dir="2700000">
                  <a:srgbClr val="C0C0C0"/>
                </a:outerShdw>
              </a:effectLst>
              <a:latin typeface="+mn-lt"/>
              <a:ea typeface="宋体" panose="02010600030101010101" pitchFamily="2" charset="-122"/>
              <a:sym typeface="+mn-ea"/>
            </a:endParaRPr>
          </a:p>
          <a:p>
            <a:pPr marL="342900" indent="-342900">
              <a:spcBef>
                <a:spcPct val="20000"/>
              </a:spcBef>
              <a:buClr>
                <a:srgbClr val="E8004D"/>
              </a:buClr>
              <a:buFont typeface="Wingdings" panose="05000000000000000000" pitchFamily="2" charset="2"/>
              <a:buChar char="ù"/>
            </a:pPr>
            <a:endParaRPr lang="zh-CN" altLang="en-US" sz="2800" b="1" noProof="1" dirty="0">
              <a:solidFill>
                <a:schemeClr val="accent3">
                  <a:lumMod val="20000"/>
                  <a:lumOff val="80000"/>
                </a:schemeClr>
              </a:solidFill>
              <a:effectLst>
                <a:outerShdw blurRad="38100" dist="38100" dir="2700000">
                  <a:srgbClr val="C0C0C0"/>
                </a:outerShdw>
              </a:effectLst>
              <a:latin typeface="+mn-lt"/>
              <a:ea typeface="宋体" panose="02010600030101010101" pitchFamily="2" charset="-122"/>
              <a:sym typeface="+mn-ea"/>
            </a:endParaRPr>
          </a:p>
          <a:p>
            <a:pPr marL="342900" indent="-342900">
              <a:spcBef>
                <a:spcPct val="20000"/>
              </a:spcBef>
              <a:buClr>
                <a:srgbClr val="E8004D"/>
              </a:buClr>
              <a:buFont typeface="Wingdings" panose="05000000000000000000" pitchFamily="2" charset="2"/>
              <a:buChar char="ù"/>
            </a:pPr>
            <a:r>
              <a:rPr lang="zh-CN" altLang="en-US" sz="2800" b="1" noProof="1" dirty="0">
                <a:solidFill>
                  <a:schemeClr val="accent3">
                    <a:lumMod val="20000"/>
                    <a:lumOff val="80000"/>
                  </a:schemeClr>
                </a:solidFill>
                <a:effectLst>
                  <a:outerShdw blurRad="38100" dist="38100" dir="2700000">
                    <a:srgbClr val="C0C0C0"/>
                  </a:outerShdw>
                </a:effectLst>
                <a:latin typeface="+mn-lt"/>
                <a:ea typeface="宋体" panose="02010600030101010101" pitchFamily="2" charset="-122"/>
                <a:cs typeface="+mn-cs"/>
                <a:sym typeface="+mn-ea"/>
              </a:rPr>
              <a:t>也可根据月还款额和实际利率计算总借款额：</a:t>
            </a:r>
            <a:endParaRPr lang="zh-CN" altLang="en-US" noProof="1"/>
          </a:p>
        </p:txBody>
      </p:sp>
      <p:pic>
        <p:nvPicPr>
          <p:cNvPr id="53251" name="图片 4"/>
          <p:cNvPicPr>
            <a:picLocks noChangeAspect="1"/>
          </p:cNvPicPr>
          <p:nvPr/>
        </p:nvPicPr>
        <p:blipFill>
          <a:blip r:embed="rId1"/>
          <a:stretch>
            <a:fillRect/>
          </a:stretch>
        </p:blipFill>
        <p:spPr>
          <a:xfrm>
            <a:off x="1679575" y="2670175"/>
            <a:ext cx="5562600" cy="1295400"/>
          </a:xfrm>
          <a:prstGeom prst="rect">
            <a:avLst/>
          </a:prstGeom>
          <a:noFill/>
          <a:ln w="9525">
            <a:noFill/>
          </a:ln>
        </p:spPr>
      </p:pic>
      <p:pic>
        <p:nvPicPr>
          <p:cNvPr id="53252" name="图片 6"/>
          <p:cNvPicPr>
            <a:picLocks noChangeAspect="1"/>
          </p:cNvPicPr>
          <p:nvPr/>
        </p:nvPicPr>
        <p:blipFill>
          <a:blip r:embed="rId2">
            <a:grayscl/>
            <a:lum bright="69998" contrast="-70001"/>
          </a:blip>
          <a:stretch>
            <a:fillRect/>
          </a:stretch>
        </p:blipFill>
        <p:spPr>
          <a:xfrm>
            <a:off x="1679575" y="4805363"/>
            <a:ext cx="3200400" cy="1004887"/>
          </a:xfrm>
          <a:prstGeom prst="rect">
            <a:avLst/>
          </a:prstGeom>
          <a:noFill/>
          <a:ln w="9525">
            <a:noFill/>
          </a:ln>
        </p:spPr>
      </p:pic>
    </p:spTree>
  </p:cSld>
  <p:clrMapOvr>
    <a:masterClrMapping/>
  </p:clrMapOvr>
  <p:transition>
    <p:dissolv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58" name="标题 45057"/>
          <p:cNvSpPr>
            <a:spLocks noGrp="1"/>
          </p:cNvSpPr>
          <p:nvPr>
            <p:ph type="title"/>
          </p:nvPr>
        </p:nvSpPr>
        <p:spPr>
          <a:xfrm>
            <a:off x="457200" y="152400"/>
            <a:ext cx="8229600" cy="111125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存款机构采用的利率</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45059" name="文本占位符 45058"/>
          <p:cNvSpPr>
            <a:spLocks noGrp="1"/>
          </p:cNvSpPr>
          <p:nvPr>
            <p:ph idx="1"/>
          </p:nvPr>
        </p:nvSpPr>
        <p:spPr>
          <a:xfrm>
            <a:off x="457200" y="1638300"/>
            <a:ext cx="8229600" cy="3673475"/>
          </a:xfrm>
        </p:spPr>
        <p:txBody>
          <a:bodyPr anchor="t" anchorCtr="0"/>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00"/>
                </a:solidFill>
                <a:effectLst>
                  <a:outerShdw blurRad="38100" dist="38100" dir="2700000">
                    <a:srgbClr val="C0C0C0"/>
                  </a:outerShdw>
                </a:effectLst>
                <a:latin typeface="+mn-lt"/>
                <a:ea typeface="宋体" panose="02010600030101010101" pitchFamily="2" charset="-122"/>
                <a:cs typeface="+mn-cs"/>
              </a:rPr>
              <a:t>复利</a:t>
            </a:r>
            <a:endParaRPr kumimoji="0" lang="zh-CN" altLang="en-US" sz="2800" b="1" i="0" u="none" strike="noStrike" kern="1200" cap="none" spc="0" normalizeH="0" baseline="0" noProof="1" dirty="0">
              <a:solidFill>
                <a:srgbClr val="FFFF00"/>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chemeClr val="accent3">
                    <a:lumMod val="20000"/>
                    <a:lumOff val="80000"/>
                  </a:schemeClr>
                </a:solidFill>
                <a:effectLst>
                  <a:outerShdw blurRad="38100" dist="38100" dir="2700000">
                    <a:srgbClr val="C0C0C0"/>
                  </a:outerShdw>
                </a:effectLst>
                <a:latin typeface="+mn-lt"/>
                <a:ea typeface="宋体" panose="02010600030101010101" pitchFamily="2" charset="-122"/>
                <a:cs typeface="+mn-cs"/>
              </a:rPr>
              <a:t>存贷款都可能以复利计息；复利意味利息收入不只来自于本金，还来自于利息的再生息。</a:t>
            </a:r>
            <a:endParaRPr kumimoji="0" lang="zh-CN" altLang="en-US" sz="2800" b="1" i="0" u="none" strike="noStrike" kern="1200" cap="none" spc="0" normalizeH="0" baseline="0" noProof="1" dirty="0">
              <a:solidFill>
                <a:schemeClr val="accent3">
                  <a:lumMod val="20000"/>
                  <a:lumOff val="80000"/>
                </a:schemeClr>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chemeClr val="accent3">
                    <a:lumMod val="20000"/>
                    <a:lumOff val="80000"/>
                  </a:schemeClr>
                </a:solidFill>
                <a:effectLst>
                  <a:outerShdw blurRad="38100" dist="38100" dir="2700000">
                    <a:srgbClr val="C0C0C0"/>
                  </a:outerShdw>
                </a:effectLst>
                <a:latin typeface="+mn-lt"/>
                <a:ea typeface="宋体" panose="02010600030101010101" pitchFamily="2" charset="-122"/>
                <a:cs typeface="+mn-cs"/>
              </a:rPr>
              <a:t>储蓄机构为了竞争存款，可能更频繁地向存款人支付利息。</a:t>
            </a:r>
            <a:endParaRPr kumimoji="0" lang="zh-CN" altLang="en-US" sz="2800" b="1" i="0" u="none" strike="noStrike" kern="1200" cap="none" spc="0" normalizeH="0" baseline="0" noProof="1" dirty="0">
              <a:solidFill>
                <a:schemeClr val="accent3">
                  <a:lumMod val="20000"/>
                  <a:lumOff val="80000"/>
                </a:schemeClr>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chemeClr val="accent3">
                    <a:lumMod val="20000"/>
                    <a:lumOff val="80000"/>
                  </a:schemeClr>
                </a:solidFill>
                <a:effectLst>
                  <a:outerShdw blurRad="38100" dist="38100" dir="2700000">
                    <a:srgbClr val="C0C0C0"/>
                  </a:outerShdw>
                </a:effectLst>
                <a:latin typeface="+mn-lt"/>
                <a:ea typeface="宋体" panose="02010600030101010101" pitchFamily="2" charset="-122"/>
                <a:cs typeface="+mn-cs"/>
              </a:rPr>
              <a:t>为了计算累计利息，需要考虑</a:t>
            </a: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mn-ea"/>
                <a:cs typeface="+mn-cs"/>
                <a:sym typeface="+mn-ea"/>
              </a:rPr>
              <a:t>利息每年支付次数以及相应的复利计算周期。所以有复利资产的未来值：</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graphicFrame>
        <p:nvGraphicFramePr>
          <p:cNvPr id="45060" name="对象 45059"/>
          <p:cNvGraphicFramePr>
            <a:graphicFrameLocks noChangeAspect="1"/>
          </p:cNvGraphicFramePr>
          <p:nvPr/>
        </p:nvGraphicFramePr>
        <p:xfrm>
          <a:off x="1287463" y="5565775"/>
          <a:ext cx="2470150" cy="1077913"/>
        </p:xfrm>
        <a:graphic>
          <a:graphicData uri="http://schemas.openxmlformats.org/presentationml/2006/ole">
            <mc:AlternateContent xmlns:mc="http://schemas.openxmlformats.org/markup-compatibility/2006">
              <mc:Choice xmlns:v="urn:schemas-microsoft-com:vml" Requires="v">
                <p:oleObj spid="_x0000_s3076" name="" r:id="rId1" imgW="1082040" imgH="471170" progId="Equation.3">
                  <p:embed/>
                </p:oleObj>
              </mc:Choice>
              <mc:Fallback>
                <p:oleObj name="" r:id="rId1" imgW="1082040" imgH="471170" progId="Equation.3">
                  <p:embed/>
                  <p:pic>
                    <p:nvPicPr>
                      <p:cNvPr id="0" name="图片 3075"/>
                      <p:cNvPicPr/>
                      <p:nvPr/>
                    </p:nvPicPr>
                    <p:blipFill>
                      <a:blip r:embed="rId2"/>
                      <a:stretch>
                        <a:fillRect/>
                      </a:stretch>
                    </p:blipFill>
                    <p:spPr>
                      <a:xfrm>
                        <a:off x="1287463" y="5565775"/>
                        <a:ext cx="2470150" cy="1077913"/>
                      </a:xfrm>
                      <a:prstGeom prst="rect">
                        <a:avLst/>
                      </a:prstGeom>
                      <a:solidFill>
                        <a:srgbClr val="FFFFFF"/>
                      </a:solidFill>
                      <a:ln w="38100">
                        <a:noFill/>
                        <a:miter/>
                      </a:ln>
                    </p:spPr>
                  </p:pic>
                </p:oleObj>
              </mc:Fallback>
            </mc:AlternateContent>
          </a:graphicData>
        </a:graphic>
      </p:graphicFrame>
      <p:sp>
        <p:nvSpPr>
          <p:cNvPr id="57348" name="文本框 45061"/>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Book Antiqua" panose="02040602050305030304" pitchFamily="2" charset="0"/>
                <a:ea typeface="宋体" panose="02010600030101010101" pitchFamily="2" charset="-122"/>
              </a:rPr>
              <a:t>6-</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
        <p:nvSpPr>
          <p:cNvPr id="57349" name="文本框 1"/>
          <p:cNvSpPr txBox="1"/>
          <p:nvPr/>
        </p:nvSpPr>
        <p:spPr>
          <a:xfrm>
            <a:off x="4395788" y="5873750"/>
            <a:ext cx="3478212" cy="460375"/>
          </a:xfrm>
          <a:prstGeom prst="rect">
            <a:avLst/>
          </a:prstGeom>
          <a:noFill/>
          <a:ln w="9525">
            <a:noFill/>
          </a:ln>
        </p:spPr>
        <p:txBody>
          <a:bodyPr wrap="square" anchor="t" anchorCtr="0">
            <a:spAutoFit/>
          </a:bodyPr>
          <a:p>
            <a:r>
              <a:rPr lang="zh-CN" altLang="en-US" sz="2400" b="1">
                <a:solidFill>
                  <a:srgbClr val="FFFFFF"/>
                </a:solidFill>
                <a:latin typeface="Arial" panose="020B0604020202020204" pitchFamily="34" charset="0"/>
              </a:rPr>
              <a:t>复利利息</a:t>
            </a:r>
            <a:r>
              <a:rPr lang="en-US" altLang="zh-CN" sz="2400" b="1">
                <a:solidFill>
                  <a:srgbClr val="FFFFFF"/>
                </a:solidFill>
                <a:latin typeface="Arial" panose="020B0604020202020204" pitchFamily="34" charset="0"/>
              </a:rPr>
              <a:t>= FV</a:t>
            </a:r>
            <a:r>
              <a:rPr lang="zh-CN" altLang="en-US" sz="2400" b="1">
                <a:solidFill>
                  <a:srgbClr val="FFFFFF"/>
                </a:solidFill>
                <a:latin typeface="Arial" panose="020B0604020202020204" pitchFamily="34" charset="0"/>
                <a:ea typeface="宋体" panose="02010600030101010101" pitchFamily="2" charset="-122"/>
              </a:rPr>
              <a:t>－Ｐ</a:t>
            </a:r>
            <a:endParaRPr lang="zh-CN" altLang="en-US" sz="2400" b="1">
              <a:solidFill>
                <a:srgbClr val="FFFFFF"/>
              </a:solidFill>
              <a:latin typeface="Arial" panose="020B0604020202020204" pitchFamily="34"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060"/>
                                        </p:tgtEl>
                                        <p:attrNameLst>
                                          <p:attrName>style.visibility</p:attrName>
                                        </p:attrNameLst>
                                      </p:cBhvr>
                                      <p:to>
                                        <p:strVal val="visible"/>
                                      </p:to>
                                    </p:set>
                                    <p:animEffect transition="in" filter="wipe(left)">
                                      <p:cBhvr>
                                        <p:cTn id="7" dur="500"/>
                                        <p:tgtEl>
                                          <p:spTgt spid="450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标题 50177"/>
          <p:cNvSpPr>
            <a:spLocks noGrp="1"/>
          </p:cNvSpPr>
          <p:nvPr>
            <p:ph type="title"/>
          </p:nvPr>
        </p:nvSpPr>
        <p:spPr>
          <a:xfrm>
            <a:off x="457200" y="274638"/>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本章回顾</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50179" name="文本占位符 50178"/>
          <p:cNvSpPr>
            <a:spLocks noGrp="1"/>
          </p:cNvSpPr>
          <p:nvPr>
            <p:ph idx="1"/>
          </p:nvPr>
        </p:nvSpPr>
        <p:spPr>
          <a:xfrm>
            <a:off x="542925" y="1778000"/>
            <a:ext cx="8229600" cy="3814763"/>
          </a:xfrm>
        </p:spPr>
        <p:txBody>
          <a:bodyPr/>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导言</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利率和资产价格的计量单位</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利率的计算和报价</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基点</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股票和债券的价格</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62467" name="文本框 50179"/>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Book Antiqua" panose="02040602050305030304" pitchFamily="2" charset="0"/>
                <a:ea typeface="宋体" panose="02010600030101010101" pitchFamily="2" charset="-122"/>
              </a:rPr>
              <a:t>6-</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179">
                                            <p:txEl>
                                              <p:charRg st="0" end="3"/>
                                            </p:txEl>
                                          </p:spTgt>
                                        </p:tgtEl>
                                        <p:attrNameLst>
                                          <p:attrName>style.visibility</p:attrName>
                                        </p:attrNameLst>
                                      </p:cBhvr>
                                      <p:to>
                                        <p:strVal val="visible"/>
                                      </p:to>
                                    </p:set>
                                    <p:animEffect transition="in" filter="dissolve">
                                      <p:cBhvr>
                                        <p:cTn id="7" dur="500"/>
                                        <p:tgtEl>
                                          <p:spTgt spid="50179">
                                            <p:txEl>
                                              <p:charRg st="0"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179">
                                            <p:txEl>
                                              <p:charRg st="3" end="16"/>
                                            </p:txEl>
                                          </p:spTgt>
                                        </p:tgtEl>
                                        <p:attrNameLst>
                                          <p:attrName>style.visibility</p:attrName>
                                        </p:attrNameLst>
                                      </p:cBhvr>
                                      <p:to>
                                        <p:strVal val="visible"/>
                                      </p:to>
                                    </p:set>
                                    <p:animEffect transition="in" filter="dissolve">
                                      <p:cBhvr>
                                        <p:cTn id="12" dur="500"/>
                                        <p:tgtEl>
                                          <p:spTgt spid="50179">
                                            <p:txEl>
                                              <p:charRg st="3" end="16"/>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0179">
                                            <p:txEl>
                                              <p:charRg st="16" end="25"/>
                                            </p:txEl>
                                          </p:spTgt>
                                        </p:tgtEl>
                                        <p:attrNameLst>
                                          <p:attrName>style.visibility</p:attrName>
                                        </p:attrNameLst>
                                      </p:cBhvr>
                                      <p:to>
                                        <p:strVal val="visible"/>
                                      </p:to>
                                    </p:set>
                                    <p:animEffect transition="in" filter="dissolve">
                                      <p:cBhvr>
                                        <p:cTn id="15" dur="500"/>
                                        <p:tgtEl>
                                          <p:spTgt spid="50179">
                                            <p:txEl>
                                              <p:charRg st="16" end="25"/>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0179">
                                            <p:txEl>
                                              <p:charRg st="25" end="28"/>
                                            </p:txEl>
                                          </p:spTgt>
                                        </p:tgtEl>
                                        <p:attrNameLst>
                                          <p:attrName>style.visibility</p:attrName>
                                        </p:attrNameLst>
                                      </p:cBhvr>
                                      <p:to>
                                        <p:strVal val="visible"/>
                                      </p:to>
                                    </p:set>
                                    <p:animEffect transition="in" filter="dissolve">
                                      <p:cBhvr>
                                        <p:cTn id="18" dur="500"/>
                                        <p:tgtEl>
                                          <p:spTgt spid="50179">
                                            <p:txEl>
                                              <p:charRg st="25" end="28"/>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0179">
                                            <p:txEl>
                                              <p:charRg st="28" end="37"/>
                                            </p:txEl>
                                          </p:spTgt>
                                        </p:tgtEl>
                                        <p:attrNameLst>
                                          <p:attrName>style.visibility</p:attrName>
                                        </p:attrNameLst>
                                      </p:cBhvr>
                                      <p:to>
                                        <p:strVal val="visible"/>
                                      </p:to>
                                    </p:set>
                                    <p:animEffect transition="in" filter="dissolve">
                                      <p:cBhvr>
                                        <p:cTn id="21" dur="500"/>
                                        <p:tgtEl>
                                          <p:spTgt spid="50179">
                                            <p:txEl>
                                              <p:charRg st="28" end="3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标题 51201"/>
          <p:cNvSpPr>
            <a:spLocks noGrp="1"/>
          </p:cNvSpPr>
          <p:nvPr>
            <p:ph type="title"/>
          </p:nvPr>
        </p:nvSpPr>
        <p:spPr>
          <a:xfrm>
            <a:off x="457200" y="274638"/>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本章回顾</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51203" name="文本占位符 51202"/>
          <p:cNvSpPr>
            <a:spLocks noGrp="1"/>
          </p:cNvSpPr>
          <p:nvPr>
            <p:ph idx="1"/>
          </p:nvPr>
        </p:nvSpPr>
        <p:spPr>
          <a:xfrm>
            <a:off x="457200" y="1854200"/>
            <a:ext cx="8380413" cy="4271963"/>
          </a:xfrm>
        </p:spPr>
        <p:txBody>
          <a:bodyPr/>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贷款、证券或者其他金融资产收益率的测量</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永久性金融资产的收益率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票面利率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当期收益率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到期收益率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持有期收益率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银行贴现率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63491" name="文本框 51203"/>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Book Antiqua" panose="02040602050305030304" pitchFamily="2" charset="0"/>
                <a:ea typeface="宋体" panose="02010600030101010101" pitchFamily="2" charset="-122"/>
              </a:rPr>
              <a:t>6-</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203">
                                            <p:txEl>
                                              <p:charRg st="0" end="20"/>
                                            </p:txEl>
                                          </p:spTgt>
                                        </p:tgtEl>
                                        <p:attrNameLst>
                                          <p:attrName>style.visibility</p:attrName>
                                        </p:attrNameLst>
                                      </p:cBhvr>
                                      <p:to>
                                        <p:strVal val="visible"/>
                                      </p:to>
                                    </p:set>
                                    <p:animEffect transition="in" filter="dissolve">
                                      <p:cBhvr>
                                        <p:cTn id="7" dur="500"/>
                                        <p:tgtEl>
                                          <p:spTgt spid="51203">
                                            <p:txEl>
                                              <p:charRg st="0" end="2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1203">
                                            <p:txEl>
                                              <p:charRg st="20" end="32"/>
                                            </p:txEl>
                                          </p:spTgt>
                                        </p:tgtEl>
                                        <p:attrNameLst>
                                          <p:attrName>style.visibility</p:attrName>
                                        </p:attrNameLst>
                                      </p:cBhvr>
                                      <p:to>
                                        <p:strVal val="visible"/>
                                      </p:to>
                                    </p:set>
                                    <p:animEffect transition="in" filter="dissolve">
                                      <p:cBhvr>
                                        <p:cTn id="10" dur="500"/>
                                        <p:tgtEl>
                                          <p:spTgt spid="51203">
                                            <p:txEl>
                                              <p:charRg st="20" end="32"/>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1203">
                                            <p:txEl>
                                              <p:charRg st="32" end="37"/>
                                            </p:txEl>
                                          </p:spTgt>
                                        </p:tgtEl>
                                        <p:attrNameLst>
                                          <p:attrName>style.visibility</p:attrName>
                                        </p:attrNameLst>
                                      </p:cBhvr>
                                      <p:to>
                                        <p:strVal val="visible"/>
                                      </p:to>
                                    </p:set>
                                    <p:animEffect transition="in" filter="dissolve">
                                      <p:cBhvr>
                                        <p:cTn id="13" dur="500"/>
                                        <p:tgtEl>
                                          <p:spTgt spid="51203">
                                            <p:txEl>
                                              <p:charRg st="32" end="37"/>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1203">
                                            <p:txEl>
                                              <p:charRg st="37" end="43"/>
                                            </p:txEl>
                                          </p:spTgt>
                                        </p:tgtEl>
                                        <p:attrNameLst>
                                          <p:attrName>style.visibility</p:attrName>
                                        </p:attrNameLst>
                                      </p:cBhvr>
                                      <p:to>
                                        <p:strVal val="visible"/>
                                      </p:to>
                                    </p:set>
                                    <p:animEffect transition="in" filter="dissolve">
                                      <p:cBhvr>
                                        <p:cTn id="16" dur="500"/>
                                        <p:tgtEl>
                                          <p:spTgt spid="51203">
                                            <p:txEl>
                                              <p:charRg st="37" end="4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51203">
                                            <p:txEl>
                                              <p:charRg st="43" end="49"/>
                                            </p:txEl>
                                          </p:spTgt>
                                        </p:tgtEl>
                                        <p:attrNameLst>
                                          <p:attrName>style.visibility</p:attrName>
                                        </p:attrNameLst>
                                      </p:cBhvr>
                                      <p:to>
                                        <p:strVal val="visible"/>
                                      </p:to>
                                    </p:set>
                                    <p:animEffect transition="in" filter="dissolve">
                                      <p:cBhvr>
                                        <p:cTn id="19" dur="500"/>
                                        <p:tgtEl>
                                          <p:spTgt spid="51203">
                                            <p:txEl>
                                              <p:charRg st="43" end="49"/>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51203">
                                            <p:txEl>
                                              <p:charRg st="49" end="56"/>
                                            </p:txEl>
                                          </p:spTgt>
                                        </p:tgtEl>
                                        <p:attrNameLst>
                                          <p:attrName>style.visibility</p:attrName>
                                        </p:attrNameLst>
                                      </p:cBhvr>
                                      <p:to>
                                        <p:strVal val="visible"/>
                                      </p:to>
                                    </p:set>
                                    <p:animEffect transition="in" filter="dissolve">
                                      <p:cBhvr>
                                        <p:cTn id="22" dur="500"/>
                                        <p:tgtEl>
                                          <p:spTgt spid="51203">
                                            <p:txEl>
                                              <p:charRg st="49" end="56"/>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51203">
                                            <p:txEl>
                                              <p:charRg st="56" end="62"/>
                                            </p:txEl>
                                          </p:spTgt>
                                        </p:tgtEl>
                                        <p:attrNameLst>
                                          <p:attrName>style.visibility</p:attrName>
                                        </p:attrNameLst>
                                      </p:cBhvr>
                                      <p:to>
                                        <p:strVal val="visible"/>
                                      </p:to>
                                    </p:set>
                                    <p:animEffect transition="in" filter="dissolve">
                                      <p:cBhvr>
                                        <p:cTn id="25" dur="500"/>
                                        <p:tgtEl>
                                          <p:spTgt spid="51203">
                                            <p:txEl>
                                              <p:charRg st="56" end="6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6" name="标题 52225"/>
          <p:cNvSpPr>
            <a:spLocks noGrp="1"/>
          </p:cNvSpPr>
          <p:nvPr>
            <p:ph type="title"/>
          </p:nvPr>
        </p:nvSpPr>
        <p:spPr>
          <a:xfrm>
            <a:off x="457200" y="274638"/>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本章回顾</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52227" name="文本占位符 52226"/>
          <p:cNvSpPr>
            <a:spLocks noGrp="1"/>
          </p:cNvSpPr>
          <p:nvPr>
            <p:ph idx="1"/>
          </p:nvPr>
        </p:nvSpPr>
        <p:spPr>
          <a:xfrm>
            <a:off x="457200" y="2362200"/>
            <a:ext cx="8229600" cy="3763963"/>
          </a:xfrm>
        </p:spPr>
        <p:txBody>
          <a:bodyPr/>
          <a:p>
            <a:pPr marL="342900" marR="0" indent="-34290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收益率和资产价格的关系</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债务证券的利率和价格</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10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利率与股票价格</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64515" name="文本框 52227"/>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Book Antiqua" panose="02040602050305030304" pitchFamily="2" charset="0"/>
                <a:ea typeface="宋体" panose="02010600030101010101" pitchFamily="2" charset="-122"/>
              </a:rPr>
              <a:t>6-</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2227">
                                            <p:txEl>
                                              <p:charRg st="0" end="12"/>
                                            </p:txEl>
                                          </p:spTgt>
                                        </p:tgtEl>
                                        <p:attrNameLst>
                                          <p:attrName>style.visibility</p:attrName>
                                        </p:attrNameLst>
                                      </p:cBhvr>
                                      <p:to>
                                        <p:strVal val="visible"/>
                                      </p:to>
                                    </p:set>
                                    <p:animEffect transition="in" filter="dissolve">
                                      <p:cBhvr>
                                        <p:cTn id="7" dur="500"/>
                                        <p:tgtEl>
                                          <p:spTgt spid="52227">
                                            <p:txEl>
                                              <p:charRg st="0" end="12"/>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2227">
                                            <p:txEl>
                                              <p:charRg st="12" end="23"/>
                                            </p:txEl>
                                          </p:spTgt>
                                        </p:tgtEl>
                                        <p:attrNameLst>
                                          <p:attrName>style.visibility</p:attrName>
                                        </p:attrNameLst>
                                      </p:cBhvr>
                                      <p:to>
                                        <p:strVal val="visible"/>
                                      </p:to>
                                    </p:set>
                                    <p:animEffect transition="in" filter="dissolve">
                                      <p:cBhvr>
                                        <p:cTn id="10" dur="500"/>
                                        <p:tgtEl>
                                          <p:spTgt spid="52227">
                                            <p:txEl>
                                              <p:charRg st="12" end="23"/>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2227">
                                            <p:txEl>
                                              <p:charRg st="23" end="31"/>
                                            </p:txEl>
                                          </p:spTgt>
                                        </p:tgtEl>
                                        <p:attrNameLst>
                                          <p:attrName>style.visibility</p:attrName>
                                        </p:attrNameLst>
                                      </p:cBhvr>
                                      <p:to>
                                        <p:strVal val="visible"/>
                                      </p:to>
                                    </p:set>
                                    <p:animEffect transition="in" filter="dissolve">
                                      <p:cBhvr>
                                        <p:cTn id="13" dur="500"/>
                                        <p:tgtEl>
                                          <p:spTgt spid="52227">
                                            <p:txEl>
                                              <p:charRg st="23" end="3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标题 53249"/>
          <p:cNvSpPr>
            <a:spLocks noGrp="1"/>
          </p:cNvSpPr>
          <p:nvPr>
            <p:ph type="title"/>
          </p:nvPr>
        </p:nvSpPr>
        <p:spPr>
          <a:xfrm>
            <a:off x="457200" y="274638"/>
            <a:ext cx="8229600" cy="1143000"/>
          </a:xfrm>
        </p:spPr>
        <p:txBody>
          <a:bodyPr anchor="ctr"/>
          <a:p>
            <a:pPr marL="0" marR="0" indent="0" algn="ctr" defTabSz="914400" rtl="0" eaLnBrk="1" fontAlgn="base" latinLnBrk="0" hangingPunct="1">
              <a:lnSpc>
                <a:spcPct val="100000"/>
              </a:lnSpc>
              <a:spcBef>
                <a:spcPct val="0"/>
              </a:spcBef>
              <a:spcAft>
                <a:spcPct val="0"/>
              </a:spcAft>
              <a:buClrTx/>
              <a:buSzTx/>
              <a:buFontTx/>
              <a:buNone/>
            </a:pPr>
            <a:r>
              <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rPr>
              <a:t>本章回顾</a:t>
            </a:r>
            <a:endParaRPr kumimoji="0" lang="zh-CN" altLang="en-US" sz="3200" b="1" i="0" u="none" strike="noStrike" kern="1200" cap="none" spc="0" normalizeH="0" baseline="0" noProof="1" dirty="0">
              <a:solidFill>
                <a:srgbClr val="FFFFFF"/>
              </a:solidFill>
              <a:effectLst>
                <a:outerShdw blurRad="38100" dist="38100" dir="2700000">
                  <a:srgbClr val="C0C0C0"/>
                </a:outerShdw>
              </a:effectLst>
              <a:latin typeface="+mj-lt"/>
              <a:ea typeface="宋体" panose="02010600030101010101" pitchFamily="2" charset="-122"/>
              <a:cs typeface="+mj-cs"/>
            </a:endParaRPr>
          </a:p>
        </p:txBody>
      </p:sp>
      <p:sp>
        <p:nvSpPr>
          <p:cNvPr id="53251" name="文本占位符 53250"/>
          <p:cNvSpPr>
            <a:spLocks noGrp="1"/>
          </p:cNvSpPr>
          <p:nvPr>
            <p:ph idx="1"/>
          </p:nvPr>
        </p:nvSpPr>
        <p:spPr>
          <a:xfrm>
            <a:off x="457200" y="1612900"/>
            <a:ext cx="8229600" cy="4513263"/>
          </a:xfrm>
        </p:spPr>
        <p:txBody>
          <a:bodyPr/>
          <a:p>
            <a:pPr marL="342900" marR="0" indent="-34290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机构贷款者收取的利率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单利法</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附加利率法</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贴现贷款法</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住房抵押贷款利率</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742950" marR="0" lvl="1" indent="-28575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Char char="ù"/>
            </a:pPr>
            <a:r>
              <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rPr>
              <a:t>复利</a:t>
            </a: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a:p>
            <a:pPr marL="457200" marR="0" lvl="1" indent="0" algn="l" defTabSz="914400" rtl="0" eaLnBrk="1" fontAlgn="base" latinLnBrk="0" hangingPunct="1">
              <a:lnSpc>
                <a:spcPct val="90000"/>
              </a:lnSpc>
              <a:spcBef>
                <a:spcPct val="20000"/>
              </a:spcBef>
              <a:spcAft>
                <a:spcPct val="0"/>
              </a:spcAft>
              <a:buClr>
                <a:srgbClr val="E8004D"/>
              </a:buClr>
              <a:buSzTx/>
              <a:buFont typeface="Wingdings" panose="05000000000000000000" pitchFamily="2" charset="2"/>
              <a:buNone/>
            </a:pPr>
            <a:endParaRPr kumimoji="0" lang="zh-CN" altLang="en-US" sz="2800" b="1" i="0" u="none" strike="noStrike" kern="1200" cap="none" spc="0" normalizeH="0" baseline="0" noProof="1" dirty="0">
              <a:solidFill>
                <a:srgbClr val="FFFFFF"/>
              </a:solidFill>
              <a:effectLst>
                <a:outerShdw blurRad="38100" dist="38100" dir="2700000">
                  <a:srgbClr val="C0C0C0"/>
                </a:outerShdw>
              </a:effectLst>
              <a:latin typeface="+mn-lt"/>
              <a:ea typeface="宋体" panose="02010600030101010101" pitchFamily="2" charset="-122"/>
              <a:cs typeface="+mn-cs"/>
            </a:endParaRPr>
          </a:p>
        </p:txBody>
      </p:sp>
      <p:sp>
        <p:nvSpPr>
          <p:cNvPr id="65539" name="文本框 53251"/>
          <p:cNvSpPr txBox="1"/>
          <p:nvPr/>
        </p:nvSpPr>
        <p:spPr>
          <a:xfrm>
            <a:off x="8229600" y="6507163"/>
            <a:ext cx="809625" cy="304800"/>
          </a:xfrm>
          <a:prstGeom prst="rect">
            <a:avLst/>
          </a:prstGeom>
          <a:noFill/>
          <a:ln w="9525">
            <a:noFill/>
          </a:ln>
        </p:spPr>
        <p:txBody>
          <a:bodyPr anchor="t" anchorCtr="0">
            <a:spAutoFit/>
          </a:bodyPr>
          <a:p>
            <a:pPr algn="r"/>
            <a:r>
              <a:rPr lang="en-US" altLang="zh-CN" sz="1400" dirty="0">
                <a:solidFill>
                  <a:srgbClr val="FFFFFF"/>
                </a:solidFill>
                <a:latin typeface="Book Antiqua" panose="02040602050305030304" pitchFamily="2" charset="0"/>
                <a:ea typeface="宋体" panose="02010600030101010101" pitchFamily="2" charset="-122"/>
              </a:rPr>
              <a:t>6-</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3251">
                                            <p:txEl>
                                              <p:charRg st="0" end="11"/>
                                            </p:txEl>
                                          </p:spTgt>
                                        </p:tgtEl>
                                        <p:attrNameLst>
                                          <p:attrName>style.visibility</p:attrName>
                                        </p:attrNameLst>
                                      </p:cBhvr>
                                      <p:to>
                                        <p:strVal val="visible"/>
                                      </p:to>
                                    </p:set>
                                    <p:animEffect transition="in" filter="dissolve">
                                      <p:cBhvr>
                                        <p:cTn id="7" dur="500"/>
                                        <p:tgtEl>
                                          <p:spTgt spid="53251">
                                            <p:txEl>
                                              <p:charRg st="0" end="11"/>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3251">
                                            <p:txEl>
                                              <p:charRg st="11" end="15"/>
                                            </p:txEl>
                                          </p:spTgt>
                                        </p:tgtEl>
                                        <p:attrNameLst>
                                          <p:attrName>style.visibility</p:attrName>
                                        </p:attrNameLst>
                                      </p:cBhvr>
                                      <p:to>
                                        <p:strVal val="visible"/>
                                      </p:to>
                                    </p:set>
                                    <p:animEffect transition="in" filter="dissolve">
                                      <p:cBhvr>
                                        <p:cTn id="10" dur="500"/>
                                        <p:tgtEl>
                                          <p:spTgt spid="53251">
                                            <p:txEl>
                                              <p:charRg st="11" end="15"/>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3251">
                                            <p:txEl>
                                              <p:charRg st="15" end="21"/>
                                            </p:txEl>
                                          </p:spTgt>
                                        </p:tgtEl>
                                        <p:attrNameLst>
                                          <p:attrName>style.visibility</p:attrName>
                                        </p:attrNameLst>
                                      </p:cBhvr>
                                      <p:to>
                                        <p:strVal val="visible"/>
                                      </p:to>
                                    </p:set>
                                    <p:animEffect transition="in" filter="dissolve">
                                      <p:cBhvr>
                                        <p:cTn id="13" dur="500"/>
                                        <p:tgtEl>
                                          <p:spTgt spid="53251">
                                            <p:txEl>
                                              <p:charRg st="15" end="21"/>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3251">
                                            <p:txEl>
                                              <p:charRg st="21" end="27"/>
                                            </p:txEl>
                                          </p:spTgt>
                                        </p:tgtEl>
                                        <p:attrNameLst>
                                          <p:attrName>style.visibility</p:attrName>
                                        </p:attrNameLst>
                                      </p:cBhvr>
                                      <p:to>
                                        <p:strVal val="visible"/>
                                      </p:to>
                                    </p:set>
                                    <p:animEffect transition="in" filter="dissolve">
                                      <p:cBhvr>
                                        <p:cTn id="16" dur="500"/>
                                        <p:tgtEl>
                                          <p:spTgt spid="53251">
                                            <p:txEl>
                                              <p:charRg st="21" end="27"/>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53251">
                                            <p:txEl>
                                              <p:charRg st="27" end="36"/>
                                            </p:txEl>
                                          </p:spTgt>
                                        </p:tgtEl>
                                        <p:attrNameLst>
                                          <p:attrName>style.visibility</p:attrName>
                                        </p:attrNameLst>
                                      </p:cBhvr>
                                      <p:to>
                                        <p:strVal val="visible"/>
                                      </p:to>
                                    </p:set>
                                    <p:animEffect transition="in" filter="dissolve">
                                      <p:cBhvr>
                                        <p:cTn id="19" dur="500"/>
                                        <p:tgtEl>
                                          <p:spTgt spid="53251">
                                            <p:txEl>
                                              <p:charRg st="27" end="36"/>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53251">
                                            <p:txEl>
                                              <p:charRg st="46" end="49"/>
                                            </p:txEl>
                                          </p:spTgt>
                                        </p:tgtEl>
                                        <p:attrNameLst>
                                          <p:attrName>style.visibility</p:attrName>
                                        </p:attrNameLst>
                                      </p:cBhvr>
                                      <p:to>
                                        <p:strVal val="visible"/>
                                      </p:to>
                                    </p:set>
                                    <p:animEffect transition="in" filter="dissolve">
                                      <p:cBhvr>
                                        <p:cTn id="22" dur="500"/>
                                        <p:tgtEl>
                                          <p:spTgt spid="53251">
                                            <p:txEl>
                                              <p:charRg st="46" end="4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p:bldLst>
  </p:timing>
</p:sld>
</file>

<file path=ppt/tags/tag1.xml><?xml version="1.0" encoding="utf-8"?>
<p:tagLst xmlns:p="http://schemas.openxmlformats.org/presentationml/2006/main">
  <p:tag name="KSO_WPP_MARK_KEY" val="7dce3fae-5f44-469c-b9bf-8f2cc6733527"/>
  <p:tag name="COMMONDATA" val="eyJoZGlkIjoiNDQ4ZjAyNWY3NWZkYWQyNDg5YzUzN2UwYjdmM2VhYjEifQ=="/>
</p:tagLst>
</file>

<file path=ppt/theme/theme1.xml><?xml version="1.0" encoding="utf-8"?>
<a:theme xmlns:a="http://schemas.openxmlformats.org/drawingml/2006/main" name="Default Design">
  <a:themeElements>
    <a:clrScheme name="">
      <a:dk1>
        <a:srgbClr val="000066"/>
      </a:dk1>
      <a:lt1>
        <a:srgbClr val="00A9DE"/>
      </a:lt1>
      <a:dk2>
        <a:srgbClr val="00FF00"/>
      </a:dk2>
      <a:lt2>
        <a:srgbClr val="111111"/>
      </a:lt2>
      <a:accent1>
        <a:srgbClr val="3366CC"/>
      </a:accent1>
      <a:accent2>
        <a:srgbClr val="05FF05"/>
      </a:accent2>
      <a:accent3>
        <a:srgbClr val="AAD1EB"/>
      </a:accent3>
      <a:accent4>
        <a:srgbClr val="000057"/>
      </a:accent4>
      <a:accent5>
        <a:srgbClr val="ADB9E2"/>
      </a:accent5>
      <a:accent6>
        <a:srgbClr val="04E504"/>
      </a:accent6>
      <a:hlink>
        <a:srgbClr val="00FFFF"/>
      </a:hlink>
      <a:folHlink>
        <a:srgbClr val="FFE701"/>
      </a:folHlink>
    </a:clrScheme>
    <a:fontScheme na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FFFFFF"/>
        </a:dk1>
        <a:lt1>
          <a:srgbClr val="00A9DE"/>
        </a:lt1>
        <a:dk2>
          <a:srgbClr val="CCFFFF"/>
        </a:dk2>
        <a:lt2>
          <a:srgbClr val="003366"/>
        </a:lt2>
        <a:accent1>
          <a:srgbClr val="3366CC"/>
        </a:accent1>
        <a:accent2>
          <a:srgbClr val="00B000"/>
        </a:accent2>
        <a:accent3>
          <a:srgbClr val="AAD1EB"/>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A9DE"/>
        </a:lt1>
        <a:dk2>
          <a:srgbClr val="00FF00"/>
        </a:dk2>
        <a:lt2>
          <a:srgbClr val="003366"/>
        </a:lt2>
        <a:accent1>
          <a:srgbClr val="3366CC"/>
        </a:accent1>
        <a:accent2>
          <a:srgbClr val="00B000"/>
        </a:accent2>
        <a:accent3>
          <a:srgbClr val="AAD1EB"/>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000066"/>
        </a:dk1>
        <a:lt1>
          <a:srgbClr val="00A9DE"/>
        </a:lt1>
        <a:dk2>
          <a:srgbClr val="00FF00"/>
        </a:dk2>
        <a:lt2>
          <a:srgbClr val="111111"/>
        </a:lt2>
        <a:accent1>
          <a:srgbClr val="3366CC"/>
        </a:accent1>
        <a:accent2>
          <a:srgbClr val="05FF05"/>
        </a:accent2>
        <a:accent3>
          <a:srgbClr val="AAD1EB"/>
        </a:accent3>
        <a:accent4>
          <a:srgbClr val="000057"/>
        </a:accent4>
        <a:accent5>
          <a:srgbClr val="ADB9E2"/>
        </a:accent5>
        <a:accent6>
          <a:srgbClr val="04E504"/>
        </a:accent6>
        <a:hlink>
          <a:srgbClr val="00FFFF"/>
        </a:hlink>
        <a:folHlink>
          <a:srgbClr val="FFE70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7902</Words>
  <Application>WPS 演示</Application>
  <PresentationFormat>鍦ㄥ睆骞曚笂鏄剧ず</PresentationFormat>
  <Paragraphs>690</Paragraphs>
  <Slides>56</Slides>
  <Notes>0</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56</vt:i4>
      </vt:variant>
    </vt:vector>
  </HeadingPairs>
  <TitlesOfParts>
    <vt:vector size="68" baseType="lpstr">
      <vt:lpstr>Arial</vt:lpstr>
      <vt:lpstr>宋体</vt:lpstr>
      <vt:lpstr>Wingdings</vt:lpstr>
      <vt:lpstr>Times New Roman</vt:lpstr>
      <vt:lpstr>Symbol</vt:lpstr>
      <vt:lpstr>微软雅黑</vt:lpstr>
      <vt:lpstr>Arial Unicode MS</vt:lpstr>
      <vt:lpstr>华文细黑</vt:lpstr>
      <vt:lpstr>Symbol</vt:lpstr>
      <vt:lpstr>Book Antiqua</vt:lpstr>
      <vt:lpstr>Default Design</vt:lpstr>
      <vt:lpstr>Equation.3</vt:lpstr>
      <vt:lpstr>PowerPoint 演示文稿</vt:lpstr>
      <vt:lpstr>                        第6章</vt:lpstr>
      <vt:lpstr> 学习目标 </vt:lpstr>
      <vt:lpstr>导言</vt:lpstr>
      <vt:lpstr>利率的计量单位</vt:lpstr>
      <vt:lpstr>贷款市场报价利率（LPR）</vt:lpstr>
      <vt:lpstr>利率的计量单位</vt:lpstr>
      <vt:lpstr>批发性货币市场中的利率</vt:lpstr>
      <vt:lpstr>以贴现方式交易的货币资产的利率</vt:lpstr>
      <vt:lpstr>以贴现方式交易的货币资产的利率</vt:lpstr>
      <vt:lpstr>以贴现方式交易的货币资产的利率</vt:lpstr>
      <vt:lpstr>以贴现方式交易的货币资产的利率</vt:lpstr>
      <vt:lpstr>以贴现方式交易的货币资产的利率</vt:lpstr>
      <vt:lpstr>以贴现方式交易的货币资产的 持有期收益率</vt:lpstr>
      <vt:lpstr>以贴现方式交易的货币资产的 持有期收益率</vt:lpstr>
      <vt:lpstr>以贴现方式交易的货币资产的 持有期收益率</vt:lpstr>
      <vt:lpstr>国库券利率的报价—以美国为例</vt:lpstr>
      <vt:lpstr>国库券利率的报价</vt:lpstr>
      <vt:lpstr>中国市场短期国债的报价</vt:lpstr>
      <vt:lpstr>债券和其他长期债务证券的利率</vt:lpstr>
      <vt:lpstr>债券和其他长期债务证券的利率</vt:lpstr>
      <vt:lpstr>债券和其他长期债务证券的利率</vt:lpstr>
      <vt:lpstr>债券和其他长期债务证券的利率</vt:lpstr>
      <vt:lpstr>理解到期收益率和持有期收益率</vt:lpstr>
      <vt:lpstr>理解到期收益率和持有期收益率</vt:lpstr>
      <vt:lpstr>小结</vt:lpstr>
      <vt:lpstr>例用现值系数表，采用试错法计算到期或持有期收益率</vt:lpstr>
      <vt:lpstr>中长期债券的报价—美国国债</vt:lpstr>
      <vt:lpstr>中长期债券的报价—美国国债</vt:lpstr>
      <vt:lpstr>中长期债券的报价—公司债券</vt:lpstr>
      <vt:lpstr>中长期债券的报价—中国国债</vt:lpstr>
      <vt:lpstr>中国市场公司债券和股票报价</vt:lpstr>
      <vt:lpstr>债务证券的收益率与价格的关系</vt:lpstr>
      <vt:lpstr>债务证券的收益率与价格的关系</vt:lpstr>
      <vt:lpstr>债务证券的收益率与价格的关系</vt:lpstr>
      <vt:lpstr>债务证券的收益率与价格的关系</vt:lpstr>
      <vt:lpstr>永久性金融工具的收益率</vt:lpstr>
      <vt:lpstr>永久性金融工具的收益率</vt:lpstr>
      <vt:lpstr>永久性金融工具的收益率</vt:lpstr>
      <vt:lpstr>永久性金融工具的收益率</vt:lpstr>
      <vt:lpstr>永久性金融工具的收益率</vt:lpstr>
      <vt:lpstr>公司股票的报价</vt:lpstr>
      <vt:lpstr>机构贷款者采用的利率</vt:lpstr>
      <vt:lpstr>PowerPoint 演示文稿</vt:lpstr>
      <vt:lpstr>机构贷款者采用的利率</vt:lpstr>
      <vt:lpstr>机构贷款者采用的利率</vt:lpstr>
      <vt:lpstr>机构贷款者采用的利率</vt:lpstr>
      <vt:lpstr>机构贷款者采用的利率</vt:lpstr>
      <vt:lpstr>机构贷款者采用的利率</vt:lpstr>
      <vt:lpstr>机构贷款者采用的利率</vt:lpstr>
      <vt:lpstr>机构贷款者采用的利率</vt:lpstr>
      <vt:lpstr>存款机构采用的利率</vt:lpstr>
      <vt:lpstr>本章回顾</vt:lpstr>
      <vt:lpstr>本章回顾</vt:lpstr>
      <vt:lpstr>本章回顾</vt:lpstr>
      <vt:lpstr>本章回顾</vt:lpstr>
    </vt:vector>
  </TitlesOfParts>
  <Company>McGraw-Hill Irwin</Company>
  <LinksUpToDate>false</LinksUpToDate>
  <SharedDoc>false</SharedDoc>
  <HyperlinksChanged>false</HyperlinksChanged>
  <AppVersion>14.0000</AppVersion>
  <Manager>Katherine Mau</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Money and Capital Markets; Rose and Marquis</dc:title>
  <dc:creator>Powerpoint: Dr. Joseph Reising</dc:creator>
  <cp:keywords>Markets, Institutions, Finance, Money</cp:keywords>
  <dc:description>Prior Powerpoint Edition: Yee-Tien Fu
Design by Linda Crane, Linda Crane Productions</dc:description>
  <dc:subject>Finance</dc:subject>
  <cp:category>Finance, Markets, Money</cp:category>
  <cp:lastModifiedBy>王晶</cp:lastModifiedBy>
  <cp:revision>187</cp:revision>
  <dcterms:created xsi:type="dcterms:W3CDTF">2003-08-25T19:00:00Z</dcterms:created>
  <dcterms:modified xsi:type="dcterms:W3CDTF">2026-04-17T03:52:15Z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2052-12.1.0.25225</vt:lpwstr>
  </property>
  <property fmtid="{D5CDD505-2E9C-101B-9397-08002B2CF9AE}" pid="3" name="ICV">
    <vt:lpwstr>31942F5723E84580BE5AA6CCB0AA744C_13</vt:lpwstr>
  </property>
</Properties>
</file>