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31"/>
  </p:notesMasterIdLst>
  <p:sldIdLst>
    <p:sldId id="265" r:id="rId5"/>
    <p:sldId id="295" r:id="rId6"/>
    <p:sldId id="299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69" r:id="rId29"/>
    <p:sldId id="370" r:id="rId30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0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C2FE"/>
    <a:srgbClr val="009900"/>
    <a:srgbClr val="00BEFA"/>
    <a:srgbClr val="0A0C5C"/>
    <a:srgbClr val="E8004D"/>
    <a:srgbClr val="060738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903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tags" Target="tags/tag2.xml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2049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51" name="日期占位符 205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52" name="幻灯片图像占位符 2051"/>
          <p:cNvSpPr>
            <a:spLocks noGrp="1" noRo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文本占位符 2052"/>
          <p:cNvSpPr>
            <a:spLocks noGrp="1" noRot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 indent="0"/>
            <a:r>
              <a:rPr lang="en-US" altLang="zh-CN" dirty="0"/>
              <a:t>Second level</a:t>
            </a:r>
            <a:endParaRPr lang="en-US" altLang="zh-CN" dirty="0"/>
          </a:p>
          <a:p>
            <a:pPr lvl="2" indent="0"/>
            <a:r>
              <a:rPr lang="en-US" altLang="zh-CN" dirty="0"/>
              <a:t>Third level</a:t>
            </a:r>
            <a:endParaRPr lang="en-US" altLang="zh-CN" dirty="0"/>
          </a:p>
          <a:p>
            <a:pPr lvl="3" indent="0"/>
            <a:r>
              <a:rPr lang="en-US" altLang="zh-CN" dirty="0"/>
              <a:t>Fourth level</a:t>
            </a:r>
            <a:endParaRPr lang="en-US" altLang="zh-CN" dirty="0"/>
          </a:p>
          <a:p>
            <a:pPr lvl="4" indent="0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2054" name="页脚占位符 205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55" name="灯片编号占位符 205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63700"/>
            <a:ext cx="3808476" cy="44323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663700"/>
            <a:ext cx="3808476" cy="44323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241300"/>
            <a:ext cx="1943100" cy="58547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241300"/>
            <a:ext cx="5716657" cy="58547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/>
          </a:p>
        </p:txBody>
      </p:sp>
    </p:spTree>
  </p:cSld>
  <p:clrMapOvr>
    <a:masterClrMapping/>
  </p:clrMapOvr>
  <p:transition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536700"/>
            <a:ext cx="3808476" cy="45593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536700"/>
            <a:ext cx="3808476" cy="45593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266700"/>
            <a:ext cx="1943100" cy="58293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266700"/>
            <a:ext cx="5716657" cy="58293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0738"/>
            </a:gs>
            <a:gs pos="100000">
              <a:schemeClr val="accent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1025"/>
          <p:cNvSpPr/>
          <p:nvPr userDrawn="1"/>
        </p:nvSpPr>
        <p:spPr>
          <a:xfrm>
            <a:off x="0" y="0"/>
            <a:ext cx="9144000" cy="1465263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rgbClr val="00002F"/>
              </a:gs>
              <a:gs pos="100000">
                <a:schemeClr val="tx1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7" name="椭圆 1026"/>
          <p:cNvSpPr/>
          <p:nvPr userDrawn="1"/>
        </p:nvSpPr>
        <p:spPr>
          <a:xfrm rot="-5400000">
            <a:off x="-1784350" y="4924425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8" name="椭圆 1027"/>
          <p:cNvSpPr/>
          <p:nvPr userDrawn="1"/>
        </p:nvSpPr>
        <p:spPr>
          <a:xfrm rot="-5400000">
            <a:off x="-1785937" y="4297363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9" name="椭圆 1028"/>
          <p:cNvSpPr/>
          <p:nvPr userDrawn="1"/>
        </p:nvSpPr>
        <p:spPr>
          <a:xfrm rot="-5400000">
            <a:off x="-1784350" y="367030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0" name="椭圆 1029"/>
          <p:cNvSpPr/>
          <p:nvPr userDrawn="1"/>
        </p:nvSpPr>
        <p:spPr>
          <a:xfrm rot="-5400000">
            <a:off x="-1784350" y="304165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1" name="椭圆 1030"/>
          <p:cNvSpPr/>
          <p:nvPr userDrawn="1"/>
        </p:nvSpPr>
        <p:spPr>
          <a:xfrm rot="-5400000">
            <a:off x="-1784350" y="1785938"/>
            <a:ext cx="3719513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2" name="椭圆 1031"/>
          <p:cNvSpPr/>
          <p:nvPr userDrawn="1"/>
        </p:nvSpPr>
        <p:spPr>
          <a:xfrm rot="-5400000">
            <a:off x="-1785937" y="2414588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p>
            <a:pPr lvl="0" indent="0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33" name="任意多边形 1032"/>
          <p:cNvSpPr/>
          <p:nvPr userDrawn="1"/>
        </p:nvSpPr>
        <p:spPr>
          <a:xfrm rot="10800000">
            <a:off x="0" y="0"/>
            <a:ext cx="3502025" cy="68580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4" name="任意多边形 1033"/>
          <p:cNvSpPr/>
          <p:nvPr userDrawn="1"/>
        </p:nvSpPr>
        <p:spPr>
          <a:xfrm>
            <a:off x="0" y="0"/>
            <a:ext cx="403225" cy="146685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5" name="任意多边形 1034"/>
          <p:cNvSpPr/>
          <p:nvPr userDrawn="1"/>
        </p:nvSpPr>
        <p:spPr>
          <a:xfrm flipV="1">
            <a:off x="0" y="0"/>
            <a:ext cx="384175" cy="1423988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6" name="直接连接符 1035"/>
          <p:cNvSpPr/>
          <p:nvPr userDrawn="1"/>
        </p:nvSpPr>
        <p:spPr>
          <a:xfrm>
            <a:off x="0" y="11113"/>
            <a:ext cx="9144000" cy="0"/>
          </a:xfrm>
          <a:prstGeom prst="line">
            <a:avLst/>
          </a:prstGeom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37" name="组合 1036"/>
          <p:cNvGrpSpPr/>
          <p:nvPr userDrawn="1"/>
        </p:nvGrpSpPr>
        <p:grpSpPr>
          <a:xfrm>
            <a:off x="0" y="1384300"/>
            <a:ext cx="9144000" cy="147638"/>
            <a:chOff x="0" y="0"/>
            <a:chExt cx="5760" cy="93"/>
          </a:xfrm>
        </p:grpSpPr>
        <p:sp>
          <p:nvSpPr>
            <p:cNvPr id="1038" name="椭圆 1037"/>
            <p:cNvSpPr/>
            <p:nvPr userDrawn="1"/>
          </p:nvSpPr>
          <p:spPr>
            <a:xfrm>
              <a:off x="0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39" name="椭圆 1038"/>
            <p:cNvSpPr/>
            <p:nvPr userDrawn="1"/>
          </p:nvSpPr>
          <p:spPr>
            <a:xfrm>
              <a:off x="855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0" name="椭圆 1039"/>
            <p:cNvSpPr/>
            <p:nvPr userDrawn="1"/>
          </p:nvSpPr>
          <p:spPr>
            <a:xfrm>
              <a:off x="1709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1" name="椭圆 1040"/>
            <p:cNvSpPr/>
            <p:nvPr userDrawn="1"/>
          </p:nvSpPr>
          <p:spPr>
            <a:xfrm>
              <a:off x="2563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2" name="椭圆 1041"/>
            <p:cNvSpPr/>
            <p:nvPr userDrawn="1"/>
          </p:nvSpPr>
          <p:spPr>
            <a:xfrm>
              <a:off x="3188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3" name="椭圆 1042"/>
            <p:cNvSpPr/>
            <p:nvPr userDrawn="1"/>
          </p:nvSpPr>
          <p:spPr>
            <a:xfrm>
              <a:off x="3417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1044" name="直接连接符 1043"/>
            <p:cNvSpPr/>
            <p:nvPr userDrawn="1"/>
          </p:nvSpPr>
          <p:spPr>
            <a:xfrm>
              <a:off x="0" y="45"/>
              <a:ext cx="5629" cy="0"/>
            </a:xfrm>
            <a:prstGeom prst="line">
              <a:avLst/>
            </a:prstGeom>
            <a:ln w="1905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45" name="椭圆 1044"/>
            <p:cNvSpPr/>
            <p:nvPr userDrawn="1"/>
          </p:nvSpPr>
          <p:spPr>
            <a:xfrm>
              <a:off x="0" y="2"/>
              <a:ext cx="66" cy="66"/>
            </a:xfrm>
            <a:prstGeom prst="ellipse">
              <a:avLst/>
            </a:prstGeom>
            <a:solidFill>
              <a:srgbClr val="E8004D"/>
            </a:solidFill>
            <a:ln w="9525">
              <a:noFill/>
            </a:ln>
          </p:spPr>
          <p:txBody>
            <a:bodyPr anchor="t"/>
            <a:p>
              <a:pPr lvl="0" indent="0"/>
              <a:endParaRPr lang="zh-CN" altLang="en-US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1046" name="矩形 1045"/>
          <p:cNvSpPr/>
          <p:nvPr userDrawn="1"/>
        </p:nvSpPr>
        <p:spPr>
          <a:xfrm>
            <a:off x="762000" y="219075"/>
            <a:ext cx="8229600" cy="9144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38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47" name="矩形 1046"/>
          <p:cNvSpPr/>
          <p:nvPr userDrawn="1"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lvl="0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36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571500" lvl="1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ù"/>
              <a:defRPr sz="28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ù"/>
              <a:defRPr sz="24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2573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ù"/>
              <a:defRPr sz="1800" b="0" i="0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6002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ù"/>
              <a:defRPr sz="1800" b="0" i="0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48" name="标题 104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fontAlgn="base"/>
            <a:r>
              <a:rPr lang="en-US" altLang="zh-CN" strike="noStrike" noProof="1"/>
              <a:t>Click to edit Master title style</a:t>
            </a:r>
            <a:endParaRPr lang="en-US" altLang="zh-CN" strike="noStrike" noProof="1"/>
          </a:p>
        </p:txBody>
      </p:sp>
      <p:sp>
        <p:nvSpPr>
          <p:cNvPr id="1049" name="文本占位符 104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en-US" altLang="zh-CN" strike="noStrike" noProof="1"/>
              <a:t>Click to edit Master text styles</a:t>
            </a:r>
            <a:endParaRPr lang="en-US" altLang="zh-CN" strike="noStrike" noProof="1"/>
          </a:p>
          <a:p>
            <a:pPr lvl="1" fontAlgn="base"/>
            <a:r>
              <a:rPr lang="en-US" altLang="zh-CN" strike="noStrike" noProof="1"/>
              <a:t>Second level</a:t>
            </a:r>
            <a:endParaRPr lang="en-US" altLang="zh-CN" strike="noStrike" noProof="1"/>
          </a:p>
          <a:p>
            <a:pPr lvl="2" fontAlgn="base"/>
            <a:r>
              <a:rPr lang="en-US" altLang="zh-CN" strike="noStrike" noProof="1"/>
              <a:t>Third level</a:t>
            </a:r>
            <a:endParaRPr lang="en-US" altLang="zh-CN" strike="noStrike" noProof="1"/>
          </a:p>
          <a:p>
            <a:pPr lvl="3" fontAlgn="base"/>
            <a:r>
              <a:rPr lang="en-US" altLang="zh-CN" strike="noStrike" noProof="1"/>
              <a:t>Fourth level</a:t>
            </a:r>
            <a:endParaRPr lang="en-US" altLang="zh-CN" strike="noStrike" noProof="1"/>
          </a:p>
          <a:p>
            <a:pPr lvl="4" fontAlgn="base"/>
            <a:r>
              <a:rPr lang="en-US" altLang="zh-CN" strike="noStrike" noProof="1"/>
              <a:t>Fifth level</a:t>
            </a:r>
            <a:endParaRPr lang="en-US" altLang="zh-CN" strike="noStrike" noProof="1"/>
          </a:p>
        </p:txBody>
      </p:sp>
      <p:sp>
        <p:nvSpPr>
          <p:cNvPr id="1050" name="日期占位符 1049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r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Money and Capital Markets, Rose and Marquis                    McGraw-Hill Irwin 2007</a:t>
            </a:r>
            <a:endParaRPr lang="zh-CN" altLang="en-US" strike="noStrike" noProof="1" dirty="0"/>
          </a:p>
          <a:p>
            <a:pPr lvl="0" algn="ctr" fontAlgn="base"/>
            <a:endParaRPr lang="zh-CN" altLang="en-US" sz="1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051" name="页脚占位符 1050"/>
          <p:cNvSpPr>
            <a:spLocks noGrp="1"/>
          </p:cNvSpPr>
          <p:nvPr>
            <p:ph type="ftr" sz="quarter" idx="3"/>
          </p:nvPr>
        </p:nvSpPr>
        <p:spPr>
          <a:xfrm>
            <a:off x="30861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52" name="灯片编号占位符 1051"/>
          <p:cNvSpPr>
            <a:spLocks noGrp="1"/>
          </p:cNvSpPr>
          <p:nvPr>
            <p:ph type="sldNum" sz="quarter" idx="4"/>
          </p:nvPr>
        </p:nvSpPr>
        <p:spPr>
          <a:xfrm>
            <a:off x="6686550" y="618807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None/>
        <a:defRPr sz="38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36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571500" lvl="1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ù"/>
        <a:defRPr sz="28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2pPr>
      <a:lvl3pPr marL="9144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ù"/>
        <a:defRPr sz="2400" b="1" i="0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3pPr>
      <a:lvl4pPr marL="12573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4pPr>
      <a:lvl5pPr marL="16002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ù"/>
        <a:defRPr sz="1800" b="0" i="0" u="none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0738"/>
            </a:gs>
            <a:gs pos="100000">
              <a:schemeClr val="accent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矩形 1025"/>
          <p:cNvSpPr/>
          <p:nvPr userDrawn="1"/>
        </p:nvSpPr>
        <p:spPr>
          <a:xfrm>
            <a:off x="0" y="0"/>
            <a:ext cx="9144000" cy="1465263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rgbClr val="00002F"/>
              </a:gs>
              <a:gs pos="100000">
                <a:schemeClr val="tx1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/>
          <a:lstStyle/>
          <a:p>
            <a:pPr lvl="0" indent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7" name="椭圆 1026"/>
          <p:cNvSpPr/>
          <p:nvPr userDrawn="1"/>
        </p:nvSpPr>
        <p:spPr>
          <a:xfrm rot="-5400000">
            <a:off x="-1784350" y="4924425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lstStyle/>
          <a:p>
            <a:pPr lvl="0" indent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8" name="椭圆 1027"/>
          <p:cNvSpPr/>
          <p:nvPr userDrawn="1"/>
        </p:nvSpPr>
        <p:spPr>
          <a:xfrm rot="-5400000">
            <a:off x="-1785937" y="4297363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lstStyle/>
          <a:p>
            <a:pPr lvl="0" indent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椭圆 1028"/>
          <p:cNvSpPr/>
          <p:nvPr userDrawn="1"/>
        </p:nvSpPr>
        <p:spPr>
          <a:xfrm rot="-5400000">
            <a:off x="-1784350" y="367030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lstStyle/>
          <a:p>
            <a:pPr lvl="0" indent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椭圆 1029"/>
          <p:cNvSpPr/>
          <p:nvPr userDrawn="1"/>
        </p:nvSpPr>
        <p:spPr>
          <a:xfrm rot="-5400000">
            <a:off x="-1784350" y="304165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lstStyle/>
          <a:p>
            <a:pPr lvl="0" indent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1" name="椭圆 1030"/>
          <p:cNvSpPr/>
          <p:nvPr userDrawn="1"/>
        </p:nvSpPr>
        <p:spPr>
          <a:xfrm rot="-5400000">
            <a:off x="-1784350" y="1785938"/>
            <a:ext cx="3719513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lstStyle/>
          <a:p>
            <a:pPr lvl="0" indent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2" name="椭圆 1031"/>
          <p:cNvSpPr/>
          <p:nvPr userDrawn="1"/>
        </p:nvSpPr>
        <p:spPr>
          <a:xfrm rot="-5400000">
            <a:off x="-1785937" y="2414588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/>
          <a:lstStyle/>
          <a:p>
            <a:pPr lvl="0" indent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3" name="任意多边形 1032"/>
          <p:cNvSpPr/>
          <p:nvPr userDrawn="1"/>
        </p:nvSpPr>
        <p:spPr>
          <a:xfrm rot="10800000">
            <a:off x="0" y="0"/>
            <a:ext cx="3502025" cy="68580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0" t="0" r="0" b="0"/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4" name="任意多边形 1033"/>
          <p:cNvSpPr/>
          <p:nvPr userDrawn="1"/>
        </p:nvSpPr>
        <p:spPr>
          <a:xfrm>
            <a:off x="0" y="0"/>
            <a:ext cx="403225" cy="146685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0" t="0" r="0" b="0"/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5" name="任意多边形 1034"/>
          <p:cNvSpPr/>
          <p:nvPr userDrawn="1"/>
        </p:nvSpPr>
        <p:spPr>
          <a:xfrm flipV="1">
            <a:off x="0" y="0"/>
            <a:ext cx="384175" cy="1423988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rect l="0" t="0" r="0" b="0"/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6" name="直接连接符 1035"/>
          <p:cNvSpPr/>
          <p:nvPr userDrawn="1"/>
        </p:nvSpPr>
        <p:spPr>
          <a:xfrm>
            <a:off x="0" y="11113"/>
            <a:ext cx="9144000" cy="0"/>
          </a:xfrm>
          <a:prstGeom prst="line">
            <a:avLst/>
          </a:prstGeom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37" name="组合 1036"/>
          <p:cNvGrpSpPr/>
          <p:nvPr userDrawn="1"/>
        </p:nvGrpSpPr>
        <p:grpSpPr>
          <a:xfrm>
            <a:off x="0" y="1384300"/>
            <a:ext cx="9144000" cy="147638"/>
            <a:chOff x="0" y="0"/>
            <a:chExt cx="5760" cy="93"/>
          </a:xfrm>
        </p:grpSpPr>
        <p:sp>
          <p:nvSpPr>
            <p:cNvPr id="1038" name="椭圆 1037"/>
            <p:cNvSpPr/>
            <p:nvPr userDrawn="1"/>
          </p:nvSpPr>
          <p:spPr>
            <a:xfrm>
              <a:off x="0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39" name="椭圆 1038"/>
            <p:cNvSpPr/>
            <p:nvPr userDrawn="1"/>
          </p:nvSpPr>
          <p:spPr>
            <a:xfrm>
              <a:off x="855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0" name="椭圆 1039"/>
            <p:cNvSpPr/>
            <p:nvPr userDrawn="1"/>
          </p:nvSpPr>
          <p:spPr>
            <a:xfrm>
              <a:off x="1709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1" name="椭圆 1040"/>
            <p:cNvSpPr/>
            <p:nvPr userDrawn="1"/>
          </p:nvSpPr>
          <p:spPr>
            <a:xfrm>
              <a:off x="2563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2" name="椭圆 1041"/>
            <p:cNvSpPr/>
            <p:nvPr userDrawn="1"/>
          </p:nvSpPr>
          <p:spPr>
            <a:xfrm>
              <a:off x="3188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3" name="椭圆 1042"/>
            <p:cNvSpPr/>
            <p:nvPr userDrawn="1"/>
          </p:nvSpPr>
          <p:spPr>
            <a:xfrm>
              <a:off x="3417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/>
            <a:lstStyle/>
            <a:p>
              <a:pPr lvl="0" indent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4" name="直接连接符 1043"/>
            <p:cNvSpPr/>
            <p:nvPr userDrawn="1"/>
          </p:nvSpPr>
          <p:spPr>
            <a:xfrm>
              <a:off x="0" y="45"/>
              <a:ext cx="5629" cy="0"/>
            </a:xfrm>
            <a:prstGeom prst="line">
              <a:avLst/>
            </a:prstGeom>
            <a:ln w="1905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45" name="椭圆 1044"/>
            <p:cNvSpPr/>
            <p:nvPr userDrawn="1"/>
          </p:nvSpPr>
          <p:spPr>
            <a:xfrm>
              <a:off x="0" y="2"/>
              <a:ext cx="66" cy="66"/>
            </a:xfrm>
            <a:prstGeom prst="ellipse">
              <a:avLst/>
            </a:prstGeom>
            <a:solidFill>
              <a:srgbClr val="E8004D"/>
            </a:solidFill>
            <a:ln w="9525">
              <a:noFill/>
            </a:ln>
          </p:spPr>
          <p:txBody>
            <a:bodyPr anchor="t"/>
            <a:lstStyle/>
            <a:p>
              <a:pPr lvl="0" indent="0"/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046" name="矩形 1045"/>
          <p:cNvSpPr/>
          <p:nvPr userDrawn="1"/>
        </p:nvSpPr>
        <p:spPr>
          <a:xfrm>
            <a:off x="762000" y="219075"/>
            <a:ext cx="8229600" cy="9144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0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47" name="矩形 1046"/>
          <p:cNvSpPr/>
          <p:nvPr userDrawn="1"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lvl="0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28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571500" lvl="1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24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20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2573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1800" b="0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6002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1600" b="0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48" name="标题 1047"/>
          <p:cNvSpPr>
            <a:spLocks noGrp="1"/>
          </p:cNvSpPr>
          <p:nvPr>
            <p:ph type="title"/>
          </p:nvPr>
        </p:nvSpPr>
        <p:spPr>
          <a:xfrm>
            <a:off x="685800" y="241300"/>
            <a:ext cx="7772400" cy="952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fontAlgn="base"/>
            <a:r>
              <a:rPr lang="en-US" altLang="zh-CN" strike="noStrike" noProof="1"/>
              <a:t>Click to edit Master title style</a:t>
            </a:r>
            <a:endParaRPr lang="en-US" altLang="zh-CN" strike="noStrike" noProof="1"/>
          </a:p>
        </p:txBody>
      </p:sp>
      <p:sp>
        <p:nvSpPr>
          <p:cNvPr id="1049" name="文本占位符 1048"/>
          <p:cNvSpPr>
            <a:spLocks noGrp="1"/>
          </p:cNvSpPr>
          <p:nvPr>
            <p:ph type="body" idx="1"/>
          </p:nvPr>
        </p:nvSpPr>
        <p:spPr>
          <a:xfrm>
            <a:off x="685800" y="1663700"/>
            <a:ext cx="7772400" cy="44323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r>
              <a:rPr lang="en-US" altLang="zh-CN" strike="noStrike" noProof="1"/>
              <a:t>Click to edit Master text styles</a:t>
            </a:r>
            <a:endParaRPr lang="en-US" altLang="zh-CN" strike="noStrike" noProof="1"/>
          </a:p>
          <a:p>
            <a:pPr lvl="1" fontAlgn="base"/>
            <a:r>
              <a:rPr lang="en-US" altLang="zh-CN" strike="noStrike" noProof="1"/>
              <a:t>Second level</a:t>
            </a:r>
            <a:endParaRPr lang="en-US" altLang="zh-CN" strike="noStrike" noProof="1"/>
          </a:p>
          <a:p>
            <a:pPr lvl="2" fontAlgn="base"/>
            <a:r>
              <a:rPr lang="en-US" altLang="zh-CN" strike="noStrike" noProof="1"/>
              <a:t>Third level</a:t>
            </a:r>
            <a:endParaRPr lang="en-US" altLang="zh-CN" strike="noStrike" noProof="1"/>
          </a:p>
          <a:p>
            <a:pPr lvl="3" fontAlgn="base"/>
            <a:r>
              <a:rPr lang="en-US" altLang="zh-CN" strike="noStrike" noProof="1"/>
              <a:t>Fourth level</a:t>
            </a:r>
            <a:endParaRPr lang="en-US" altLang="zh-CN" strike="noStrike" noProof="1"/>
          </a:p>
          <a:p>
            <a:pPr lvl="4" fontAlgn="base"/>
            <a:r>
              <a:rPr lang="en-US" altLang="zh-CN" strike="noStrike" noProof="1"/>
              <a:t>Fifth level</a:t>
            </a:r>
            <a:endParaRPr lang="en-US" altLang="zh-CN" strike="noStrike" noProof="1"/>
          </a:p>
        </p:txBody>
      </p:sp>
      <p:sp>
        <p:nvSpPr>
          <p:cNvPr id="1050" name="日期占位符 1049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51" name="页脚占位符 1050"/>
          <p:cNvSpPr>
            <a:spLocks noGrp="1"/>
          </p:cNvSpPr>
          <p:nvPr>
            <p:ph type="ftr" sz="quarter" idx="3"/>
          </p:nvPr>
        </p:nvSpPr>
        <p:spPr>
          <a:xfrm>
            <a:off x="3124200" y="62865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  <p:sp>
        <p:nvSpPr>
          <p:cNvPr id="1052" name="灯片编号占位符 1051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0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571500" lvl="1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4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2pPr>
      <a:lvl3pPr marL="9144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0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3pPr>
      <a:lvl4pPr marL="12573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1800" b="0" u="none" kern="1200" baseline="0">
          <a:solidFill>
            <a:srgbClr val="FFFFFF"/>
          </a:solidFill>
          <a:latin typeface="+mn-lt"/>
          <a:ea typeface="+mn-ea"/>
          <a:cs typeface="+mn-cs"/>
        </a:defRPr>
      </a:lvl4pPr>
      <a:lvl5pPr marL="16002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1600" b="0" u="none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1600" b="0" u="none" kern="1200" baseline="0">
          <a:solidFill>
            <a:srgbClr val="FFFFFF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1600" b="0" u="none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1600" b="0" u="none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1600" b="0" u="none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60738"/>
            </a:gs>
            <a:gs pos="100000">
              <a:schemeClr val="accent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1025"/>
          <p:cNvSpPr/>
          <p:nvPr userDrawn="1"/>
        </p:nvSpPr>
        <p:spPr>
          <a:xfrm>
            <a:off x="0" y="0"/>
            <a:ext cx="9144000" cy="1465263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50000">
                <a:srgbClr val="00002F"/>
              </a:gs>
              <a:gs pos="100000">
                <a:schemeClr val="tx1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7" name="椭圆 1026"/>
          <p:cNvSpPr/>
          <p:nvPr userDrawn="1"/>
        </p:nvSpPr>
        <p:spPr>
          <a:xfrm rot="-5400000">
            <a:off x="-1784350" y="4924425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8" name="椭圆 1027"/>
          <p:cNvSpPr/>
          <p:nvPr userDrawn="1"/>
        </p:nvSpPr>
        <p:spPr>
          <a:xfrm rot="-5400000">
            <a:off x="-1785937" y="4297363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椭圆 1028"/>
          <p:cNvSpPr/>
          <p:nvPr userDrawn="1"/>
        </p:nvSpPr>
        <p:spPr>
          <a:xfrm rot="-5400000">
            <a:off x="-1784350" y="367030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椭圆 1029"/>
          <p:cNvSpPr/>
          <p:nvPr userDrawn="1"/>
        </p:nvSpPr>
        <p:spPr>
          <a:xfrm rot="-5400000">
            <a:off x="-1784350" y="3041650"/>
            <a:ext cx="3717925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1" name="椭圆 1030"/>
          <p:cNvSpPr/>
          <p:nvPr userDrawn="1"/>
        </p:nvSpPr>
        <p:spPr>
          <a:xfrm rot="-5400000">
            <a:off x="-1784350" y="1785938"/>
            <a:ext cx="3719513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2" name="椭圆 1031"/>
          <p:cNvSpPr/>
          <p:nvPr userDrawn="1"/>
        </p:nvSpPr>
        <p:spPr>
          <a:xfrm rot="-5400000">
            <a:off x="-1785937" y="2414588"/>
            <a:ext cx="3721100" cy="14605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</a:ln>
        </p:spPr>
        <p:txBody>
          <a:bodyPr anchor="t" anchorCtr="0"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3" name="任意多边形 1032"/>
          <p:cNvSpPr/>
          <p:nvPr userDrawn="1"/>
        </p:nvSpPr>
        <p:spPr>
          <a:xfrm rot="10800000">
            <a:off x="0" y="0"/>
            <a:ext cx="3502025" cy="685800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4" name="任意多边形 1033"/>
          <p:cNvSpPr/>
          <p:nvPr userDrawn="1"/>
        </p:nvSpPr>
        <p:spPr>
          <a:xfrm>
            <a:off x="0" y="0"/>
            <a:ext cx="403225" cy="1466850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5" name="任意多边形 1034"/>
          <p:cNvSpPr/>
          <p:nvPr userDrawn="1"/>
        </p:nvSpPr>
        <p:spPr>
          <a:xfrm flipV="1">
            <a:off x="0" y="0"/>
            <a:ext cx="384175" cy="1423988"/>
          </a:xfrm>
          <a:custGeom>
            <a:avLst/>
            <a:gdLst/>
            <a:ahLst/>
            <a:cxnLst>
              <a:cxn ang="270">
                <a:pos x="0" y="0"/>
              </a:cxn>
              <a:cxn ang="90">
                <a:pos x="21600" y="21600"/>
              </a:cxn>
              <a:cxn ang="90">
                <a:pos x="0" y="21600"/>
              </a:cxn>
            </a:cxnLst>
            <a:pathLst>
              <a:path w="21600" h="21600" fill="none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  <a:path w="21600" h="21600" stroke="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036" name="直接连接符 1035"/>
          <p:cNvSpPr/>
          <p:nvPr userDrawn="1"/>
        </p:nvSpPr>
        <p:spPr>
          <a:xfrm>
            <a:off x="0" y="11113"/>
            <a:ext cx="9144000" cy="0"/>
          </a:xfrm>
          <a:prstGeom prst="line">
            <a:avLst/>
          </a:prstGeom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1037" name="组合 1036"/>
          <p:cNvGrpSpPr/>
          <p:nvPr userDrawn="1"/>
        </p:nvGrpSpPr>
        <p:grpSpPr>
          <a:xfrm>
            <a:off x="0" y="1384300"/>
            <a:ext cx="9144000" cy="147638"/>
            <a:chOff x="0" y="0"/>
            <a:chExt cx="5760" cy="93"/>
          </a:xfrm>
        </p:grpSpPr>
        <p:sp>
          <p:nvSpPr>
            <p:cNvPr id="1038" name="椭圆 1037"/>
            <p:cNvSpPr/>
            <p:nvPr userDrawn="1"/>
          </p:nvSpPr>
          <p:spPr>
            <a:xfrm>
              <a:off x="0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39" name="椭圆 1038"/>
            <p:cNvSpPr/>
            <p:nvPr userDrawn="1"/>
          </p:nvSpPr>
          <p:spPr>
            <a:xfrm>
              <a:off x="855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0" name="椭圆 1039"/>
            <p:cNvSpPr/>
            <p:nvPr userDrawn="1"/>
          </p:nvSpPr>
          <p:spPr>
            <a:xfrm>
              <a:off x="1709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1" name="椭圆 1040"/>
            <p:cNvSpPr/>
            <p:nvPr userDrawn="1"/>
          </p:nvSpPr>
          <p:spPr>
            <a:xfrm>
              <a:off x="2563" y="0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2" name="椭圆 1041"/>
            <p:cNvSpPr/>
            <p:nvPr userDrawn="1"/>
          </p:nvSpPr>
          <p:spPr>
            <a:xfrm>
              <a:off x="3188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3" name="椭圆 1042"/>
            <p:cNvSpPr/>
            <p:nvPr userDrawn="1"/>
          </p:nvSpPr>
          <p:spPr>
            <a:xfrm>
              <a:off x="3417" y="1"/>
              <a:ext cx="2343" cy="92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044" name="直接连接符 1043"/>
            <p:cNvSpPr/>
            <p:nvPr userDrawn="1"/>
          </p:nvSpPr>
          <p:spPr>
            <a:xfrm>
              <a:off x="0" y="45"/>
              <a:ext cx="5629" cy="0"/>
            </a:xfrm>
            <a:prstGeom prst="line">
              <a:avLst/>
            </a:prstGeom>
            <a:ln w="1905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45" name="椭圆 1044"/>
            <p:cNvSpPr/>
            <p:nvPr userDrawn="1"/>
          </p:nvSpPr>
          <p:spPr>
            <a:xfrm>
              <a:off x="0" y="2"/>
              <a:ext cx="66" cy="66"/>
            </a:xfrm>
            <a:prstGeom prst="ellipse">
              <a:avLst/>
            </a:prstGeom>
            <a:solidFill>
              <a:srgbClr val="E8004D"/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046" name="矩形 1045"/>
          <p:cNvSpPr/>
          <p:nvPr userDrawn="1"/>
        </p:nvSpPr>
        <p:spPr>
          <a:xfrm>
            <a:off x="762000" y="219075"/>
            <a:ext cx="8229600" cy="9144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8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47" name="矩形 1046"/>
          <p:cNvSpPr/>
          <p:nvPr userDrawn="1"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lvl="0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32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defRPr>
            </a:lvl1pPr>
            <a:lvl2pPr marL="571500" lvl="1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28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lvl="2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2800" b="1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3pPr>
            <a:lvl4pPr marL="1257300" lvl="3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2800" b="1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600200" lvl="4" indent="-228600" algn="l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Font typeface="Wingdings" panose="05000000000000000000" pitchFamily="2" charset="2"/>
              <a:buChar char="ù"/>
              <a:defRPr sz="2800" b="1" u="non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48" name="标题 1047"/>
          <p:cNvSpPr>
            <a:spLocks noGrp="1"/>
          </p:cNvSpPr>
          <p:nvPr>
            <p:ph type="title"/>
          </p:nvPr>
        </p:nvSpPr>
        <p:spPr>
          <a:xfrm>
            <a:off x="685800" y="266700"/>
            <a:ext cx="7772400" cy="10541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fontAlgn="base"/>
            <a:r>
              <a:rPr lang="en-US" altLang="zh-CN" strike="noStrike" noProof="1"/>
              <a:t>Click to edit Master title style</a:t>
            </a:r>
            <a:endParaRPr lang="en-US" altLang="zh-CN" strike="noStrike" noProof="1"/>
          </a:p>
        </p:txBody>
      </p:sp>
      <p:sp>
        <p:nvSpPr>
          <p:cNvPr id="1049" name="文本占位符 1048"/>
          <p:cNvSpPr>
            <a:spLocks noGrp="1"/>
          </p:cNvSpPr>
          <p:nvPr>
            <p:ph type="body" idx="1"/>
          </p:nvPr>
        </p:nvSpPr>
        <p:spPr>
          <a:xfrm>
            <a:off x="685800" y="1536700"/>
            <a:ext cx="7772400" cy="45593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en-US" altLang="zh-CN" strike="noStrike" noProof="1"/>
              <a:t>Click to edit Master text styles</a:t>
            </a:r>
            <a:endParaRPr lang="en-US" altLang="zh-CN" strike="noStrike" noProof="1"/>
          </a:p>
          <a:p>
            <a:pPr lvl="1" fontAlgn="base"/>
            <a:r>
              <a:rPr lang="en-US" altLang="zh-CN" strike="noStrike" noProof="1"/>
              <a:t>Second level</a:t>
            </a:r>
            <a:endParaRPr lang="en-US" altLang="zh-CN" strike="noStrike" noProof="1"/>
          </a:p>
          <a:p>
            <a:pPr lvl="2" fontAlgn="base"/>
            <a:r>
              <a:rPr lang="en-US" altLang="zh-CN" strike="noStrike" noProof="1"/>
              <a:t>Third level</a:t>
            </a:r>
            <a:endParaRPr lang="en-US" altLang="zh-CN" strike="noStrike" noProof="1"/>
          </a:p>
          <a:p>
            <a:pPr lvl="3" fontAlgn="base"/>
            <a:r>
              <a:rPr lang="en-US" altLang="zh-CN" strike="noStrike" noProof="1"/>
              <a:t>Fourth level</a:t>
            </a:r>
            <a:endParaRPr lang="en-US" altLang="zh-CN" strike="noStrike" noProof="1"/>
          </a:p>
          <a:p>
            <a:pPr lvl="4" fontAlgn="base"/>
            <a:r>
              <a:rPr lang="en-US" altLang="zh-CN" strike="noStrike" noProof="1"/>
              <a:t>Fifth level</a:t>
            </a:r>
            <a:endParaRPr lang="en-US" altLang="zh-CN" strike="noStrike" noProof="1"/>
          </a:p>
        </p:txBody>
      </p:sp>
      <p:sp>
        <p:nvSpPr>
          <p:cNvPr id="1050" name="日期占位符 1049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51" name="页脚占位符 1050"/>
          <p:cNvSpPr>
            <a:spLocks noGrp="1"/>
          </p:cNvSpPr>
          <p:nvPr>
            <p:ph type="ftr" sz="quarter" idx="3"/>
          </p:nvPr>
        </p:nvSpPr>
        <p:spPr>
          <a:xfrm>
            <a:off x="3124200" y="626745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 dirty="0"/>
          </a:p>
        </p:txBody>
      </p:sp>
      <p:sp>
        <p:nvSpPr>
          <p:cNvPr id="1052" name="灯片编号占位符 1051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8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32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1pPr>
      <a:lvl2pPr marL="571500" lvl="1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2pPr>
      <a:lvl3pPr marL="9144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effectLst>
            <a:outerShdw blurRad="38100" dist="38100" dir="2700000">
              <a:srgbClr val="C0C0C0"/>
            </a:outerShdw>
          </a:effectLst>
          <a:latin typeface="+mn-lt"/>
          <a:ea typeface="+mn-ea"/>
          <a:cs typeface="+mn-cs"/>
        </a:defRPr>
      </a:lvl3pPr>
      <a:lvl4pPr marL="12573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latin typeface="+mn-lt"/>
          <a:ea typeface="+mn-ea"/>
          <a:cs typeface="+mn-cs"/>
        </a:defRPr>
      </a:lvl4pPr>
      <a:lvl5pPr marL="16002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E8004D"/>
        </a:buClr>
        <a:buFont typeface="Wingdings" panose="05000000000000000000" pitchFamily="2" charset="2"/>
        <a:buChar char="ù"/>
        <a:defRPr sz="2800" b="1" u="none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000" b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433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金融市场和金融体系: 储蓄和投资的渠道 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4339" name="文本占位符 1433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1263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储蓄的本质</a:t>
            </a:r>
            <a:endParaRPr lang="zh-CN" altLang="en-US" sz="28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居民: 当期收入 – 税收支出 – 消费支出	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企业: 支付税收、分配红利、其他现金支出后的留存收益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政府: 本期收入 – 本期支出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投资的本质</a:t>
            </a:r>
            <a:endParaRPr lang="zh-CN" altLang="en-US" sz="28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一般指资本品、原材料、存货的购买。</a:t>
            </a:r>
            <a:r>
              <a:rPr lang="zh-CN" altLang="en-US" sz="2400" u="sng" strike="noStrike" noProof="1" dirty="0">
                <a:solidFill>
                  <a:srgbClr val="FF0000"/>
                </a:solidFill>
                <a:ea typeface="宋体" panose="02010600030101010101" pitchFamily="2" charset="-122"/>
              </a:rPr>
              <a:t>因投资主体、经济发展阶段不同，其涵义也不同。</a:t>
            </a:r>
            <a:endParaRPr lang="zh-CN" altLang="en-US" sz="2400" u="sng" strike="noStrike" noProof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居民: 购买住宅支出；也可包括其他耐用品、服务支出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企业: 购买固定资产和存货的支出 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z="2400" strike="noStrike" noProof="1" dirty="0">
                <a:ea typeface="宋体" panose="02010600030101010101" pitchFamily="2" charset="-122"/>
              </a:rPr>
              <a:t>政府: 建造和维护公共设施等支出</a:t>
            </a:r>
            <a:endParaRPr lang="zh-CN" altLang="en-US" sz="24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4339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标题 1843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全球金融体系和金融市场的功能:财富功能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8435" name="文本占位符 18434"/>
          <p:cNvSpPr>
            <a:spLocks noGrp="1"/>
          </p:cNvSpPr>
          <p:nvPr>
            <p:ph idx="1"/>
          </p:nvPr>
        </p:nvSpPr>
        <p:spPr>
          <a:xfrm>
            <a:off x="457200" y="1620838"/>
            <a:ext cx="8229600" cy="4886325"/>
          </a:xfrm>
        </p:spPr>
        <p:txBody>
          <a:bodyPr/>
          <a:p>
            <a:pPr fontAlgn="base"/>
            <a:r>
              <a:rPr lang="zh-CN" altLang="en-US" sz="2800" strike="noStrike" noProof="1" dirty="0">
                <a:ea typeface="宋体" panose="02010600030101010101" pitchFamily="2" charset="-122"/>
              </a:rPr>
              <a:t>财富是个人、企业或政府在某一时点所持有的所有资产价值的总和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当前储蓄</a:t>
            </a:r>
            <a:r>
              <a:rPr lang="en-US" altLang="zh-CN" strike="noStrike" noProof="1" dirty="0">
                <a:ea typeface="宋体" panose="02010600030101010101" pitchFamily="2" charset="-122"/>
              </a:rPr>
              <a:t>+</a:t>
            </a:r>
            <a:r>
              <a:rPr lang="zh-CN" altLang="en-US" strike="noStrike" noProof="1" dirty="0">
                <a:ea typeface="宋体" panose="02010600030101010101" pitchFamily="2" charset="-122"/>
              </a:rPr>
              <a:t>前期积累的财富</a:t>
            </a:r>
            <a:r>
              <a:rPr lang="en-US" altLang="zh-CN" strike="noStrike" noProof="1" dirty="0">
                <a:ea typeface="宋体" panose="02010600030101010101" pitchFamily="2" charset="-122"/>
              </a:rPr>
              <a:t>+</a:t>
            </a:r>
            <a:r>
              <a:rPr lang="zh-CN" altLang="en-US" strike="noStrike" noProof="1" dirty="0">
                <a:ea typeface="宋体" panose="02010600030101010101" pitchFamily="2" charset="-122"/>
              </a:rPr>
              <a:t>以前财富创造的价值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储蓄及其实现的收入是财富积累的重要途径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金融体系为便利财富积累创造了各种各样的金融工具，如股票、债券、存款、基金、保单等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lvl="1" fontAlgn="base"/>
            <a:r>
              <a:rPr lang="zh-CN" altLang="en-US" strike="noStrike" noProof="1" dirty="0">
                <a:ea typeface="宋体" panose="02010600030101010101" pitchFamily="2" charset="-122"/>
              </a:rPr>
              <a:t>金融工具可能是财富积累的最佳形式：</a:t>
            </a:r>
            <a:endParaRPr lang="zh-CN" altLang="en-US" strike="noStrike" noProof="1" dirty="0">
              <a:ea typeface="宋体" panose="02010600030101010101" pitchFamily="2" charset="-122"/>
            </a:endParaRPr>
          </a:p>
          <a:p>
            <a:pPr marL="342900" lvl="1" indent="0" fontAlgn="base">
              <a:buNone/>
            </a:pPr>
            <a:r>
              <a:rPr lang="zh-CN" altLang="en-US" strike="noStrike" noProof="1" dirty="0">
                <a:ea typeface="宋体" panose="02010600030101010101" pitchFamily="2" charset="-122"/>
              </a:rPr>
              <a:t>  抵抗通胀损失、创造收入、降低储存成本、便 利性、流动性</a:t>
            </a:r>
            <a:endParaRPr lang="zh-CN" altLang="en-US" strike="noStrike" noProof="1" dirty="0">
              <a:ea typeface="宋体" panose="02010600030101010101" pitchFamily="2" charset="-122"/>
            </a:endParaRPr>
          </a:p>
        </p:txBody>
      </p:sp>
      <p:sp>
        <p:nvSpPr>
          <p:cNvPr id="2" name="文本框 1843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标题 2048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财富积累的例子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20483" name="文本占位符 20482"/>
          <p:cNvSpPr>
            <a:spLocks noGrp="1"/>
          </p:cNvSpPr>
          <p:nvPr>
            <p:ph idx="1"/>
          </p:nvPr>
        </p:nvSpPr>
        <p:spPr>
          <a:xfrm>
            <a:off x="984250" y="1600200"/>
            <a:ext cx="7702550" cy="4525963"/>
          </a:xfrm>
        </p:spPr>
        <p:txBody>
          <a:bodyPr/>
          <a:p>
            <a:pPr algn="l" fontAlgn="base">
              <a:lnSpc>
                <a:spcPct val="150000"/>
              </a:lnSpc>
            </a:pPr>
            <a:r>
              <a:rPr lang="zh-CN" altLang="en-US" sz="2000" strike="noStrike" noProof="1" dirty="0" smtClean="0">
                <a:sym typeface="+mn-ea"/>
              </a:rPr>
              <a:t>△</a:t>
            </a:r>
            <a:r>
              <a:rPr lang="en-US" altLang="zh-CN" sz="2000" strike="noStrike" noProof="1" dirty="0" err="1">
                <a:sym typeface="+mn-ea"/>
              </a:rPr>
              <a:t>W</a:t>
            </a:r>
            <a:r>
              <a:rPr lang="en-US" altLang="zh-CN" sz="2000" strike="noStrike" baseline="-25000" noProof="1" dirty="0" err="1">
                <a:sym typeface="+mn-ea"/>
              </a:rPr>
              <a:t>t</a:t>
            </a:r>
            <a:r>
              <a:rPr lang="en-US" altLang="zh-CN" sz="2000" strike="noStrike" noProof="1" dirty="0">
                <a:sym typeface="+mn-ea"/>
              </a:rPr>
              <a:t>=S</a:t>
            </a:r>
            <a:r>
              <a:rPr lang="en-US" altLang="zh-CN" sz="2000" strike="noStrike" baseline="-25000" noProof="1" dirty="0">
                <a:sym typeface="+mn-ea"/>
              </a:rPr>
              <a:t>t</a:t>
            </a:r>
            <a:r>
              <a:rPr lang="en-US" altLang="zh-CN" sz="2000" strike="noStrike" noProof="1" dirty="0">
                <a:sym typeface="+mn-ea"/>
              </a:rPr>
              <a:t>+r</a:t>
            </a:r>
            <a:r>
              <a:rPr lang="en-US" altLang="zh-CN" sz="2000" strike="noStrike" baseline="-25000" noProof="1" dirty="0">
                <a:sym typeface="+mn-ea"/>
              </a:rPr>
              <a:t>t</a:t>
            </a:r>
            <a:r>
              <a:rPr lang="en-US" altLang="zh-CN" sz="2000" strike="noStrike" noProof="1" dirty="0">
                <a:sym typeface="+mn-ea"/>
              </a:rPr>
              <a:t>×W</a:t>
            </a:r>
            <a:r>
              <a:rPr lang="en-US" altLang="zh-CN" sz="2000" strike="noStrike" baseline="-25000" noProof="1" dirty="0">
                <a:sym typeface="+mn-ea"/>
              </a:rPr>
              <a:t>t-1</a:t>
            </a:r>
            <a:endParaRPr lang="en-US" altLang="zh-CN" sz="2000" b="1" strike="noStrike" baseline="-25000" noProof="1" dirty="0"/>
          </a:p>
          <a:p>
            <a:pPr marL="0" indent="0" fontAlgn="base">
              <a:lnSpc>
                <a:spcPct val="150000"/>
              </a:lnSpc>
              <a:buNone/>
            </a:pPr>
            <a:r>
              <a:rPr lang="zh-CN" altLang="en-US" sz="2000" strike="noStrike" noProof="1" dirty="0">
                <a:sym typeface="+mn-ea"/>
              </a:rPr>
              <a:t>   其中：△</a:t>
            </a:r>
            <a:r>
              <a:rPr lang="en-US" altLang="zh-CN" sz="2000" strike="noStrike" noProof="1" dirty="0" err="1">
                <a:sym typeface="+mn-ea"/>
              </a:rPr>
              <a:t>W</a:t>
            </a:r>
            <a:r>
              <a:rPr lang="en-US" altLang="zh-CN" sz="2000" strike="noStrike" baseline="-25000" noProof="1" dirty="0" err="1">
                <a:sym typeface="+mn-ea"/>
              </a:rPr>
              <a:t>t</a:t>
            </a:r>
            <a:r>
              <a:rPr lang="en-US" altLang="zh-CN" sz="2000" strike="noStrike" noProof="1" dirty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>
                <a:sym typeface="+mn-ea"/>
              </a:rPr>
              <a:t>财富在本期增加额</a:t>
            </a:r>
            <a:r>
              <a:rPr lang="zh-CN" altLang="en-US" sz="2000" strike="noStrike" noProof="1" dirty="0" smtClean="0">
                <a:sym typeface="+mn-ea"/>
              </a:rPr>
              <a:t>；</a:t>
            </a:r>
            <a:endParaRPr lang="zh-CN" altLang="en-US" sz="2000" strike="noStrike" noProof="1" dirty="0" smtClean="0">
              <a:sym typeface="+mn-ea"/>
            </a:endParaRPr>
          </a:p>
          <a:p>
            <a:pPr marL="0" indent="0" fontAlgn="base">
              <a:lnSpc>
                <a:spcPct val="150000"/>
              </a:lnSpc>
              <a:buNone/>
            </a:pPr>
            <a:r>
              <a:rPr lang="zh-CN" altLang="en-US" sz="2000" strike="noStrike" noProof="1" dirty="0" smtClean="0">
                <a:sym typeface="+mn-ea"/>
              </a:rPr>
              <a:t>                  </a:t>
            </a:r>
            <a:r>
              <a:rPr lang="en-US" altLang="zh-CN" sz="2000" strike="noStrike" noProof="1" dirty="0" smtClean="0">
                <a:sym typeface="+mn-ea"/>
              </a:rPr>
              <a:t>S</a:t>
            </a:r>
            <a:r>
              <a:rPr lang="en-US" altLang="zh-CN" sz="2000" strike="noStrike" baseline="-25000" noProof="1" dirty="0" smtClean="0">
                <a:sym typeface="+mn-ea"/>
              </a:rPr>
              <a:t>t</a:t>
            </a:r>
            <a:r>
              <a:rPr lang="en-US" altLang="zh-CN" sz="2000" strike="noStrike" noProof="1" dirty="0" smtClean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 smtClean="0">
                <a:latin typeface="Times New Roman" panose="02020603050405020304"/>
                <a:ea typeface="宋体" panose="02010600030101010101" pitchFamily="2" charset="-122"/>
                <a:sym typeface="+mn-ea"/>
              </a:rPr>
              <a:t>本期</a:t>
            </a:r>
            <a:r>
              <a:rPr lang="zh-CN" altLang="en-US" sz="2000" strike="noStrike" noProof="1" dirty="0" smtClean="0">
                <a:sym typeface="+mn-ea"/>
              </a:rPr>
              <a:t>储蓄额；</a:t>
            </a:r>
            <a:endParaRPr lang="zh-CN" altLang="en-US" sz="2000" strike="noStrike" noProof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zh-CN" sz="2000" strike="noStrike" noProof="1" dirty="0" err="1" smtClean="0">
                <a:sym typeface="+mn-ea"/>
              </a:rPr>
              <a:t>                   r</a:t>
            </a:r>
            <a:r>
              <a:rPr lang="en-US" altLang="zh-CN" sz="2000" strike="noStrike" baseline="-25000" noProof="1" dirty="0" err="1" smtClean="0">
                <a:sym typeface="+mn-ea"/>
              </a:rPr>
              <a:t>t</a:t>
            </a:r>
            <a:r>
              <a:rPr lang="en-US" altLang="zh-CN" sz="2000" strike="noStrike" noProof="1" dirty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>
                <a:latin typeface="Times New Roman" panose="02020603050405020304"/>
                <a:ea typeface="宋体" panose="02010600030101010101" pitchFamily="2" charset="-122"/>
                <a:sym typeface="+mn-ea"/>
              </a:rPr>
              <a:t>期初</a:t>
            </a:r>
            <a:r>
              <a:rPr lang="zh-CN" altLang="en-US" sz="2000" strike="noStrike" noProof="1" dirty="0">
                <a:sym typeface="+mn-ea"/>
              </a:rPr>
              <a:t>财富在本期的收益率； </a:t>
            </a:r>
            <a:endParaRPr lang="zh-CN" altLang="en-US" sz="2000" strike="noStrike" noProof="1" dirty="0" smtClean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US" altLang="zh-CN" sz="2000" strike="noStrike" noProof="1" dirty="0" smtClean="0">
                <a:sym typeface="+mn-ea"/>
              </a:rPr>
              <a:t>               W</a:t>
            </a:r>
            <a:r>
              <a:rPr lang="en-US" altLang="zh-CN" sz="2000" strike="noStrike" baseline="-25000" noProof="1" dirty="0" smtClean="0">
                <a:sym typeface="+mn-ea"/>
              </a:rPr>
              <a:t>t-1</a:t>
            </a:r>
            <a:r>
              <a:rPr lang="en-US" altLang="zh-CN" sz="2000" strike="noStrike" noProof="1" dirty="0" smtClean="0">
                <a:latin typeface="Times New Roman" panose="02020603050405020304"/>
                <a:sym typeface="+mn-ea"/>
              </a:rPr>
              <a:t>——</a:t>
            </a:r>
            <a:r>
              <a:rPr lang="zh-CN" altLang="en-US" sz="2000" strike="noStrike" noProof="1" dirty="0" smtClean="0">
                <a:latin typeface="Times New Roman" panose="02020603050405020304"/>
                <a:ea typeface="宋体" panose="02010600030101010101" pitchFamily="2" charset="-122"/>
                <a:sym typeface="+mn-ea"/>
              </a:rPr>
              <a:t>期初</a:t>
            </a:r>
            <a:r>
              <a:rPr lang="zh-CN" altLang="en-US" sz="2000" strike="noStrike" noProof="1" dirty="0" smtClean="0">
                <a:sym typeface="+mn-ea"/>
              </a:rPr>
              <a:t>财富的价值。</a:t>
            </a:r>
            <a:endParaRPr lang="zh-CN" altLang="en-US" sz="2000" strike="noStrike" noProof="1" dirty="0" smtClean="0">
              <a:sym typeface="+mn-ea"/>
            </a:endParaRPr>
          </a:p>
          <a:p>
            <a:pPr fontAlgn="base">
              <a:lnSpc>
                <a:spcPct val="150000"/>
              </a:lnSpc>
            </a:pPr>
            <a:r>
              <a:rPr lang="zh-CN" altLang="en-US" sz="2000" strike="noStrike" noProof="1" dirty="0" smtClean="0">
                <a:sym typeface="+mn-ea"/>
              </a:rPr>
              <a:t>例如：某城市居民期初所有的财富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1000亿；本期储蓄增加50亿；本期财富的平均收益率10%；则：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  <a:buNone/>
            </a:pPr>
            <a:r>
              <a:rPr lang="zh-CN" altLang="en-US" sz="2000" strike="noStrike" noProof="1" dirty="0">
                <a:ea typeface="宋体" panose="02010600030101010101" pitchFamily="2" charset="-122"/>
              </a:rPr>
              <a:t>       期初财富在本期投资收益 =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10%</a:t>
            </a:r>
            <a:r>
              <a:rPr lang="en-US" altLang="zh-CN" sz="2000" strike="noStrike" noProof="1" dirty="0"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1000亿 = 100亿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  <a:buNone/>
            </a:pPr>
            <a:r>
              <a:rPr lang="zh-CN" altLang="en-US" sz="2000" strike="noStrike" noProof="1" dirty="0">
                <a:ea typeface="宋体" panose="02010600030101010101" pitchFamily="2" charset="-122"/>
              </a:rPr>
              <a:t>       本期财富增加额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=50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+100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=150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  <a:p>
            <a:pPr fontAlgn="base">
              <a:lnSpc>
                <a:spcPct val="90000"/>
              </a:lnSpc>
              <a:buNone/>
            </a:pPr>
            <a:r>
              <a:rPr lang="zh-CN" altLang="en-US" sz="2000" strike="noStrike" noProof="1" dirty="0">
                <a:ea typeface="宋体" panose="02010600030101010101" pitchFamily="2" charset="-122"/>
              </a:rPr>
              <a:t>       该城市居民期末财富总额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=1000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亿+</a:t>
            </a:r>
            <a:r>
              <a:rPr lang="en-US" altLang="zh-CN" sz="2000" strike="noStrike" noProof="1" dirty="0">
                <a:ea typeface="宋体" panose="02010600030101010101" pitchFamily="2" charset="-122"/>
              </a:rPr>
              <a:t>150</a:t>
            </a:r>
            <a:r>
              <a:rPr lang="zh-CN" altLang="en-US" sz="2000" strike="noStrike" noProof="1" dirty="0">
                <a:ea typeface="宋体" panose="02010600030101010101" pitchFamily="2" charset="-122"/>
              </a:rPr>
              <a:t>亿 = 1150亿</a:t>
            </a:r>
            <a:endParaRPr lang="zh-CN" altLang="en-US" sz="20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19459" name="文本框 2048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标题 2048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70000"/>
          </a:xfrm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金融体系中的借贷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0483" name="文本占位符 20482"/>
          <p:cNvSpPr>
            <a:spLocks noGrp="1"/>
          </p:cNvSpPr>
          <p:nvPr>
            <p:ph idx="1"/>
          </p:nvPr>
        </p:nvSpPr>
        <p:spPr>
          <a:xfrm>
            <a:off x="457200" y="1612900"/>
            <a:ext cx="8229600" cy="5026025"/>
          </a:xfrm>
          <a:ln>
            <a:miter/>
          </a:ln>
        </p:spPr>
        <p:txBody>
          <a:bodyPr/>
          <a:lstStyle/>
          <a:p>
            <a:pPr marL="342900" indent="-342900" defTabSz="0" eaLnBrk="1" hangingPunct="1"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en-US" sz="2800" dirty="0">
                <a:ea typeface="宋体" panose="02010600030101010101" pitchFamily="2" charset="-122"/>
              </a:rPr>
              <a:t>John Gurley和Edward Shaw（</a:t>
            </a:r>
            <a:r>
              <a:rPr lang="en-US" altLang="zh-CN" sz="2800" dirty="0">
                <a:ea typeface="宋体" panose="02010600030101010101" pitchFamily="2" charset="-122"/>
              </a:rPr>
              <a:t>1960</a:t>
            </a:r>
            <a:r>
              <a:rPr lang="en-US" altLang="en-US" sz="2800" dirty="0">
                <a:ea typeface="宋体" panose="02010600030101010101" pitchFamily="2" charset="-122"/>
              </a:rPr>
              <a:t>）指出，金融体系中的每一个企业、居民和政府单位在任何特定时期都必然遵循以下</a:t>
            </a:r>
            <a:r>
              <a:rPr lang="zh-CN" altLang="en-US" sz="2800" dirty="0">
                <a:ea typeface="宋体" panose="02010600030101010101" pitchFamily="2" charset="-122"/>
              </a:rPr>
              <a:t>规律，如</a:t>
            </a:r>
            <a:r>
              <a:rPr lang="en-US" altLang="en-US" sz="2800" dirty="0">
                <a:ea typeface="宋体" panose="02010600030101010101" pitchFamily="2" charset="-122"/>
              </a:rPr>
              <a:t>公式</a:t>
            </a:r>
            <a:r>
              <a:rPr lang="zh-CN" altLang="en-US" sz="2800" dirty="0">
                <a:ea typeface="宋体" panose="02010600030101010101" pitchFamily="2" charset="-122"/>
              </a:rPr>
              <a:t>所示</a:t>
            </a:r>
            <a:r>
              <a:rPr lang="en-US" altLang="en-US" sz="2800" dirty="0">
                <a:ea typeface="宋体" panose="02010600030101010101" pitchFamily="2" charset="-122"/>
              </a:rPr>
              <a:t>:</a:t>
            </a:r>
            <a:endParaRPr lang="en-US" altLang="en-US" sz="2800" dirty="0">
              <a:ea typeface="宋体" panose="02010600030101010101" pitchFamily="2" charset="-122"/>
            </a:endParaRPr>
          </a:p>
          <a:p>
            <a:pPr marL="342900" indent="-342900" defTabSz="0" eaLnBrk="1" hangingPunct="1"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en-US" sz="2800" dirty="0">
                <a:ea typeface="宋体" panose="02010600030101010101" pitchFamily="2" charset="-122"/>
              </a:rPr>
              <a:t>         </a:t>
            </a:r>
            <a:r>
              <a:rPr lang="en-US" altLang="en-US" sz="2400" dirty="0">
                <a:ea typeface="宋体" panose="02010600030101010101" pitchFamily="2" charset="-122"/>
              </a:rPr>
              <a:t>  R </a:t>
            </a:r>
            <a:r>
              <a:rPr lang="en-US" altLang="zh-CN" sz="2400" dirty="0">
                <a:ea typeface="宋体" panose="02010600030101010101" pitchFamily="2" charset="-122"/>
              </a:rPr>
              <a:t>—</a:t>
            </a:r>
            <a:r>
              <a:rPr lang="en-US" altLang="en-US" sz="2400" dirty="0">
                <a:ea typeface="宋体" panose="02010600030101010101" pitchFamily="2" charset="-122"/>
              </a:rPr>
              <a:t> E = </a:t>
            </a:r>
            <a:r>
              <a:rPr lang="en-US" altLang="en-US" sz="2400" dirty="0">
                <a:ea typeface="宋体" panose="02010600030101010101" pitchFamily="2" charset="-122"/>
                <a:sym typeface="Symbol" panose="05050102010706020507" pitchFamily="18" charset="2"/>
              </a:rPr>
              <a:t>FA </a:t>
            </a:r>
            <a:r>
              <a:rPr lang="en-US" altLang="zh-CN" sz="2400" dirty="0">
                <a:ea typeface="宋体" panose="02010600030101010101" pitchFamily="2" charset="-122"/>
                <a:sym typeface="Symbol" panose="05050102010706020507" pitchFamily="18" charset="2"/>
              </a:rPr>
              <a:t>—</a:t>
            </a:r>
            <a:r>
              <a:rPr lang="en-US" altLang="en-US" sz="2400" dirty="0">
                <a:ea typeface="宋体" panose="02010600030101010101" pitchFamily="2" charset="-122"/>
                <a:sym typeface="Symbol" panose="05050102010706020507" pitchFamily="18" charset="2"/>
              </a:rPr>
              <a:t> D</a:t>
            </a:r>
            <a:endParaRPr lang="en-US" altLang="en-US" sz="2400" dirty="0"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marL="342900" indent="-342900" defTabSz="0" eaLnBrk="1" hangingPunct="1"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en-US" sz="2400" dirty="0">
                <a:ea typeface="宋体" panose="02010600030101010101" pitchFamily="2" charset="-122"/>
              </a:rPr>
              <a:t>	式中：R   = 本期收入 </a:t>
            </a:r>
            <a:endParaRPr lang="en-US" altLang="en-US" sz="2400" dirty="0">
              <a:ea typeface="宋体" panose="02010600030101010101" pitchFamily="2" charset="-122"/>
            </a:endParaRPr>
          </a:p>
          <a:p>
            <a:pPr marL="342900" indent="-342900" defTabSz="0" eaLnBrk="1" hangingPunct="1"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en-US" sz="2400" dirty="0">
                <a:ea typeface="宋体" panose="02010600030101010101" pitchFamily="2" charset="-122"/>
              </a:rPr>
              <a:t>	           E   = 本期支出	</a:t>
            </a:r>
            <a:endParaRPr lang="en-US" altLang="en-US" sz="2400" dirty="0">
              <a:ea typeface="宋体" panose="02010600030101010101" pitchFamily="2" charset="-122"/>
            </a:endParaRPr>
          </a:p>
          <a:p>
            <a:pPr marL="342900" indent="-342900" defTabSz="0" eaLnBrk="1" hangingPunct="1">
              <a:spcBef>
                <a:spcPct val="10000"/>
              </a:spcBef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en-US" sz="2400" dirty="0">
                <a:ea typeface="宋体" panose="02010600030101010101" pitchFamily="2" charset="-122"/>
              </a:rPr>
              <a:t>	         </a:t>
            </a:r>
            <a:r>
              <a:rPr lang="en-US" altLang="en-US" sz="2400" dirty="0">
                <a:ea typeface="宋体" panose="02010600030101010101" pitchFamily="2" charset="-122"/>
                <a:sym typeface="Symbol" panose="05050102010706020507" pitchFamily="18" charset="2"/>
              </a:rPr>
              <a:t>FA = 本期持有金融资产的变化</a:t>
            </a:r>
            <a:endParaRPr lang="en-US" altLang="en-US" sz="2400" dirty="0"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marL="342900" indent="-342900" defTabSz="0" eaLnBrk="1" hangingPunct="1">
              <a:spcBef>
                <a:spcPct val="10000"/>
              </a:spcBef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en-US" sz="2400" dirty="0">
                <a:ea typeface="宋体" panose="02010600030101010101" pitchFamily="2" charset="-122"/>
                <a:sym typeface="Symbol" panose="05050102010706020507" pitchFamily="18" charset="2"/>
              </a:rPr>
              <a:t>	         D   </a:t>
            </a:r>
            <a:r>
              <a:rPr lang="en-US" altLang="en-US" sz="2400" dirty="0">
                <a:ea typeface="宋体" panose="02010600030101010101" pitchFamily="2" charset="-122"/>
              </a:rPr>
              <a:t>= 未偿还负债和</a:t>
            </a:r>
            <a:r>
              <a:rPr lang="zh-CN" altLang="en-US" sz="2400" dirty="0">
                <a:ea typeface="宋体" panose="02010600030101010101" pitchFamily="2" charset="-122"/>
              </a:rPr>
              <a:t>未清算</a:t>
            </a:r>
            <a:r>
              <a:rPr lang="en-US" altLang="en-US" sz="2400" dirty="0">
                <a:ea typeface="宋体" panose="02010600030101010101" pitchFamily="2" charset="-122"/>
              </a:rPr>
              <a:t>权益（股权）的变化</a:t>
            </a:r>
            <a:endParaRPr lang="en-US" altLang="en-US" sz="2400" dirty="0">
              <a:ea typeface="宋体" panose="02010600030101010101" pitchFamily="2" charset="-122"/>
            </a:endParaRPr>
          </a:p>
          <a:p>
            <a:pPr marL="342900" indent="-342900" defTabSz="0" eaLnBrk="1" hangingPunct="1">
              <a:spcBef>
                <a:spcPct val="10000"/>
              </a:spcBef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en-US" sz="2400" dirty="0">
                <a:ea typeface="宋体" panose="02010600030101010101" pitchFamily="2" charset="-122"/>
              </a:rPr>
              <a:t>     例如：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endParaRPr lang="en-US" altLang="zh-CN" sz="2200" dirty="0"/>
          </a:p>
          <a:p>
            <a:pPr marL="342900" indent="-342900" algn="just" defTabSz="0" eaLnBrk="1" latinLnBrk="1" hangingPunct="1">
              <a:lnSpc>
                <a:spcPts val="3400"/>
              </a:lnSpc>
              <a:spcBef>
                <a:spcPts val="500"/>
              </a:spcBef>
              <a:spcAft>
                <a:spcPts val="500"/>
              </a:spcAft>
              <a:buClrTx/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E &gt; R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：① </a:t>
            </a:r>
            <a:r>
              <a:rPr lang="en-US" altLang="zh-CN" sz="2200" dirty="0">
                <a:latin typeface="宋体" panose="02010600030101010101" pitchFamily="2" charset="-122"/>
                <a:ea typeface="黑体" panose="02010609060101010101" pitchFamily="49" charset="-122"/>
                <a:sym typeface="+mn-ea"/>
              </a:rPr>
              <a:t>—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△FA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；② 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+△D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；③ </a:t>
            </a:r>
            <a:r>
              <a:rPr lang="en-US" altLang="zh-CN" sz="2200" dirty="0">
                <a:latin typeface="宋体" panose="02010600030101010101" pitchFamily="2" charset="-122"/>
                <a:ea typeface="黑体" panose="02010609060101010101" pitchFamily="49" charset="-122"/>
                <a:sym typeface="+mn-ea"/>
              </a:rPr>
              <a:t>—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△FA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+△D</a:t>
            </a:r>
            <a:endParaRPr lang="en-US" altLang="zh-CN" sz="2200" dirty="0"/>
          </a:p>
          <a:p>
            <a:pPr marL="342900" indent="-342900" algn="just" defTabSz="0" eaLnBrk="1" latinLnBrk="1" hangingPunct="1">
              <a:lnSpc>
                <a:spcPts val="3400"/>
              </a:lnSpc>
              <a:spcBef>
                <a:spcPts val="500"/>
              </a:spcBef>
              <a:spcAft>
                <a:spcPts val="500"/>
              </a:spcAft>
              <a:buClrTx/>
              <a:buNone/>
              <a:tabLst>
                <a:tab pos="1600200" algn="ctr"/>
                <a:tab pos="2057400" algn="l"/>
                <a:tab pos="2400300" algn="l"/>
              </a:tabLst>
            </a:pP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E &lt; R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：① 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 △FA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；②</a:t>
            </a:r>
            <a:r>
              <a:rPr lang="en-US" altLang="zh-CN" sz="2200" dirty="0">
                <a:latin typeface="宋体" panose="02010600030101010101" pitchFamily="2" charset="-122"/>
                <a:ea typeface="黑体" panose="02010609060101010101" pitchFamily="49" charset="-122"/>
                <a:sym typeface="+mn-ea"/>
              </a:rPr>
              <a:t>—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△D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；③ 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+△FA</a:t>
            </a:r>
            <a:r>
              <a:rPr lang="en-US" altLang="en-US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2200" dirty="0">
                <a:latin typeface="宋体" panose="02010600030101010101" pitchFamily="2" charset="-122"/>
                <a:ea typeface="黑体" panose="02010609060101010101" pitchFamily="49" charset="-122"/>
                <a:sym typeface="+mn-ea"/>
              </a:rPr>
              <a:t>—</a:t>
            </a:r>
            <a:r>
              <a:rPr lang="en-US" altLang="zh-CN" sz="2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△D</a:t>
            </a:r>
            <a:endParaRPr lang="en-US" altLang="zh-CN" sz="2200" dirty="0"/>
          </a:p>
          <a:p>
            <a:pPr marL="342900" indent="-342900" defTabSz="0" eaLnBrk="1" hangingPunct="1">
              <a:spcBef>
                <a:spcPct val="10000"/>
              </a:spcBef>
              <a:buNone/>
              <a:tabLst>
                <a:tab pos="1600200" algn="ctr"/>
                <a:tab pos="2057400" algn="l"/>
                <a:tab pos="2400300" algn="l"/>
              </a:tabLst>
            </a:pPr>
            <a:endParaRPr lang="en-US" altLang="en-US" sz="2800" dirty="0">
              <a:ea typeface="宋体" panose="02010600030101010101" pitchFamily="2" charset="-122"/>
            </a:endParaRPr>
          </a:p>
        </p:txBody>
      </p:sp>
      <p:sp>
        <p:nvSpPr>
          <p:cNvPr id="20484" name="文本框 2048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r"/>
            <a:r>
              <a:rPr lang="en-US" altLang="zh-CN" sz="1400" b="0" dirty="0">
                <a:latin typeface="Times New Roman" panose="02020603050405020304" pitchFamily="2" charset="0"/>
                <a:ea typeface="宋体" panose="02010600030101010101" pitchFamily="2" charset="-122"/>
              </a:rPr>
              <a:t>2-</a:t>
            </a:r>
            <a:fld id="{9A0DB2DC-4C9A-4742-B13C-FB6460FD3503}" type="slidenum">
              <a:rPr lang="en-US" altLang="zh-CN" sz="1400" b="0" dirty="0"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b="0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0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charRg st="0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69" end="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charRg st="69" end="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97" end="1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charRg st="97" end="1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113" end="1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charRg st="113" end="1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137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charRg st="137" end="1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165" end="19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charRg st="165" end="19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199" end="2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charRg st="199" end="2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209" end="2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483">
                                            <p:txEl>
                                              <p:charRg st="209" end="2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246" end="2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483">
                                            <p:txEl>
                                              <p:charRg st="246" end="2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21505"/>
          <p:cNvSpPr>
            <a:spLocks noGrp="1"/>
          </p:cNvSpPr>
          <p:nvPr>
            <p:ph type="title"/>
          </p:nvPr>
        </p:nvSpPr>
        <p:spPr>
          <a:xfrm>
            <a:off x="457200" y="279400"/>
            <a:ext cx="8229600" cy="1054100"/>
          </a:xfrm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j-lt"/>
                <a:ea typeface="宋体" panose="02010600030101010101" pitchFamily="2" charset="-122"/>
                <a:cs typeface="+mj-cs"/>
              </a:rPr>
              <a:t>金融体系中的借贷</a:t>
            </a:r>
            <a:endParaRPr kumimoji="0" lang="zh-CN" altLang="en-US" sz="32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1507" name="文本占位符 21506"/>
          <p:cNvSpPr>
            <a:spLocks noGrp="1"/>
          </p:cNvSpPr>
          <p:nvPr>
            <p:ph idx="1"/>
          </p:nvPr>
        </p:nvSpPr>
        <p:spPr>
          <a:xfrm>
            <a:off x="654050" y="1570038"/>
            <a:ext cx="7908925" cy="5119688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同时，在任何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特定</a:t>
            </a:r>
            <a:r>
              <a:rPr kumimoji="0" lang="zh-CN" altLang="en-US" sz="2800" b="1" i="0" u="none" strike="noStrike" kern="1200" cap="none" spc="0" normalizeH="0" baseline="0" noProof="1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时期，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每一个经济单位都必然处于以下三种状态之一: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预算赤字单位 </a:t>
            </a: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(DBU):</a:t>
            </a:r>
            <a:endParaRPr kumimoji="0" lang="en-US" altLang="x-none" sz="2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E &gt; R,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所以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D &gt; FA  (资金的净借方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)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预算盈余单位</a:t>
            </a: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 (SBU):</a:t>
            </a:r>
            <a:endParaRPr kumimoji="0" lang="en-US" altLang="x-none" sz="2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R &gt; E,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所以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FA &gt; D  (资金的净贷方)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预算平衡单位 </a:t>
            </a: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(BBU):</a:t>
            </a:r>
            <a:endParaRPr kumimoji="0" lang="en-US" altLang="x-none" sz="2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kumimoji="0" lang="en-US" altLang="x-none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R = E,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所以 D = FA  (既不是净借方也不是净贷方)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uLnTx/>
              <a:uFillTx/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21508" name="文本框 21507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r"/>
            <a:r>
              <a:rPr lang="en-US" altLang="zh-CN" sz="1400" b="0" dirty="0">
                <a:latin typeface="Times New Roman" panose="02020603050405020304" pitchFamily="2" charset="0"/>
                <a:ea typeface="宋体" panose="02010600030101010101" pitchFamily="2" charset="-122"/>
              </a:rPr>
              <a:t>2-</a:t>
            </a:r>
            <a:fld id="{9A0DB2DC-4C9A-4742-B13C-FB6460FD3503}" type="slidenum">
              <a:rPr lang="en-US" altLang="zh-CN" sz="1400" b="0" dirty="0"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b="0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33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charRg st="33" end="4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48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charRg st="48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77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charRg st="77" end="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91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charRg st="91" end="1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20" end="1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507">
                                            <p:txEl>
                                              <p:charRg st="120" end="1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charRg st="134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507">
                                            <p:txEl>
                                              <p:charRg st="134" end="1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7409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anchor="ctr"/>
          <a:lstStyle/>
          <a:p>
            <a:pPr fontAlgn="base"/>
            <a:r>
              <a:rPr lang="zh-CN" altLang="en-US" sz="3200" strike="noStrike" noProof="1">
                <a:ea typeface="宋体" panose="02010600030101010101" pitchFamily="2" charset="-122"/>
              </a:rPr>
              <a:t>利率的古典理论</a:t>
            </a:r>
            <a:endParaRPr lang="zh-CN" altLang="en-US" sz="3200" strike="noStrike" noProof="1">
              <a:ea typeface="宋体" panose="02010600030101010101" pitchFamily="2" charset="-122"/>
            </a:endParaRPr>
          </a:p>
        </p:txBody>
      </p:sp>
      <p:sp>
        <p:nvSpPr>
          <p:cNvPr id="17411" name="文本占位符 17410"/>
          <p:cNvSpPr>
            <a:spLocks noGrp="1"/>
          </p:cNvSpPr>
          <p:nvPr>
            <p:ph idx="1"/>
          </p:nvPr>
        </p:nvSpPr>
        <p:spPr>
          <a:xfrm>
            <a:off x="503238" y="1692275"/>
            <a:ext cx="8229600" cy="4800600"/>
          </a:xfrm>
        </p:spPr>
        <p:txBody>
          <a:bodyPr/>
          <a:lstStyle/>
          <a:p>
            <a:pPr marL="342900" indent="-342900" fontAlgn="base"/>
            <a:r>
              <a:rPr lang="zh-CN" altLang="en-US" strike="noStrike" noProof="1">
                <a:ea typeface="宋体" panose="02010600030101010101" pitchFamily="2" charset="-122"/>
              </a:rPr>
              <a:t>投资决策程序：内部收益率法、净现值法</a:t>
            </a:r>
            <a:r>
              <a:rPr lang="en-US" altLang="zh-CN" strike="noStrike" noProof="1">
                <a:ea typeface="宋体" panose="02010600030101010101" pitchFamily="2" charset="-122"/>
              </a:rPr>
              <a:t>(NPV)</a:t>
            </a:r>
            <a:endParaRPr lang="zh-CN" altLang="en-US" strike="noStrike" noProof="1">
              <a:ea typeface="宋体" panose="02010600030101010101" pitchFamily="2" charset="-122"/>
            </a:endParaRPr>
          </a:p>
          <a:p>
            <a:pPr marL="342900" indent="-342900" fontAlgn="base"/>
            <a:r>
              <a:rPr lang="zh-CN" altLang="en-US" strike="noStrike" noProof="1">
                <a:ea typeface="宋体" panose="02010600030101010101" pitchFamily="2" charset="-122"/>
              </a:rPr>
              <a:t>内部收益率(</a:t>
            </a:r>
            <a:r>
              <a:rPr lang="en-US" altLang="zh-CN" strike="noStrike" noProof="1">
                <a:ea typeface="宋体" panose="02010600030101010101" pitchFamily="2" charset="-122"/>
              </a:rPr>
              <a:t>IRR</a:t>
            </a:r>
            <a:r>
              <a:rPr lang="zh-CN" altLang="en-US" strike="noStrike" noProof="1">
                <a:ea typeface="宋体" panose="02010600030101010101" pitchFamily="2" charset="-122"/>
              </a:rPr>
              <a:t>)：</a:t>
            </a:r>
            <a:r>
              <a:rPr lang="zh-CN" altLang="en-US" strike="noStrike" noProof="1">
                <a:sym typeface="+mn-ea"/>
              </a:rPr>
              <a:t>是使投资项目总成本与未来预期净现金流</a:t>
            </a:r>
            <a:r>
              <a:rPr lang="en-US" altLang="zh-CN" strike="noStrike" noProof="1">
                <a:sym typeface="+mn-ea"/>
              </a:rPr>
              <a:t>(NCF)</a:t>
            </a:r>
            <a:r>
              <a:rPr lang="zh-CN" altLang="en-US" strike="noStrike" noProof="1">
                <a:sym typeface="+mn-ea"/>
              </a:rPr>
              <a:t>的现值之和相等的折现率。</a:t>
            </a:r>
            <a:endParaRPr lang="zh-CN" altLang="en-US" strike="noStrike" noProof="1">
              <a:ea typeface="宋体" panose="02010600030101010101" pitchFamily="2" charset="-122"/>
            </a:endParaRPr>
          </a:p>
          <a:p>
            <a:pPr marL="342900" indent="-342900" fontAlgn="base">
              <a:spcBef>
                <a:spcPct val="60000"/>
              </a:spcBef>
            </a:pPr>
            <a:endParaRPr lang="zh-CN" altLang="en-US" strike="noStrike" noProof="1">
              <a:ea typeface="宋体" panose="02010600030101010101" pitchFamily="2" charset="-122"/>
            </a:endParaRPr>
          </a:p>
          <a:p>
            <a:pPr marL="342900" indent="-342900" fontAlgn="base">
              <a:spcBef>
                <a:spcPct val="60000"/>
              </a:spcBef>
            </a:pPr>
            <a:r>
              <a:rPr lang="zh-CN" altLang="en-US" strike="noStrike" noProof="1">
                <a:ea typeface="宋体" panose="02010600030101010101" pitchFamily="2" charset="-122"/>
              </a:rPr>
              <a:t>净现值法</a:t>
            </a:r>
            <a:r>
              <a:rPr lang="en-US" altLang="zh-CN" strike="noStrike" noProof="1">
                <a:ea typeface="宋体" panose="02010600030101010101" pitchFamily="2" charset="-122"/>
              </a:rPr>
              <a:t>(NPV)</a:t>
            </a:r>
            <a:r>
              <a:rPr lang="zh-CN" altLang="en-US" strike="noStrike" noProof="1">
                <a:ea typeface="宋体" panose="02010600030101010101" pitchFamily="2" charset="-122"/>
              </a:rPr>
              <a:t>：</a:t>
            </a:r>
            <a:endParaRPr lang="zh-CN" altLang="en-US" strike="noStrike" noProof="1">
              <a:ea typeface="宋体" panose="02010600030101010101" pitchFamily="2" charset="-122"/>
            </a:endParaRPr>
          </a:p>
          <a:p>
            <a:pPr marL="342900" indent="-342900" fontAlgn="base">
              <a:spcBef>
                <a:spcPct val="60000"/>
              </a:spcBef>
            </a:pPr>
            <a:endParaRPr lang="zh-CN" altLang="en-US" strike="noStrike" noProof="1">
              <a:ea typeface="宋体" panose="02010600030101010101" pitchFamily="2" charset="-122"/>
            </a:endParaRPr>
          </a:p>
        </p:txBody>
      </p:sp>
      <p:sp>
        <p:nvSpPr>
          <p:cNvPr id="2" name="文本框 17414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5-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pic>
        <p:nvPicPr>
          <p:cNvPr id="1741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963" y="4651375"/>
            <a:ext cx="5764212" cy="74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963" y="3305175"/>
            <a:ext cx="4364037" cy="7381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843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 anchor="ctr"/>
          <a:lstStyle/>
          <a:p>
            <a:pPr fontAlgn="base"/>
            <a:r>
              <a:rPr lang="zh-CN" altLang="en-US" sz="3200" strike="noStrike" noProof="1">
                <a:ea typeface="宋体" panose="02010600030101010101" pitchFamily="2" charset="-122"/>
              </a:rPr>
              <a:t>利率的古典理论</a:t>
            </a:r>
            <a:endParaRPr lang="zh-CN" altLang="en-US" sz="3200" strike="noStrike" noProof="1">
              <a:ea typeface="宋体" panose="02010600030101010101" pitchFamily="2" charset="-122"/>
            </a:endParaRPr>
          </a:p>
        </p:txBody>
      </p:sp>
      <p:sp>
        <p:nvSpPr>
          <p:cNvPr id="18435" name="文本占位符 18434"/>
          <p:cNvSpPr>
            <a:spLocks noGrp="1"/>
          </p:cNvSpPr>
          <p:nvPr>
            <p:ph idx="1"/>
          </p:nvPr>
        </p:nvSpPr>
        <p:spPr>
          <a:xfrm>
            <a:off x="0" y="1536700"/>
            <a:ext cx="8839200" cy="660400"/>
          </a:xfrm>
        </p:spPr>
        <p:txBody>
          <a:bodyPr/>
          <a:lstStyle/>
          <a:p>
            <a:pPr marL="342900" indent="-342900" algn="ctr" fontAlgn="base">
              <a:buNone/>
            </a:pPr>
            <a:r>
              <a:rPr lang="zh-CN" altLang="en-US" strike="noStrike" noProof="1">
                <a:ea typeface="宋体" panose="02010600030101010101" pitchFamily="2" charset="-122"/>
              </a:rPr>
              <a:t>资本成本与商业投资决策</a:t>
            </a:r>
            <a:endParaRPr lang="en-US" altLang="zh-CN" strike="noStrike" noProof="1">
              <a:ea typeface="宋体" panose="02010600030101010101" pitchFamily="2" charset="-122"/>
            </a:endParaRPr>
          </a:p>
        </p:txBody>
      </p:sp>
      <p:sp>
        <p:nvSpPr>
          <p:cNvPr id="2" name="矩形 18435"/>
          <p:cNvSpPr/>
          <p:nvPr/>
        </p:nvSpPr>
        <p:spPr>
          <a:xfrm>
            <a:off x="2514600" y="3200400"/>
            <a:ext cx="838200" cy="685800"/>
          </a:xfrm>
          <a:prstGeom prst="rect">
            <a:avLst/>
          </a:prstGeom>
          <a:solidFill>
            <a:srgbClr val="97D2D7"/>
          </a:solidFill>
          <a:ln w="9525" cap="flat" cmpd="sng">
            <a:solidFill>
              <a:srgbClr val="97D2D7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6" name="矩形 18436"/>
          <p:cNvSpPr/>
          <p:nvPr/>
        </p:nvSpPr>
        <p:spPr>
          <a:xfrm>
            <a:off x="2514600" y="3886200"/>
            <a:ext cx="1676400" cy="457200"/>
          </a:xfrm>
          <a:prstGeom prst="rect">
            <a:avLst/>
          </a:prstGeom>
          <a:solidFill>
            <a:srgbClr val="97D2D7"/>
          </a:solidFill>
          <a:ln w="9525" cap="flat" cmpd="sng">
            <a:solidFill>
              <a:srgbClr val="97D2D7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7" name="矩形 18437"/>
          <p:cNvSpPr/>
          <p:nvPr/>
        </p:nvSpPr>
        <p:spPr>
          <a:xfrm>
            <a:off x="2514600" y="4343400"/>
            <a:ext cx="2514600" cy="457200"/>
          </a:xfrm>
          <a:prstGeom prst="rect">
            <a:avLst/>
          </a:prstGeom>
          <a:solidFill>
            <a:srgbClr val="97D2D7"/>
          </a:solidFill>
          <a:ln w="9525" cap="flat" cmpd="sng">
            <a:solidFill>
              <a:srgbClr val="97D2D7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8" name="矩形 18438"/>
          <p:cNvSpPr/>
          <p:nvPr/>
        </p:nvSpPr>
        <p:spPr>
          <a:xfrm>
            <a:off x="2514600" y="4800600"/>
            <a:ext cx="3352800" cy="228600"/>
          </a:xfrm>
          <a:prstGeom prst="rect">
            <a:avLst/>
          </a:prstGeom>
          <a:solidFill>
            <a:srgbClr val="97D2D7"/>
          </a:solidFill>
          <a:ln w="9525" cap="flat" cmpd="sng">
            <a:solidFill>
              <a:srgbClr val="97D2D7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39" name="矩形 18439"/>
          <p:cNvSpPr/>
          <p:nvPr/>
        </p:nvSpPr>
        <p:spPr>
          <a:xfrm>
            <a:off x="2514600" y="5029200"/>
            <a:ext cx="4191000" cy="685800"/>
          </a:xfrm>
          <a:prstGeom prst="rect">
            <a:avLst/>
          </a:prstGeom>
          <a:solidFill>
            <a:srgbClr val="97D2D7"/>
          </a:solidFill>
          <a:ln w="9525" cap="flat" cmpd="sng">
            <a:solidFill>
              <a:srgbClr val="97D2D7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8440" name="文本框 18440"/>
          <p:cNvSpPr txBox="1"/>
          <p:nvPr/>
        </p:nvSpPr>
        <p:spPr>
          <a:xfrm>
            <a:off x="2514600" y="27432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A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15%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41" name="文本框 18441"/>
          <p:cNvSpPr txBox="1"/>
          <p:nvPr/>
        </p:nvSpPr>
        <p:spPr>
          <a:xfrm>
            <a:off x="3352800" y="34290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B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12%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42" name="文本框 18442"/>
          <p:cNvSpPr txBox="1"/>
          <p:nvPr/>
        </p:nvSpPr>
        <p:spPr>
          <a:xfrm>
            <a:off x="4191000" y="38862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C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10%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43" name="文本框 18443"/>
          <p:cNvSpPr txBox="1"/>
          <p:nvPr/>
        </p:nvSpPr>
        <p:spPr>
          <a:xfrm>
            <a:off x="5029200" y="43434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8%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44" name="文本框 18444"/>
          <p:cNvSpPr txBox="1"/>
          <p:nvPr/>
        </p:nvSpPr>
        <p:spPr>
          <a:xfrm>
            <a:off x="5867400" y="45720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rPr>
              <a:t>E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latin typeface="Times New Roman" panose="02020603050405020304" pitchFamily="2" charset="0"/>
                <a:ea typeface="宋体" panose="02010600030101010101" pitchFamily="2" charset="-122"/>
              </a:rPr>
              <a:t>7%</a:t>
            </a:r>
            <a:endParaRPr lang="en-US" altLang="zh-CN" sz="2400" b="1" dirty="0"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45" name="直接连接符 18445"/>
          <p:cNvSpPr/>
          <p:nvPr/>
        </p:nvSpPr>
        <p:spPr>
          <a:xfrm>
            <a:off x="2514600" y="2743200"/>
            <a:ext cx="0" cy="2971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446" name="直接连接符 18446"/>
          <p:cNvSpPr/>
          <p:nvPr/>
        </p:nvSpPr>
        <p:spPr>
          <a:xfrm>
            <a:off x="2514600" y="5715000"/>
            <a:ext cx="45720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447" name="文本框 18447"/>
          <p:cNvSpPr txBox="1"/>
          <p:nvPr/>
        </p:nvSpPr>
        <p:spPr>
          <a:xfrm>
            <a:off x="2514600" y="5791200"/>
            <a:ext cx="4572000" cy="3984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项目投资的资本需求</a:t>
            </a:r>
            <a:endParaRPr lang="en-US" altLang="zh-CN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48" name="文本框 18448"/>
          <p:cNvSpPr txBox="1"/>
          <p:nvPr/>
        </p:nvSpPr>
        <p:spPr>
          <a:xfrm>
            <a:off x="990600" y="2667000"/>
            <a:ext cx="1463675" cy="6143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>
              <a:lnSpc>
                <a:spcPct val="85000"/>
              </a:lnSpc>
            </a:pPr>
            <a:r>
              <a:rPr lang="zh-CN" altLang="en-US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预期内部收益率</a:t>
            </a:r>
            <a:endParaRPr lang="en-US" altLang="zh-CN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49" name="文本框 18449"/>
          <p:cNvSpPr txBox="1"/>
          <p:nvPr/>
        </p:nvSpPr>
        <p:spPr>
          <a:xfrm>
            <a:off x="7086600" y="3733800"/>
            <a:ext cx="990600" cy="11271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>
              <a:lnSpc>
                <a:spcPct val="85000"/>
              </a:lnSpc>
            </a:pPr>
            <a:r>
              <a:rPr lang="en-US" altLang="zh-CN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Cost of Capital Funds = 10%</a:t>
            </a:r>
            <a:endParaRPr lang="en-US" altLang="zh-CN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50" name="未知"/>
          <p:cNvSpPr/>
          <p:nvPr/>
        </p:nvSpPr>
        <p:spPr>
          <a:xfrm>
            <a:off x="2514600" y="4343400"/>
            <a:ext cx="4191000" cy="1371600"/>
          </a:xfrm>
          <a:custGeom>
            <a:avLst/>
            <a:gdLst/>
            <a:ahLst/>
            <a:cxnLst/>
            <a:rect l="0" t="0" r="0" b="0"/>
            <a:pathLst>
              <a:path w="2640" h="864">
                <a:moveTo>
                  <a:pt x="0" y="0"/>
                </a:moveTo>
                <a:lnTo>
                  <a:pt x="1584" y="0"/>
                </a:lnTo>
                <a:lnTo>
                  <a:pt x="1584" y="288"/>
                </a:lnTo>
                <a:lnTo>
                  <a:pt x="2112" y="288"/>
                </a:lnTo>
                <a:lnTo>
                  <a:pt x="2112" y="432"/>
                </a:lnTo>
                <a:lnTo>
                  <a:pt x="2640" y="432"/>
                </a:lnTo>
                <a:lnTo>
                  <a:pt x="2640" y="864"/>
                </a:lnTo>
                <a:lnTo>
                  <a:pt x="0" y="864"/>
                </a:lnTo>
                <a:lnTo>
                  <a:pt x="0" y="0"/>
                </a:lnTo>
                <a:close/>
              </a:path>
            </a:pathLst>
          </a:custGeom>
          <a:solidFill>
            <a:srgbClr val="67BEC5"/>
          </a:solidFill>
          <a:ln w="9525" cap="flat" cmpd="sng">
            <a:solidFill>
              <a:srgbClr val="67BEC5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51" name="直接连接符 18451"/>
          <p:cNvSpPr/>
          <p:nvPr/>
        </p:nvSpPr>
        <p:spPr>
          <a:xfrm>
            <a:off x="2514600" y="4343400"/>
            <a:ext cx="4572000" cy="0"/>
          </a:xfrm>
          <a:prstGeom prst="line">
            <a:avLst/>
          </a:prstGeom>
          <a:ln w="38100" cap="flat" cmpd="sng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8452" name="文本框 18452"/>
          <p:cNvSpPr txBox="1"/>
          <p:nvPr/>
        </p:nvSpPr>
        <p:spPr>
          <a:xfrm>
            <a:off x="4191000" y="38862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C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10%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53" name="文本框 18453"/>
          <p:cNvSpPr txBox="1"/>
          <p:nvPr/>
        </p:nvSpPr>
        <p:spPr>
          <a:xfrm>
            <a:off x="5029200" y="43434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D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8%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54" name="文本框 18454"/>
          <p:cNvSpPr txBox="1"/>
          <p:nvPr/>
        </p:nvSpPr>
        <p:spPr>
          <a:xfrm>
            <a:off x="5867400" y="4572000"/>
            <a:ext cx="838200" cy="854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E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  <a:p>
            <a:pPr algn="ctr" eaLnBrk="0" hangingPunct="0">
              <a:spcBef>
                <a:spcPct val="30000"/>
              </a:spcBef>
            </a:pPr>
            <a:r>
              <a:rPr lang="en-US" altLang="zh-CN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7%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55" name="直接连接符 18455"/>
          <p:cNvSpPr/>
          <p:nvPr/>
        </p:nvSpPr>
        <p:spPr>
          <a:xfrm>
            <a:off x="2514600" y="2743200"/>
            <a:ext cx="36513" cy="2971800"/>
          </a:xfrm>
          <a:prstGeom prst="line">
            <a:avLst/>
          </a:prstGeom>
          <a:ln w="9525">
            <a:noFill/>
          </a:ln>
        </p:spPr>
      </p:sp>
      <p:sp>
        <p:nvSpPr>
          <p:cNvPr id="18456" name="直接连接符 18456"/>
          <p:cNvSpPr/>
          <p:nvPr/>
        </p:nvSpPr>
        <p:spPr>
          <a:xfrm>
            <a:off x="2514600" y="5715000"/>
            <a:ext cx="4643438" cy="0"/>
          </a:xfrm>
          <a:prstGeom prst="line">
            <a:avLst/>
          </a:prstGeom>
          <a:ln w="9525">
            <a:noFill/>
          </a:ln>
        </p:spPr>
      </p:sp>
      <p:sp>
        <p:nvSpPr>
          <p:cNvPr id="18457" name="文本框 18457"/>
          <p:cNvSpPr txBox="1"/>
          <p:nvPr/>
        </p:nvSpPr>
        <p:spPr>
          <a:xfrm>
            <a:off x="3048000" y="2743200"/>
            <a:ext cx="17827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– acceptable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58" name="文本框 18458"/>
          <p:cNvSpPr txBox="1"/>
          <p:nvPr/>
        </p:nvSpPr>
        <p:spPr>
          <a:xfrm>
            <a:off x="3886200" y="3429000"/>
            <a:ext cx="17827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– acceptable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59" name="文本框 18459"/>
          <p:cNvSpPr txBox="1"/>
          <p:nvPr/>
        </p:nvSpPr>
        <p:spPr>
          <a:xfrm>
            <a:off x="4724400" y="3886200"/>
            <a:ext cx="18002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– indifferent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60" name="文本框 18460"/>
          <p:cNvSpPr txBox="1"/>
          <p:nvPr/>
        </p:nvSpPr>
        <p:spPr>
          <a:xfrm>
            <a:off x="3200400" y="4724400"/>
            <a:ext cx="1809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unprofitable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61" name="文本框 18462"/>
          <p:cNvSpPr txBox="1"/>
          <p:nvPr/>
        </p:nvSpPr>
        <p:spPr>
          <a:xfrm>
            <a:off x="4114800" y="5105400"/>
            <a:ext cx="1809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eaLnBrk="0" hangingPunct="0"/>
            <a:r>
              <a:rPr lang="en-US" altLang="zh-CN" sz="2400" b="1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unprofitable</a:t>
            </a:r>
            <a:endParaRPr lang="en-US" altLang="zh-CN" sz="2400" b="1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sp>
        <p:nvSpPr>
          <p:cNvPr id="18462" name="文本框 18464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5-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3313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以贴现方式交易的货币资产的利率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3315" name="文本占位符 13314"/>
          <p:cNvSpPr>
            <a:spLocks noGrp="1"/>
          </p:cNvSpPr>
          <p:nvPr>
            <p:ph idx="1"/>
          </p:nvPr>
        </p:nvSpPr>
        <p:spPr>
          <a:xfrm>
            <a:off x="685800" y="1536700"/>
            <a:ext cx="8124825" cy="4559300"/>
          </a:xfrm>
        </p:spPr>
        <p:txBody>
          <a:bodyPr/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一年的实际年化收益率的计算公式: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投资收益率</a:t>
            </a:r>
            <a:r>
              <a:rPr kumimoji="0" lang="en-US" altLang="x-none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(IR)</a:t>
            </a:r>
            <a:endParaRPr kumimoji="0" lang="en-US" altLang="x-none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en-US" altLang="x-none" sz="44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=</a:t>
            </a:r>
            <a:r>
              <a:rPr kumimoji="0" lang="en-US" altLang="x-none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面值 – 购买价格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40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 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365</a:t>
            </a:r>
            <a:r>
              <a:rPr kumimoji="0" lang="zh-CN" altLang="en-US" sz="28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</a:t>
            </a:r>
            <a:r>
              <a:rPr kumimoji="0" lang="zh-CN" altLang="en-US" sz="1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.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购买价格                距到期日的天数</a:t>
            </a: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例：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IR</a:t>
            </a:r>
            <a:r>
              <a:rPr kumimoji="0" lang="en-US" altLang="x-none" sz="24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</a:t>
            </a:r>
            <a:r>
              <a:rPr kumimoji="0" lang="en-US" altLang="x-none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</a:t>
            </a:r>
            <a:r>
              <a:rPr kumimoji="0" lang="en-US" altLang="zh-CN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100000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– </a:t>
            </a:r>
            <a:r>
              <a:rPr kumimoji="0" lang="en-US" altLang="zh-CN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99000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</a:t>
            </a:r>
            <a:r>
              <a:rPr kumimoji="0" lang="zh-CN" altLang="en-US" sz="24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  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365   </a:t>
            </a:r>
            <a:r>
              <a:rPr kumimoji="0" lang="en-US" altLang="zh-CN" sz="32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=0.0410 </a:t>
            </a:r>
            <a:r>
              <a:rPr kumimoji="0" lang="zh-CN" altLang="en-US" sz="32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或</a:t>
            </a:r>
            <a:r>
              <a:rPr kumimoji="0" lang="en-US" altLang="zh-CN" sz="32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4.10%</a:t>
            </a:r>
            <a:r>
              <a:rPr kumimoji="0" lang="zh-CN" altLang="en-US" sz="32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          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99000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      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90</a:t>
            </a:r>
            <a:endParaRPr kumimoji="0" lang="en-US" altLang="zh-CN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</p:txBody>
      </p:sp>
      <p:sp>
        <p:nvSpPr>
          <p:cNvPr id="12291" name="文本框 1331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char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27" end="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charRg st="27" end="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77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315">
                                            <p:txEl>
                                              <p:charRg st="77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433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以贴现方式交易的货币资产的利率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4339" name="文本占位符 14338"/>
          <p:cNvSpPr>
            <a:spLocks noGrp="1"/>
          </p:cNvSpPr>
          <p:nvPr>
            <p:ph idx="1"/>
          </p:nvPr>
        </p:nvSpPr>
        <p:spPr>
          <a:xfrm>
            <a:off x="685800" y="1536700"/>
            <a:ext cx="7772400" cy="4762500"/>
          </a:xfrm>
        </p:spPr>
        <p:txBody>
          <a:bodyPr/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货币市场交易商较少报出买卖价格，其报价是一个更常用的利率，即贴现利率（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）。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贴现利率的计算公式</a:t>
            </a:r>
            <a:r>
              <a:rPr kumimoji="0" lang="en-US" altLang="x-none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(DR):</a:t>
            </a:r>
            <a:endParaRPr kumimoji="0" lang="en-US" altLang="x-none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en-US" altLang="x-none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en-US" altLang="x-none" sz="32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DR =</a:t>
            </a:r>
            <a:r>
              <a:rPr kumimoji="0" lang="en-US" altLang="x-none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kumimoji="0" lang="zh-CN" altLang="en-US" sz="28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面值– 购买价格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</a:t>
            </a:r>
            <a:r>
              <a:rPr kumimoji="0" lang="zh-CN" altLang="en-US" sz="28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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</a:t>
            </a:r>
            <a:r>
              <a:rPr kumimoji="0" lang="zh-CN" altLang="en-US" sz="28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360           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.                    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 面值               距到期日的天数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例：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DR =</a:t>
            </a:r>
            <a:r>
              <a:rPr kumimoji="0" lang="en-US" altLang="x-none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</a:t>
            </a:r>
            <a:r>
              <a:rPr kumimoji="0" lang="en-US" altLang="zh-CN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100000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– </a:t>
            </a:r>
            <a:r>
              <a:rPr kumimoji="0" lang="en-US" altLang="zh-CN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99000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</a:t>
            </a:r>
            <a:r>
              <a:rPr kumimoji="0" lang="zh-CN" altLang="en-US" sz="24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  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3</a:t>
            </a:r>
            <a:r>
              <a:rPr kumimoji="0" lang="en-US" altLang="zh-CN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60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</a:t>
            </a:r>
            <a:r>
              <a:rPr kumimoji="0" lang="en-US" altLang="zh-CN" sz="28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 0.040 </a:t>
            </a:r>
            <a:r>
              <a:rPr kumimoji="0" lang="zh-CN" altLang="en-US" sz="28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或</a:t>
            </a:r>
            <a:r>
              <a:rPr kumimoji="0" lang="en-US" altLang="zh-CN" sz="28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4.00%</a:t>
            </a:r>
            <a:r>
              <a:rPr kumimoji="0" lang="zh-CN" altLang="en-US" sz="2400" b="1" i="0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          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100000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  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90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571500" marR="0" lvl="1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5" name="文本框 14339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标题 17409"/>
          <p:cNvSpPr>
            <a:spLocks noGrp="1"/>
          </p:cNvSpPr>
          <p:nvPr>
            <p:ph type="title"/>
          </p:nvPr>
        </p:nvSpPr>
        <p:spPr/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以贴现方式交易的货币资产的</a:t>
            </a:r>
            <a:br>
              <a:rPr lang="zh-CN" altLang="en-US" sz="3200" dirty="0">
                <a:ea typeface="宋体" panose="02010600030101010101" pitchFamily="2" charset="-122"/>
              </a:rPr>
            </a:b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持有期收益率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7411" name="文本占位符 17410"/>
          <p:cNvSpPr>
            <a:spLocks noGrp="1"/>
          </p:cNvSpPr>
          <p:nvPr>
            <p:ph idx="1"/>
          </p:nvPr>
        </p:nvSpPr>
        <p:spPr>
          <a:xfrm>
            <a:off x="285750" y="1536700"/>
            <a:ext cx="8858250" cy="5003800"/>
          </a:xfrm>
        </p:spPr>
        <p:txBody>
          <a:bodyPr/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以贴现方式交易的货币资产的持有期收益率（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Y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）：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     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Y = 购买时的</a:t>
            </a:r>
            <a:r>
              <a:rPr kumimoji="0" lang="zh-CN" altLang="en-US" sz="2800" b="0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+ 持有期</a:t>
            </a:r>
            <a:r>
              <a:rPr kumimoji="0" lang="zh-CN" altLang="en-US" sz="2800" b="0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的变化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其中：持有期 </a:t>
            </a:r>
            <a:r>
              <a:rPr kumimoji="0" lang="zh-CN" altLang="en-US" sz="2800" b="0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的变化=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(购买时距到期天数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zh-CN" altLang="en-US" sz="2400" b="1" i="0" u="sng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持有天数)  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×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（买入时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卖出时</a:t>
            </a:r>
            <a:r>
              <a:rPr kumimoji="0" lang="en-US" altLang="zh-CN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）                             </a:t>
            </a: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4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                           持有天数</a:t>
            </a: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endParaRPr kumimoji="0" lang="zh-CN" altLang="en-US" sz="24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0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的变化是指资产的购买日与出售日</a:t>
            </a:r>
            <a:r>
              <a:rPr kumimoji="0" lang="zh-CN" altLang="en-US" sz="2800" b="0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的不同。</a:t>
            </a: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       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                         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387" name="文本框 1741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charRg st="21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charRg st="21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标题 1"/>
          <p:cNvSpPr>
            <a:spLocks noGrp="1"/>
          </p:cNvSpPr>
          <p:nvPr>
            <p:ph type="ctrTitle"/>
          </p:nvPr>
        </p:nvSpPr>
        <p:spPr>
          <a:xfrm>
            <a:off x="1049338" y="158750"/>
            <a:ext cx="6858000" cy="1185863"/>
          </a:xfrm>
        </p:spPr>
        <p:txBody>
          <a:bodyPr anchor="b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以贴现方式交易的货币资产的</a:t>
            </a:r>
            <a:br>
              <a:rPr lang="zh-CN" altLang="en-US" sz="3200" kern="1200" baseline="0" dirty="0">
                <a:solidFill>
                  <a:srgbClr val="FFFFFF"/>
                </a:solidFill>
                <a:latin typeface="+mj-lt"/>
                <a:ea typeface="宋体" panose="02010600030101010101" pitchFamily="2" charset="-122"/>
                <a:cs typeface="+mj-cs"/>
              </a:rPr>
            </a:b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持有期收益率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17410" name="副标题 2"/>
          <p:cNvSpPr>
            <a:spLocks noGrp="1"/>
          </p:cNvSpPr>
          <p:nvPr>
            <p:ph type="subTitle" idx="1"/>
          </p:nvPr>
        </p:nvSpPr>
        <p:spPr>
          <a:xfrm>
            <a:off x="614363" y="1674813"/>
            <a:ext cx="8110537" cy="4735512"/>
          </a:xfrm>
        </p:spPr>
        <p:txBody>
          <a:bodyPr anchor="t" anchorCtr="0"/>
          <a:p>
            <a:pPr algn="l" defTabSz="914400">
              <a:buClr>
                <a:srgbClr val="E8004D"/>
              </a:buClr>
              <a:buSzTx/>
            </a:pPr>
            <a:r>
              <a:rPr lang="en-US" altLang="zh-CN" kern="1200" baseline="0">
                <a:effectLst/>
                <a:latin typeface="+mn-lt"/>
                <a:ea typeface="+mn-ea"/>
                <a:cs typeface="+mn-cs"/>
              </a:rPr>
              <a:t>        </a:t>
            </a:r>
            <a:r>
              <a:rPr lang="zh-CN" altLang="en-US" kern="1200" baseline="0">
                <a:effectLst/>
                <a:latin typeface="+mn-lt"/>
                <a:ea typeface="+mn-ea"/>
                <a:cs typeface="+mn-cs"/>
              </a:rPr>
              <a:t>例：前例中</a:t>
            </a:r>
            <a:r>
              <a:rPr lang="en-US" altLang="zh-CN" kern="1200" baseline="0">
                <a:effectLst/>
                <a:latin typeface="+mn-lt"/>
                <a:ea typeface="+mn-ea"/>
                <a:cs typeface="+mn-cs"/>
              </a:rPr>
              <a:t>DR=0.040 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或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4.00%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。假设投资者在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30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天后以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99500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元价格卖出，根据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公式，卖出时对应的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DR=3%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，则：</a:t>
            </a: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endParaRPr lang="zh-CN" altLang="en-US" sz="2400" kern="1200" baseline="-25000" dirty="0">
              <a:effectLst/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algn="l" defTabSz="914400">
              <a:buClr>
                <a:srgbClr val="E8004D"/>
              </a:buClr>
              <a:buSzTx/>
            </a:pP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       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持有期收益率 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 4.00% +</a:t>
            </a:r>
            <a:r>
              <a:rPr lang="en-US" altLang="zh-CN" sz="2400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u="sng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90</a:t>
            </a:r>
            <a:r>
              <a:rPr lang="zh-CN" altLang="en-US" u="sng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u="sng" kern="1200" baseline="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－</a:t>
            </a:r>
            <a:r>
              <a:rPr lang="zh-CN" altLang="en-US" u="sng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u="sng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30</a:t>
            </a:r>
            <a:r>
              <a:rPr lang="zh-CN" altLang="en-US" sz="2400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 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(4.00%</a:t>
            </a:r>
            <a:r>
              <a:rPr lang="en-US" altLang="zh-CN" sz="2400" kern="1200" baseline="-250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－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3.00%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）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 0.060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或 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6.00%</a:t>
            </a:r>
            <a:endParaRPr lang="en-US" altLang="zh-CN" sz="2400" kern="1200" baseline="-25000" dirty="0">
              <a:effectLst/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                                       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30    </a:t>
            </a:r>
            <a:r>
              <a:rPr lang="zh-CN" altLang="en-US" sz="2400" kern="1200" baseline="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</a:t>
            </a:r>
            <a:r>
              <a:rPr lang="zh-CN" altLang="en-US" kern="1200" baseline="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</a:t>
            </a:r>
            <a:endParaRPr lang="zh-CN" altLang="en-US" kern="1200" baseline="0" dirty="0">
              <a:effectLst/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        式中，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下降，括号项为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+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，会令投资者收益率提高。</a:t>
            </a:r>
            <a:endParaRPr lang="en-US" altLang="zh-CN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        如果假设投资者在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30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天后以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99250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元价格卖出，根据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公式，卖出时的</a:t>
            </a: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DR=4.50%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，则：</a:t>
            </a: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       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持有期收益率 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 4.00% +</a:t>
            </a:r>
            <a:r>
              <a:rPr lang="en-US" altLang="zh-CN" sz="2400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 </a:t>
            </a:r>
            <a:r>
              <a:rPr lang="en-US" altLang="zh-CN" u="sng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90</a:t>
            </a:r>
            <a:r>
              <a:rPr lang="zh-CN" altLang="en-US" u="sng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 – </a:t>
            </a:r>
            <a:r>
              <a:rPr lang="en-US" altLang="zh-CN" u="sng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30</a:t>
            </a:r>
            <a:r>
              <a:rPr lang="zh-CN" altLang="en-US" sz="2400" kern="1200" baseline="0" dirty="0">
                <a:effectLst/>
                <a:latin typeface="+mn-lt"/>
                <a:ea typeface="宋体" panose="02010600030101010101" pitchFamily="2" charset="-122"/>
                <a:cs typeface="+mn-cs"/>
              </a:rPr>
              <a:t> 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 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(4.00%</a:t>
            </a:r>
            <a:r>
              <a:rPr lang="en-US" altLang="zh-CN" sz="2400" kern="1200" baseline="-250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－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4.50%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）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 0.030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或 </a:t>
            </a: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3.00%</a:t>
            </a:r>
            <a:endParaRPr lang="en-US" altLang="zh-CN" sz="2400" kern="1200" baseline="-25000" dirty="0">
              <a:effectLst/>
              <a:latin typeface="+mn-lt"/>
              <a:ea typeface="宋体" panose="02010600030101010101" pitchFamily="2" charset="-122"/>
              <a:cs typeface="+mn-cs"/>
              <a:sym typeface="Symbol" panose="05050102010706020507" pitchFamily="18" charset="2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r>
              <a:rPr lang="en-US" altLang="zh-CN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                                                      </a:t>
            </a:r>
            <a:r>
              <a:rPr lang="zh-CN" altLang="en-US" sz="2400" kern="1200" baseline="-25000" dirty="0">
                <a:effectLst/>
                <a:latin typeface="+mn-lt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30  </a:t>
            </a: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endParaRPr lang="zh-CN" altLang="en-US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  <a:p>
            <a:pPr algn="l" defTabSz="914400">
              <a:lnSpc>
                <a:spcPct val="30000"/>
              </a:lnSpc>
              <a:buClr>
                <a:srgbClr val="E8004D"/>
              </a:buClr>
              <a:buSzTx/>
            </a:pP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        式中，</a:t>
            </a:r>
            <a:r>
              <a:rPr lang="en-US" altLang="zh-CN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DR</a:t>
            </a:r>
            <a:r>
              <a:rPr lang="zh-CN" altLang="en-US" kern="1200" baseline="0">
                <a:effectLst/>
                <a:latin typeface="+mn-lt"/>
                <a:ea typeface="宋体" panose="02010600030101010101" pitchFamily="2" charset="-122"/>
                <a:cs typeface="+mn-cs"/>
              </a:rPr>
              <a:t>上升，括号项为负，会令投资者收益率降低。</a:t>
            </a:r>
            <a:endParaRPr lang="en-US" altLang="zh-CN" kern="1200" baseline="0">
              <a:effectLst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标题 2560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  <a:sym typeface="+mn-ea"/>
              </a:rPr>
              <a:t>债券和其他长期债务证券的利率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5603" name="文本占位符 25602"/>
          <p:cNvSpPr>
            <a:spLocks noGrp="1"/>
          </p:cNvSpPr>
          <p:nvPr>
            <p:ph idx="1"/>
          </p:nvPr>
        </p:nvSpPr>
        <p:spPr>
          <a:xfrm>
            <a:off x="457200" y="1612900"/>
            <a:ext cx="8229600" cy="4513263"/>
          </a:xfrm>
        </p:spPr>
        <p:txBody>
          <a:bodyPr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1" u="none" strike="noStrike" kern="1200" cap="none" spc="0" normalizeH="0" baseline="0" noProof="1" dirty="0">
                <a:solidFill>
                  <a:schemeClr val="fol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当期收益率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是某项资产的年收益(股息或者利息) 与其当前市场价格之比。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2286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例如：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某种股票的市场价格为30元，而每年向股东支付的股息为 3元，那么，它的当期收益率为：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  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y= 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3/30 = 0.10, 或10%。</a:t>
            </a:r>
            <a:endParaRPr kumimoji="0" lang="en-US" altLang="zh-CN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某种债券的当前价格为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980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元，票面利率为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8%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，那么，它的当期收益率为：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  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y= 80/980=0.0816,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或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8.16%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79" name="文本框 2560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charRg st="0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charRg st="0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charRg st="39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charRg st="39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charRg st="42" end="1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charRg st="42" end="1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标题 20481"/>
          <p:cNvSpPr>
            <a:spLocks noGrp="1"/>
          </p:cNvSpPr>
          <p:nvPr>
            <p:ph type="title"/>
          </p:nvPr>
        </p:nvSpPr>
        <p:spPr>
          <a:xfrm>
            <a:off x="457200" y="200025"/>
            <a:ext cx="8229600" cy="1133475"/>
          </a:xfrm>
        </p:spPr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债券和其他长期债务证券的利率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0483" name="文本占位符 20482"/>
          <p:cNvSpPr>
            <a:spLocks noGrp="1"/>
          </p:cNvSpPr>
          <p:nvPr>
            <p:ph idx="1"/>
          </p:nvPr>
        </p:nvSpPr>
        <p:spPr>
          <a:xfrm>
            <a:off x="241300" y="1524000"/>
            <a:ext cx="8902700" cy="4602163"/>
          </a:xfrm>
        </p:spPr>
        <p:txBody>
          <a:bodyPr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1" u="none" strike="noStrike" kern="1200" cap="none" spc="0" normalizeH="0" baseline="0" noProof="1" dirty="0">
                <a:solidFill>
                  <a:schemeClr val="fol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到期收益率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 (YTM，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Y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)  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表示投资者购买并持有到期所能得到的回报率，反映了金融市场为该项资产交易愿意支付的利率。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该利率会随着金融市场条件的变化而变化。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它是使购买价格(P)与该项资产未来现金流（包括C和</a:t>
            </a:r>
            <a:r>
              <a:rPr kumimoji="0" lang="en-US" altLang="zh-CN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M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）折现值之和相等的利率。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1" i="0" u="none" strike="noStrike" kern="1200" cap="none" spc="0" normalizeH="0" baseline="0" noProof="1" dirty="0">
              <a:solidFill>
                <a:srgbClr val="E8004D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1" i="0" u="none" strike="noStrike" kern="1200" cap="none" spc="0" normalizeH="0" baseline="0" noProof="1" dirty="0">
              <a:solidFill>
                <a:srgbClr val="E8004D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其中：票面利息 (C)= 票面利率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×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面值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07" name="文本框 20483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pic>
        <p:nvPicPr>
          <p:cNvPr id="21508" name="图片 20484" descr="ros05167_un06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8225" y="4560888"/>
            <a:ext cx="8001000" cy="8080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char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19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charRg st="19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36" end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charRg st="36" end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charRg st="73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charRg st="73" end="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252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  <a:sym typeface="+mn-ea"/>
              </a:rPr>
              <a:t>债券和其他长期债务证券的利率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  <a:sym typeface="+mn-ea"/>
            </a:endParaRPr>
          </a:p>
        </p:txBody>
      </p:sp>
      <p:sp>
        <p:nvSpPr>
          <p:cNvPr id="22531" name="文本占位符 22530"/>
          <p:cNvSpPr>
            <a:spLocks noGrp="1"/>
          </p:cNvSpPr>
          <p:nvPr>
            <p:ph idx="1"/>
          </p:nvPr>
        </p:nvSpPr>
        <p:spPr>
          <a:xfrm>
            <a:off x="190500" y="1752600"/>
            <a:ext cx="8661400" cy="4440238"/>
          </a:xfrm>
        </p:spPr>
        <p:txBody>
          <a:bodyPr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1" u="none" strike="noStrike" kern="1200" cap="none" spc="0" normalizeH="0" baseline="0" noProof="1" dirty="0">
                <a:solidFill>
                  <a:schemeClr val="folHlink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持有期收益率</a:t>
            </a: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是这样一个投资收益率：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覆盖它的实际或计划持有期；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它是一个折现利率(h) ，能使金融资产的购买价格(P)与持有期间收到的所有现金流的现值之和相等。其中：出售日为ｍ，价格为P</a:t>
            </a:r>
            <a:r>
              <a:rPr kumimoji="0" lang="zh-CN" altLang="en-US" sz="2800" b="0" i="1" u="none" strike="noStrike" kern="1200" cap="none" spc="0" normalizeH="0" baseline="-2500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m</a:t>
            </a:r>
            <a:endParaRPr kumimoji="0" lang="zh-CN" altLang="en-US" sz="2800" b="0" i="1" u="none" strike="noStrike" kern="1200" cap="none" spc="0" normalizeH="0" baseline="-2500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0" i="1" u="none" strike="noStrike" kern="1200" cap="none" spc="0" normalizeH="0" baseline="-2500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0" i="1" u="none" strike="noStrike" kern="1200" cap="none" spc="0" normalizeH="0" baseline="-2500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endParaRPr kumimoji="0" lang="zh-CN" altLang="en-US" sz="2800" b="0" i="1" u="none" strike="noStrike" kern="1200" cap="none" spc="0" normalizeH="0" baseline="-2500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8004D"/>
              </a:buClr>
              <a:buSzTx/>
              <a:buFont typeface="Wingdings" panose="05000000000000000000" pitchFamily="2" charset="2"/>
              <a:buChar char="ù"/>
            </a:pPr>
            <a:r>
              <a:rPr kumimoji="0" lang="zh-CN" altLang="en-US" sz="28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</a:rPr>
              <a:t>到期收益率可以看成是持有期收益率的一个特例，即m = n</a:t>
            </a:r>
            <a:endParaRPr kumimoji="0" lang="zh-CN" altLang="en-US" sz="28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555" name="文本框 2253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pic>
        <p:nvPicPr>
          <p:cNvPr id="23556" name="图片 22532" descr="ros05167_un06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175" y="4184650"/>
            <a:ext cx="8020050" cy="63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18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charRg st="18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charRg st="31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charRg st="31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423863"/>
            <a:ext cx="6858000" cy="862013"/>
          </a:xfrm>
        </p:spPr>
        <p:txBody>
          <a:bodyPr anchor="b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例用现值系数表，采用试错法计算到期或持有期收益率</a:t>
            </a:r>
            <a:endParaRPr kumimoji="0" lang="zh-CN" altLang="en-US" sz="2800" b="1" i="0" u="none" strike="noStrike" kern="1200" cap="none" spc="0" normalizeH="0" baseline="0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28674" name="副标题 2"/>
          <p:cNvSpPr>
            <a:spLocks noGrp="1"/>
          </p:cNvSpPr>
          <p:nvPr>
            <p:ph type="subTitle" idx="1"/>
          </p:nvPr>
        </p:nvSpPr>
        <p:spPr>
          <a:xfrm>
            <a:off x="571500" y="1571625"/>
            <a:ext cx="8281988" cy="5186363"/>
          </a:xfrm>
        </p:spPr>
        <p:txBody>
          <a:bodyPr anchor="t" anchorCtr="0"/>
          <a:p>
            <a:pPr algn="l" defTabSz="914400">
              <a:buClr>
                <a:srgbClr val="E8004D"/>
              </a:buClr>
              <a:buSzTx/>
              <a:buFont typeface="Arial" panose="020B0604020202020204" pitchFamily="34" charset="0"/>
            </a:pP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例如：某公司债券面值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1000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元，期限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5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年，票面利率为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10%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，每年支付一次利息，当前市场价格为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900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元。根据到期收益率公式：</a:t>
            </a:r>
            <a:endParaRPr lang="en-US" altLang="zh-CN" sz="2400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r>
              <a:rPr lang="en-US" altLang="zh-CN" sz="2400" b="0" i="1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         </a:t>
            </a:r>
            <a:endParaRPr lang="en-US" altLang="zh-CN" sz="2400" i="1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endParaRPr lang="en-US" altLang="zh-CN" sz="2400" i="1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endParaRPr lang="en-US" altLang="zh-CN" sz="2400" i="1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endParaRPr lang="en-US" altLang="zh-CN" sz="2400" i="1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r>
              <a:rPr lang="en-US" altLang="zh-CN" sz="2400" b="0" i="1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        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利用复利现值系数表和年金现值系数表，可知：</a:t>
            </a:r>
            <a:endParaRPr lang="zh-CN" altLang="en-US" sz="2400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r>
              <a:rPr lang="zh-CN" altLang="en-US" sz="2400" b="0" i="1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        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如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 y=12%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：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$100[3.604]+$1000[0.567]=$927.50&gt;$900</a:t>
            </a:r>
            <a:endParaRPr lang="en-US" altLang="zh-CN" sz="2400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        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如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 y=14%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：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$100[3.433]+$1000[0.519]=$862.30</a:t>
            </a:r>
            <a:r>
              <a:rPr lang="en-US" altLang="zh-CN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  <a:sym typeface="Symbol" panose="05050102010706020507" charset="0"/>
              </a:rPr>
              <a:t>$900</a:t>
            </a:r>
            <a:endParaRPr lang="en-US" altLang="zh-CN" sz="2400" kern="1200" baseline="0">
              <a:effectLst/>
              <a:latin typeface="Times New Roman" panose="02020603050405020304" pitchFamily="2" charset="0"/>
              <a:ea typeface="宋体" panose="02010600030101010101" pitchFamily="2" charset="-122"/>
              <a:cs typeface="+mn-cs"/>
            </a:endParaRPr>
          </a:p>
          <a:p>
            <a:pPr algn="l" defTabSz="914400">
              <a:buClr>
                <a:srgbClr val="E8004D"/>
              </a:buClr>
              <a:buSzTx/>
            </a:pPr>
            <a:r>
              <a:rPr lang="en-US" altLang="zh-CN" sz="2400" b="0" i="1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        </a:t>
            </a:r>
            <a:r>
              <a:rPr lang="zh-CN" altLang="en-US" sz="2400" b="0" kern="1200" baseline="0">
                <a:solidFill>
                  <a:srgbClr val="EFEFE9"/>
                </a:solidFill>
                <a:effectLst/>
                <a:latin typeface="Times New Roman" panose="02020603050405020304" pitchFamily="2" charset="0"/>
                <a:ea typeface="宋体" panose="02010600030101010101" pitchFamily="2" charset="-122"/>
                <a:cs typeface="+mn-cs"/>
              </a:rPr>
              <a:t>所以，</a:t>
            </a:r>
            <a:r>
              <a:rPr lang="zh-CN" altLang="en-US" sz="2400" b="0" kern="1200" baseline="0" dirty="0">
                <a:solidFill>
                  <a:srgbClr val="EFEFE9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到期收益率在</a:t>
            </a:r>
            <a:r>
              <a:rPr lang="en-US" altLang="zh-CN" sz="2400" b="0" kern="1200" baseline="0" dirty="0">
                <a:solidFill>
                  <a:srgbClr val="EFEFE9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12%</a:t>
            </a:r>
            <a:r>
              <a:rPr lang="zh-CN" altLang="en-US" sz="2400" b="0" kern="1200" baseline="0" dirty="0">
                <a:solidFill>
                  <a:srgbClr val="EFEFE9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和</a:t>
            </a:r>
            <a:r>
              <a:rPr lang="en-US" altLang="zh-CN" sz="2400" b="0" kern="1200" baseline="0" dirty="0">
                <a:solidFill>
                  <a:srgbClr val="EFEFE9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14%</a:t>
            </a:r>
            <a:r>
              <a:rPr lang="zh-CN" altLang="en-US" sz="2400" b="0" kern="1200" baseline="0" dirty="0">
                <a:solidFill>
                  <a:srgbClr val="EFEFE9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之间，插值法计算约为</a:t>
            </a:r>
            <a:r>
              <a:rPr lang="en-US" altLang="zh-CN" sz="2400" b="0" kern="1200" baseline="0" dirty="0">
                <a:solidFill>
                  <a:srgbClr val="EFEFE9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12.84%</a:t>
            </a:r>
            <a:r>
              <a:rPr lang="zh-CN" altLang="en-US" sz="2400" b="0" kern="1200" baseline="0" dirty="0">
                <a:solidFill>
                  <a:srgbClr val="EFEFE9"/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。</a:t>
            </a:r>
            <a:endParaRPr lang="zh-CN" altLang="en-US" sz="2400" kern="1200" baseline="0" dirty="0">
              <a:effectLst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  <a:p>
            <a:pPr defTabSz="914400">
              <a:buClr>
                <a:srgbClr val="E8004D"/>
              </a:buClr>
              <a:buSzTx/>
            </a:pPr>
            <a:endParaRPr lang="zh-CN" altLang="en-US" sz="2400" kern="1200" baseline="0"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28675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2813050"/>
            <a:ext cx="5181600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3611563"/>
            <a:ext cx="5181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标题 3379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00125"/>
          </a:xfrm>
        </p:spPr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宋体" panose="02010600030101010101" pitchFamily="2" charset="-122"/>
                <a:cs typeface="+mj-cs"/>
              </a:rPr>
              <a:t>永久性金融工具的收益率</a:t>
            </a:r>
            <a:endParaRPr kumimoji="0" lang="zh-CN" altLang="en-US" sz="3200" b="1" i="0" u="none" strike="noStrike" kern="1200" cap="none" spc="0" normalizeH="0" baseline="0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j-lt"/>
              <a:ea typeface="宋体" panose="02010600030101010101" pitchFamily="2" charset="-122"/>
              <a:cs typeface="+mj-cs"/>
            </a:endParaRPr>
          </a:p>
        </p:txBody>
      </p:sp>
      <p:sp>
        <p:nvSpPr>
          <p:cNvPr id="33795" name="文本占位符 33794"/>
          <p:cNvSpPr>
            <a:spLocks noGrp="1"/>
          </p:cNvSpPr>
          <p:nvPr>
            <p:ph idx="1"/>
          </p:nvPr>
        </p:nvSpPr>
        <p:spPr>
          <a:xfrm>
            <a:off x="457200" y="1631950"/>
            <a:ext cx="8229600" cy="4703762"/>
          </a:xfrm>
        </p:spPr>
        <p:txBody>
          <a:bodyPr/>
          <a:p>
            <a:pPr marL="914400" lvl="1" indent="-457200" algn="l" fontAlgn="base">
              <a:lnSpc>
                <a:spcPct val="90000"/>
              </a:lnSpc>
            </a:pPr>
            <a:r>
              <a:rPr lang="zh-CN" altLang="en-US" sz="2800" strike="noStrike" noProof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宋体" panose="02010600030101010101" pitchFamily="2" charset="-122"/>
              </a:rPr>
              <a:t>固定收益的永久性证券的收益率，以永续债券为例：</a:t>
            </a:r>
            <a:endParaRPr lang="zh-CN" altLang="en-US" sz="28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  <a:p>
            <a:pPr marL="342900" indent="-342900" fontAlgn="base">
              <a:lnSpc>
                <a:spcPct val="90000"/>
              </a:lnSpc>
              <a:spcBef>
                <a:spcPct val="50000"/>
              </a:spcBef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      永续债券的年化收益率 =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342900" indent="-342900" fontAlgn="base">
              <a:lnSpc>
                <a:spcPct val="90000"/>
              </a:lnSpc>
              <a:spcBef>
                <a:spcPct val="50000"/>
              </a:spcBef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              </a:t>
            </a:r>
            <a:r>
              <a:rPr lang="zh-CN" altLang="en-US" sz="2800" u="sng" strike="noStrike" noProof="1" dirty="0">
                <a:ea typeface="宋体" panose="02010600030101010101" pitchFamily="2" charset="-122"/>
              </a:rPr>
              <a:t>每年约定的现金流  </a:t>
            </a:r>
            <a:r>
              <a:rPr lang="en-US" altLang="x-none" sz="2800" strike="noStrike" noProof="1" dirty="0">
                <a:ea typeface="宋体" panose="02010600030101010101" pitchFamily="2" charset="-122"/>
              </a:rPr>
              <a:t>. </a:t>
            </a:r>
            <a:endParaRPr lang="en-US" altLang="x-none" sz="2800" strike="noStrike" noProof="1" dirty="0">
              <a:ea typeface="宋体" panose="02010600030101010101" pitchFamily="2" charset="-122"/>
            </a:endParaRPr>
          </a:p>
          <a:p>
            <a:pPr marL="457200" lvl="1" indent="0" fontAlgn="base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x-none" sz="2800" strike="noStrike" noProof="1" dirty="0">
                <a:ea typeface="宋体" panose="02010600030101010101" pitchFamily="2" charset="-122"/>
              </a:rPr>
              <a:t>            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当前价格或者价值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      因而，其当前价格</a:t>
            </a:r>
            <a:r>
              <a:rPr lang="en-US" altLang="zh-CN" sz="2800" strike="noStrike" noProof="1" dirty="0">
                <a:ea typeface="宋体" panose="02010600030101010101" pitchFamily="2" charset="-122"/>
              </a:rPr>
              <a:t>=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buNone/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342900" indent="-342900" fontAlgn="base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2800" strike="noStrike" noProof="1" dirty="0">
                <a:ea typeface="宋体" panose="02010600030101010101" pitchFamily="2" charset="-122"/>
              </a:rPr>
              <a:t>                </a:t>
            </a:r>
            <a:r>
              <a:rPr lang="zh-CN" altLang="en-US" sz="2800" u="sng" strike="noStrike" noProof="1" dirty="0">
                <a:ea typeface="宋体" panose="02010600030101010101" pitchFamily="2" charset="-122"/>
              </a:rPr>
              <a:t>每年约定的现金流</a:t>
            </a:r>
            <a:r>
              <a:rPr lang="en-US" altLang="x-none" sz="2800" strike="noStrike" noProof="1" dirty="0">
                <a:ea typeface="宋体" panose="02010600030101010101" pitchFamily="2" charset="-122"/>
              </a:rPr>
              <a:t>. </a:t>
            </a:r>
            <a:endParaRPr lang="en-US" altLang="x-none" sz="2800" strike="noStrike" noProof="1" dirty="0">
              <a:ea typeface="宋体" panose="02010600030101010101" pitchFamily="2" charset="-122"/>
            </a:endParaRPr>
          </a:p>
          <a:p>
            <a:pPr marL="457200" lvl="1" indent="0" fontAlgn="base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x-none" sz="2800" strike="noStrike" noProof="1" dirty="0">
                <a:ea typeface="宋体" panose="02010600030101010101" pitchFamily="2" charset="-122"/>
              </a:rPr>
              <a:t>                 </a:t>
            </a:r>
            <a:r>
              <a:rPr lang="zh-CN" altLang="en-US" sz="2800" strike="noStrike" noProof="1" dirty="0">
                <a:ea typeface="宋体" panose="02010600030101010101" pitchFamily="2" charset="-122"/>
              </a:rPr>
              <a:t>年化收益率</a:t>
            </a:r>
            <a:endParaRPr lang="zh-CN" altLang="en-US" sz="2800" strike="noStrike" noProof="1" dirty="0">
              <a:ea typeface="宋体" panose="02010600030101010101" pitchFamily="2" charset="-122"/>
            </a:endParaRPr>
          </a:p>
          <a:p>
            <a:pPr marL="457200" lvl="1" indent="0" fontAlgn="base">
              <a:lnSpc>
                <a:spcPct val="90000"/>
              </a:lnSpc>
              <a:spcBef>
                <a:spcPct val="0"/>
              </a:spcBef>
              <a:buNone/>
            </a:pPr>
            <a:endParaRPr lang="zh-CN" altLang="en-US" sz="28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9939" name="文本框 3379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6-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charRg st="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27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charRg st="27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49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795">
                                            <p:txEl>
                                              <p:charRg st="49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charRg st="64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795">
                                            <p:txEl>
                                              <p:charRg st="64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5" name="文本占位符 28674"/>
          <p:cNvSpPr>
            <a:spLocks noGrp="1"/>
          </p:cNvSpPr>
          <p:nvPr>
            <p:ph idx="1"/>
          </p:nvPr>
        </p:nvSpPr>
        <p:spPr/>
        <p:txBody>
          <a:bodyPr/>
          <a:p>
            <a:pPr marL="342900" indent="-342900" algn="l" fontAlgn="base"/>
            <a:r>
              <a:rPr lang="zh-CN" altLang="en-US" sz="2800" strike="noStrike" noProof="1" dirty="0">
                <a:solidFill>
                  <a:schemeClr val="folHlink"/>
                </a:solidFill>
                <a:ea typeface="宋体" panose="02010600030101010101" pitchFamily="2" charset="-122"/>
                <a:sym typeface="+mn-ea"/>
              </a:rPr>
              <a:t>无偏预期假说</a:t>
            </a:r>
            <a:endParaRPr lang="en-US" altLang="x-none" sz="2800" strike="noStrike" noProof="1" dirty="0">
              <a:ea typeface="宋体" panose="02010600030101010101" pitchFamily="2" charset="-122"/>
            </a:endParaRPr>
          </a:p>
          <a:p>
            <a:pPr marL="742950" lvl="1" indent="-285750" algn="l" fontAlgn="base"/>
            <a:r>
              <a:rPr lang="zh-CN" altLang="en-US" strike="noStrike" noProof="1" dirty="0">
                <a:sym typeface="+mn-ea"/>
              </a:rPr>
              <a:t>有助于解释一种利率现象：长期利率趋于缓慢变化，而短期利率高度易变且波动较大。</a:t>
            </a:r>
            <a:endParaRPr lang="zh-CN" altLang="en-US" sz="2800" strike="noStrike" noProof="1" dirty="0"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/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根据这一假说，</a:t>
            </a:r>
            <a:r>
              <a:rPr lang="zh-CN" altLang="en-US" strike="noStrike" noProof="1" dirty="0">
                <a:ea typeface="宋体" panose="02010600030101010101" pitchFamily="2" charset="-122"/>
                <a:sym typeface="+mn-ea"/>
              </a:rPr>
              <a:t>期限为</a:t>
            </a:r>
            <a:r>
              <a:rPr lang="en-US" altLang="x-none" strike="noStrike" noProof="1" dirty="0"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trike="noStrike" noProof="1" dirty="0">
                <a:ea typeface="宋体" panose="02010600030101010101" pitchFamily="2" charset="-122"/>
                <a:sym typeface="+mn-ea"/>
              </a:rPr>
              <a:t>的资产的即期收益率</a:t>
            </a:r>
            <a:r>
              <a:rPr lang="en-US" altLang="x-none" strike="noStrike" noProof="1" dirty="0">
                <a:ea typeface="宋体" panose="02010600030101010101" pitchFamily="2" charset="-122"/>
                <a:sym typeface="+mn-ea"/>
              </a:rPr>
              <a:t>r</a:t>
            </a:r>
            <a:r>
              <a:rPr lang="en-US" altLang="x-none" strike="noStrike" baseline="-25000" noProof="1" dirty="0"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trike="noStrike" noProof="1" dirty="0">
                <a:ea typeface="宋体" panose="02010600030101010101" pitchFamily="2" charset="-122"/>
                <a:sym typeface="+mn-ea"/>
              </a:rPr>
              <a:t>与期限为</a:t>
            </a:r>
            <a:r>
              <a:rPr lang="en-US" altLang="x-none" strike="noStrike" noProof="1" dirty="0">
                <a:ea typeface="宋体" panose="02010600030101010101" pitchFamily="2" charset="-122"/>
                <a:sym typeface="+mn-ea"/>
              </a:rPr>
              <a:t>n</a:t>
            </a:r>
            <a:r>
              <a:rPr lang="zh-CN" altLang="en-US" strike="noStrike" noProof="1" dirty="0">
                <a:ea typeface="宋体" panose="02010600030101010101" pitchFamily="2" charset="-122"/>
                <a:sym typeface="+mn-ea"/>
              </a:rPr>
              <a:t>的资产的收益率</a:t>
            </a:r>
            <a:r>
              <a:rPr lang="en-US" altLang="x-none" strike="noStrike" noProof="1" dirty="0">
                <a:ea typeface="宋体" panose="02010600030101010101" pitchFamily="2" charset="-122"/>
                <a:sym typeface="+mn-ea"/>
              </a:rPr>
              <a:t>R</a:t>
            </a:r>
            <a:r>
              <a:rPr lang="en-US" altLang="x-none" strike="noStrike" baseline="-25000" noProof="1" dirty="0"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trike="noStrike" noProof="1" dirty="0">
                <a:ea typeface="宋体" panose="02010600030101010101" pitchFamily="2" charset="-122"/>
                <a:sym typeface="+mn-ea"/>
              </a:rPr>
              <a:t>的关系为：</a:t>
            </a:r>
            <a:endParaRPr lang="zh-CN" altLang="en-US" strike="noStrike" noProof="1" dirty="0"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/>
            <a:endParaRPr lang="zh-CN" altLang="en-US" strike="noStrike" noProof="1" dirty="0"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/>
            <a:endParaRPr lang="zh-CN" altLang="en-US" strike="noStrike" noProof="1" dirty="0"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/>
            <a:r>
              <a:rPr lang="zh-CN" altLang="en-US" strike="noStrike" noProof="1" dirty="0">
                <a:sym typeface="+mn-ea"/>
              </a:rPr>
              <a:t>因此，长期利率是一系列当前和预期短期利率的几何平均值。</a:t>
            </a:r>
            <a:endParaRPr lang="zh-CN" altLang="en-US" sz="2800" strike="noStrike" noProof="1" dirty="0">
              <a:solidFill>
                <a:srgbClr val="E8004D"/>
              </a:solidFill>
              <a:ea typeface="宋体" panose="02010600030101010101" pitchFamily="2" charset="-122"/>
            </a:endParaRPr>
          </a:p>
        </p:txBody>
      </p:sp>
      <p:sp>
        <p:nvSpPr>
          <p:cNvPr id="32770" name="文本框 28675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7-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  <p:pic>
        <p:nvPicPr>
          <p:cNvPr id="32771" name="图片 28676" descr="ros05167_un07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3488" y="4260850"/>
            <a:ext cx="7564437" cy="52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0" name="标题 27649"/>
          <p:cNvSpPr>
            <a:spLocks noGrp="1"/>
          </p:cNvSpPr>
          <p:nvPr/>
        </p:nvSpPr>
        <p:spPr>
          <a:xfrm>
            <a:off x="457200" y="207963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3800" b="1" i="0" u="none" kern="1200" baseline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200" strike="noStrike" noProof="1" dirty="0">
                <a:latin typeface="+mj-lt"/>
                <a:ea typeface="宋体" panose="02010600030101010101" pitchFamily="2" charset="-122"/>
                <a:cs typeface="+mj-cs"/>
              </a:rPr>
              <a:t>收益率曲线的形状和斜率</a:t>
            </a:r>
            <a:endParaRPr lang="zh-CN" altLang="en-US" sz="3200" strike="noStrike" noProof="1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46" end="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75">
                                            <p:txEl>
                                              <p:charRg st="46" end="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7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charRg st="7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charRg st="90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675">
                                            <p:txEl>
                                              <p:charRg st="90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标题 3686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870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久期：衡量到期的另一种方法</a:t>
            </a:r>
            <a:endParaRPr lang="en-US" altLang="x-none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36867" name="文本占位符 36866"/>
          <p:cNvSpPr>
            <a:spLocks noGrp="1"/>
          </p:cNvSpPr>
          <p:nvPr>
            <p:ph idx="1"/>
          </p:nvPr>
        </p:nvSpPr>
        <p:spPr>
          <a:xfrm>
            <a:off x="457200" y="1638300"/>
            <a:ext cx="8229600" cy="4632325"/>
          </a:xfrm>
        </p:spPr>
        <p:txBody>
          <a:bodyPr/>
          <a:p>
            <a:pPr marL="342900" indent="-342900" fontAlgn="base">
              <a:lnSpc>
                <a:spcPct val="90000"/>
              </a:lnSpc>
            </a:pPr>
            <a:r>
              <a:rPr lang="zh-CN" altLang="en-US" sz="2800" strike="noStrike" noProof="1" dirty="0">
                <a:solidFill>
                  <a:srgbClr val="FFFF00"/>
                </a:solidFill>
                <a:ea typeface="宋体" panose="02010600030101010101" pitchFamily="2" charset="-122"/>
              </a:rPr>
              <a:t>价格弹性</a:t>
            </a:r>
            <a:r>
              <a:rPr lang="en-US" altLang="zh-CN" sz="2800" strike="noStrike" noProof="1" dirty="0">
                <a:solidFill>
                  <a:srgbClr val="FFFF00"/>
                </a:solidFill>
                <a:ea typeface="宋体" panose="02010600030101010101" pitchFamily="2" charset="-122"/>
              </a:rPr>
              <a:t>(E)</a:t>
            </a:r>
            <a:endParaRPr lang="zh-CN" altLang="en-US" sz="2800" strike="noStrike" noProof="1" dirty="0">
              <a:solidFill>
                <a:srgbClr val="FFFF00"/>
              </a:solidFill>
              <a:ea typeface="宋体" panose="02010600030101010101" pitchFamily="2" charset="-122"/>
            </a:endParaRPr>
          </a:p>
          <a:p>
            <a:pPr marL="742950" lvl="1" indent="-285750" algn="l" fontAlgn="base">
              <a:lnSpc>
                <a:spcPct val="100000"/>
              </a:lnSpc>
            </a:pPr>
            <a:r>
              <a:rPr lang="zh-CN" altLang="en-US" sz="2800" strike="noStrike" noProof="1" dirty="0">
                <a:ea typeface="宋体" panose="02010600030101010101" pitchFamily="2" charset="-122"/>
                <a:sym typeface="+mn-ea"/>
              </a:rPr>
              <a:t>通常指证券价格由于利率的单位变化所引起的变化。</a:t>
            </a:r>
            <a:endParaRPr lang="zh-CN" altLang="en-US" sz="2800" strike="noStrike" noProof="1" dirty="0"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lnSpc>
                <a:spcPct val="100000"/>
              </a:lnSpc>
            </a:pPr>
            <a:r>
              <a:rPr lang="zh-CN" altLang="en-US" strike="noStrike" noProof="1" dirty="0">
                <a:ea typeface="宋体" panose="02010600030101010101" pitchFamily="2" charset="-122"/>
              </a:rPr>
              <a:t>可以由以下公式计算出</a:t>
            </a:r>
            <a:r>
              <a:rPr lang="en-US" altLang="zh-CN" strike="noStrike" noProof="1" dirty="0">
                <a:ea typeface="宋体" panose="02010600030101010101" pitchFamily="2" charset="-122"/>
              </a:rPr>
              <a:t>:</a:t>
            </a:r>
            <a:endParaRPr lang="en-US" altLang="zh-CN" strike="noStrike" noProof="1" dirty="0">
              <a:ea typeface="宋体" panose="02010600030101010101" pitchFamily="2" charset="-122"/>
            </a:endParaRPr>
          </a:p>
          <a:p>
            <a:pPr marL="742950" lvl="1" indent="-285750" algn="l" fontAlgn="base">
              <a:lnSpc>
                <a:spcPct val="100000"/>
              </a:lnSpc>
            </a:pPr>
            <a:endParaRPr lang="en-US" altLang="zh-CN" strike="noStrike" noProof="1" dirty="0">
              <a:ea typeface="宋体" panose="02010600030101010101" pitchFamily="2" charset="-122"/>
            </a:endParaRPr>
          </a:p>
          <a:p>
            <a:pPr marL="742950" lvl="1" indent="-285750" algn="l" fontAlgn="base">
              <a:lnSpc>
                <a:spcPct val="100000"/>
              </a:lnSpc>
            </a:pPr>
            <a:endParaRPr lang="en-US" altLang="zh-CN" strike="noStrike" noProof="1" dirty="0">
              <a:ea typeface="宋体" panose="02010600030101010101" pitchFamily="2" charset="-122"/>
            </a:endParaRPr>
          </a:p>
          <a:p>
            <a:pPr marL="742950" lvl="1" indent="-285750" algn="l" fontAlgn="base">
              <a:lnSpc>
                <a:spcPct val="100000"/>
              </a:lnSpc>
            </a:pPr>
            <a:endParaRPr lang="en-US" altLang="zh-CN" strike="noStrike" noProof="1" dirty="0">
              <a:ea typeface="宋体" panose="02010600030101010101" pitchFamily="2" charset="-122"/>
            </a:endParaRPr>
          </a:p>
          <a:p>
            <a:pPr marL="742950" lvl="1" indent="-285750" algn="l" fontAlgn="base">
              <a:lnSpc>
                <a:spcPct val="100000"/>
              </a:lnSpc>
            </a:pPr>
            <a:r>
              <a:rPr lang="zh-CN" altLang="en-US" strike="noStrike" noProof="1" dirty="0">
                <a:ea typeface="宋体" panose="02010600030101010101" pitchFamily="2" charset="-122"/>
              </a:rPr>
              <a:t>较大的价格弹性意味着在给定市场利率变动下，该资产将经历更大的价格变化。</a:t>
            </a:r>
            <a:endParaRPr lang="en-US" altLang="x-none" sz="2800" strike="noStrike" noProof="1" dirty="0">
              <a:ea typeface="宋体" panose="02010600030101010101" pitchFamily="2" charset="-122"/>
            </a:endParaRPr>
          </a:p>
        </p:txBody>
      </p:sp>
      <p:grpSp>
        <p:nvGrpSpPr>
          <p:cNvPr id="36869" name="组合 36868"/>
          <p:cNvGrpSpPr/>
          <p:nvPr/>
        </p:nvGrpSpPr>
        <p:grpSpPr>
          <a:xfrm>
            <a:off x="1347788" y="3624263"/>
            <a:ext cx="5316537" cy="1382712"/>
            <a:chOff x="163" y="0"/>
            <a:chExt cx="3271" cy="1201"/>
          </a:xfrm>
        </p:grpSpPr>
        <p:graphicFrame>
          <p:nvGraphicFramePr>
            <p:cNvPr id="43012" name="对象 36869"/>
            <p:cNvGraphicFramePr>
              <a:graphicFrameLocks noChangeAspect="1"/>
            </p:cNvGraphicFramePr>
            <p:nvPr/>
          </p:nvGraphicFramePr>
          <p:xfrm>
            <a:off x="163" y="0"/>
            <a:ext cx="3271" cy="1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2286000" imgH="838200" progId="Equation.3">
                    <p:embed/>
                  </p:oleObj>
                </mc:Choice>
                <mc:Fallback>
                  <p:oleObj name="" r:id="rId1" imgW="2286000" imgH="838200" progId="Equation.3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63" y="0"/>
                          <a:ext cx="3271" cy="1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13" name="文本框 36870"/>
            <p:cNvSpPr txBox="1"/>
            <p:nvPr/>
          </p:nvSpPr>
          <p:spPr>
            <a:xfrm>
              <a:off x="491" y="1"/>
              <a:ext cx="2126" cy="1200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wrap="square" anchor="t">
              <a:spAutoFit/>
            </a:bodyPr>
            <a:p>
              <a:pPr algn="ctr" eaLnBrk="0" hangingPunct="0">
                <a:lnSpc>
                  <a:spcPct val="80000"/>
                </a:lnSpc>
              </a:pPr>
              <a:r>
                <a:rPr lang="en-US" altLang="zh-CN" sz="2400" b="1" dirty="0">
                  <a:latin typeface="Times New Roman" panose="02020603050405020304" pitchFamily="2" charset="0"/>
                  <a:ea typeface="宋体" panose="02010600030101010101" pitchFamily="2" charset="-122"/>
                </a:rPr>
                <a:t>% </a:t>
              </a:r>
              <a:r>
                <a:rPr lang="en-US" altLang="zh-CN" sz="2400" b="1" dirty="0">
                  <a:latin typeface="Symbol" panose="05050102010706020507" pitchFamily="18" charset="2"/>
                  <a:ea typeface="宋体" panose="02010600030101010101" pitchFamily="2" charset="-122"/>
                </a:rPr>
                <a:t>D</a:t>
              </a:r>
              <a:r>
                <a:rPr lang="en-US" altLang="zh-CN" sz="2400" b="1" dirty="0">
                  <a:latin typeface="Times New Roman" panose="02020603050405020304" pitchFamily="2" charset="0"/>
                  <a:ea typeface="宋体" panose="02010600030101010101" pitchFamily="2" charset="-122"/>
                </a:rPr>
                <a:t> in a security’s price</a:t>
              </a:r>
              <a:endPara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endParaRPr>
            </a:p>
            <a:p>
              <a:pPr algn="ctr" eaLnBrk="0" hangingPunct="0">
                <a:lnSpc>
                  <a:spcPct val="80000"/>
                </a:lnSpc>
              </a:pPr>
              <a:r>
                <a:rPr lang="en-US" altLang="zh-CN" sz="2400" b="1" dirty="0">
                  <a:latin typeface="Times New Roman" panose="02020603050405020304" pitchFamily="2" charset="0"/>
                  <a:ea typeface="宋体" panose="02010600030101010101" pitchFamily="2" charset="-122"/>
                </a:rPr>
                <a:t>over time</a:t>
              </a:r>
              <a:endPara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endParaRPr>
            </a:p>
            <a:p>
              <a:pPr algn="ctr" eaLnBrk="0" hangingPunct="0">
                <a:lnSpc>
                  <a:spcPct val="80000"/>
                </a:lnSpc>
                <a:spcBef>
                  <a:spcPct val="30000"/>
                </a:spcBef>
              </a:pPr>
              <a:r>
                <a:rPr lang="en-US" altLang="zh-CN" sz="2400" b="1" dirty="0">
                  <a:latin typeface="Times New Roman" panose="02020603050405020304" pitchFamily="2" charset="0"/>
                  <a:ea typeface="宋体" panose="02010600030101010101" pitchFamily="2" charset="-122"/>
                </a:rPr>
                <a:t>% </a:t>
              </a:r>
              <a:r>
                <a:rPr lang="en-US" altLang="zh-CN" sz="2400" b="1" dirty="0">
                  <a:latin typeface="Symbol" panose="05050102010706020507" pitchFamily="18" charset="2"/>
                  <a:ea typeface="宋体" panose="02010600030101010101" pitchFamily="2" charset="-122"/>
                </a:rPr>
                <a:t>D</a:t>
              </a:r>
              <a:r>
                <a:rPr lang="en-US" altLang="zh-CN" sz="2400" b="1" dirty="0">
                  <a:latin typeface="Times New Roman" panose="02020603050405020304" pitchFamily="2" charset="0"/>
                  <a:ea typeface="宋体" panose="02010600030101010101" pitchFamily="2" charset="-122"/>
                </a:rPr>
                <a:t> in a security’s yield</a:t>
              </a:r>
              <a:endPara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endParaRPr>
            </a:p>
            <a:p>
              <a:pPr algn="ctr" eaLnBrk="0" hangingPunct="0">
                <a:lnSpc>
                  <a:spcPct val="80000"/>
                </a:lnSpc>
              </a:pPr>
              <a:r>
                <a:rPr lang="en-US" altLang="zh-CN" sz="2400" b="1" dirty="0">
                  <a:latin typeface="Times New Roman" panose="02020603050405020304" pitchFamily="2" charset="0"/>
                  <a:ea typeface="宋体" panose="02010600030101010101" pitchFamily="2" charset="-122"/>
                </a:rPr>
                <a:t>over time</a:t>
              </a:r>
              <a:endParaRPr lang="en-US" altLang="zh-CN" sz="2400" b="1" dirty="0">
                <a:latin typeface="Times New Roman" panose="020206030504050203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3014" name="直接连接符 36871"/>
            <p:cNvSpPr/>
            <p:nvPr/>
          </p:nvSpPr>
          <p:spPr>
            <a:xfrm>
              <a:off x="491" y="600"/>
              <a:ext cx="2064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43015" name="文本框 36872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7-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标题 36865"/>
          <p:cNvSpPr>
            <a:spLocks noGrp="1"/>
          </p:cNvSpPr>
          <p:nvPr>
            <p:ph type="ctrTitle"/>
          </p:nvPr>
        </p:nvSpPr>
        <p:spPr>
          <a:xfrm>
            <a:off x="457200" y="274638"/>
            <a:ext cx="8229600" cy="102870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久期：衡量到期的另一种方法</a:t>
            </a:r>
            <a:endParaRPr lang="en-US" altLang="x-none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8475" y="1584325"/>
            <a:ext cx="8188325" cy="48720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noProof="1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价格弹性</a:t>
            </a:r>
            <a:r>
              <a:rPr lang="en-US" altLang="zh-CN" sz="2800" b="1" noProof="1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(E)</a:t>
            </a:r>
            <a:endParaRPr lang="zh-CN" altLang="en-US" sz="2800" noProof="1" dirty="0">
              <a:solidFill>
                <a:srgbClr val="FFFF00"/>
              </a:solidFill>
              <a:ea typeface="宋体" panose="02010600030101010101" pitchFamily="2" charset="-122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例如：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年期债券，按面值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1000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元发行，票面利率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。当市场利率降至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时，债券价格上升到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1389.70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元；如果利率上升到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15%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时，债券价格跌到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745.10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元。则价格弹性：</a:t>
            </a:r>
            <a:endParaRPr lang="zh-CN" altLang="en-US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</a:pP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</a:t>
            </a:r>
            <a:endParaRPr lang="en-US" altLang="zh-CN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</a:pP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10%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→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：  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E=                     =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－0.7794</a:t>
            </a:r>
            <a:endParaRPr lang="en-US" altLang="zh-CN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endParaRPr lang="en-US" altLang="zh-CN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endParaRPr lang="en-US" altLang="zh-CN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</a:pP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10%→15%：E=                     = 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－0.5098</a:t>
            </a:r>
            <a:endParaRPr lang="zh-CN" altLang="en-US" strike="noStrike" noProof="1"/>
          </a:p>
        </p:txBody>
      </p:sp>
      <p:pic>
        <p:nvPicPr>
          <p:cNvPr id="4403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9063" y="3957638"/>
            <a:ext cx="1876425" cy="1304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3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63" y="5472113"/>
            <a:ext cx="1876425" cy="1171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标题 38913"/>
          <p:cNvSpPr>
            <a:spLocks noGrp="1"/>
          </p:cNvSpPr>
          <p:nvPr>
            <p:ph type="ctrTitle"/>
          </p:nvPr>
        </p:nvSpPr>
        <p:spPr>
          <a:xfrm>
            <a:off x="457200" y="274638"/>
            <a:ext cx="8229600" cy="114300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久期：衡量到期的另一种方法</a:t>
            </a:r>
            <a:endParaRPr lang="en-US" altLang="x-none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" y="1563688"/>
            <a:ext cx="8416925" cy="3924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noProof="1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久期的定义</a:t>
            </a:r>
            <a:endParaRPr lang="zh-CN" altLang="en-US" sz="2800" noProof="1" dirty="0">
              <a:solidFill>
                <a:srgbClr val="FFFF00"/>
              </a:solidFill>
              <a:ea typeface="宋体" panose="02010600030101010101" pitchFamily="2" charset="-122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例如，未来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年到期的国债，面值为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1000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元，票面利率为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6%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，每年付息一次，当前市场利率为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4%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，该国债当前市场价格为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1087.88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元。显然：</a:t>
            </a:r>
            <a:endParaRPr lang="zh-CN" altLang="en-US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endParaRPr lang="zh-CN" altLang="en-US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endParaRPr lang="zh-CN" altLang="en-US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endParaRPr lang="zh-CN" altLang="en-US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那么，久期可计算为：</a:t>
            </a:r>
            <a:endParaRPr lang="zh-CN" altLang="en-US" strike="noStrike" noProof="1"/>
          </a:p>
        </p:txBody>
      </p:sp>
      <p:pic>
        <p:nvPicPr>
          <p:cNvPr id="48131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5575" y="3440113"/>
            <a:ext cx="6122988" cy="1123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575" y="5662613"/>
            <a:ext cx="6122988" cy="788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标题 39937"/>
          <p:cNvSpPr>
            <a:spLocks noGrp="1"/>
          </p:cNvSpPr>
          <p:nvPr>
            <p:ph type="ctrTitle"/>
          </p:nvPr>
        </p:nvSpPr>
        <p:spPr>
          <a:xfrm>
            <a:off x="457200" y="274638"/>
            <a:ext cx="8229600" cy="998538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久期：衡量到期的另一种方法</a:t>
            </a:r>
            <a:endParaRPr lang="en-US" altLang="x-none" sz="3200" strike="noStrike" noProof="1" dirty="0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2463" y="1546225"/>
            <a:ext cx="8102600" cy="28479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noProof="1" dirty="0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久期的计算举例</a:t>
            </a:r>
            <a:endParaRPr lang="zh-CN" altLang="en-US" sz="2800" noProof="1" dirty="0">
              <a:ea typeface="宋体" panose="02010600030101010101" pitchFamily="2" charset="-122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假设某固定收益证券（政府债券或公司债券），面值为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1000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元，票面利率为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，期限为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年，每年支付一次利息。当前市场利率（到期收益率）为</a:t>
            </a:r>
            <a:r>
              <a:rPr lang="en-US" altLang="zh-CN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12%</a:t>
            </a: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。</a:t>
            </a:r>
            <a:endParaRPr lang="zh-CN" altLang="en-US" sz="2800" b="1" strike="noStrike" noProof="1" dirty="0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 dirty="0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则久期的计算过程如下：</a:t>
            </a:r>
            <a:endParaRPr lang="zh-CN" altLang="en-US" strike="noStrike" noProof="1"/>
          </a:p>
        </p:txBody>
      </p:sp>
    </p:spTree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标题 4096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/>
          <a:p>
            <a:pPr fontAlgn="base"/>
            <a:r>
              <a:rPr lang="zh-CN" altLang="en-US" sz="3200" strike="noStrike" noProof="1" dirty="0">
                <a:ea typeface="宋体" panose="02010600030101010101" pitchFamily="2" charset="-122"/>
              </a:rPr>
              <a:t>久期：衡量到期的另一种方法</a:t>
            </a:r>
            <a:endParaRPr lang="en-US" altLang="x-none" sz="3200" strike="noStrike" noProof="1" dirty="0">
              <a:ea typeface="宋体" panose="02010600030101010101" pitchFamily="2" charset="-122"/>
            </a:endParaRPr>
          </a:p>
        </p:txBody>
      </p:sp>
      <p:pic>
        <p:nvPicPr>
          <p:cNvPr id="51202" name="图片 409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00" y="1574800"/>
            <a:ext cx="8940800" cy="4048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03" name="图片 409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5664200"/>
            <a:ext cx="7924800" cy="868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04" name="文本框 40964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r"/>
            <a:r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  <a:t>7-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Times New Roman" panose="0202060305040502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Times New Roman" panose="02020603050405020304" pitchFamily="2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2289"/>
          <p:cNvSpPr>
            <a:spLocks noGrp="1"/>
          </p:cNvSpPr>
          <p:nvPr>
            <p:ph type="ctrTitle"/>
          </p:nvPr>
        </p:nvSpPr>
        <p:spPr>
          <a:xfrm>
            <a:off x="1076325" y="388938"/>
            <a:ext cx="6858000" cy="882650"/>
          </a:xfrm>
        </p:spPr>
        <p:txBody>
          <a:bodyPr anchor="ctr"/>
          <a:lstStyle/>
          <a:p>
            <a:pPr fontAlgn="base"/>
            <a:r>
              <a:rPr lang="zh-CN" altLang="en-US" sz="3200" strike="noStrike" noProof="1">
                <a:ea typeface="宋体" panose="02010600030101010101" pitchFamily="2" charset="-122"/>
              </a:rPr>
              <a:t>违约风险与利率</a:t>
            </a:r>
            <a:endParaRPr lang="zh-CN" altLang="en-US" sz="3200" strike="noStrike" noProof="1">
              <a:ea typeface="宋体" panose="02010600030101010101" pitchFamily="2" charset="-122"/>
            </a:endParaRPr>
          </a:p>
        </p:txBody>
      </p:sp>
      <p:sp>
        <p:nvSpPr>
          <p:cNvPr id="18434" name="文本框 1229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r"/>
            <a:r>
              <a:rPr lang="en-US" altLang="zh-CN" sz="1400" dirty="0">
                <a:solidFill>
                  <a:srgbClr val="FFFFFF"/>
                </a:solidFill>
                <a:latin typeface="Book Antiqua" panose="02040602050305030304" pitchFamily="2" charset="0"/>
                <a:ea typeface="宋体" panose="02010600030101010101" pitchFamily="2" charset="-122"/>
              </a:rPr>
              <a:t>8-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Book Antiqua" panose="0204060205030503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Book Antiqua" panose="02040602050305030304" pitchFamily="2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2138" y="1577975"/>
            <a:ext cx="8024813" cy="50022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noProof="1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违约风险溢价与预期违约损失</a:t>
            </a:r>
            <a:r>
              <a:rPr lang="zh-CN" altLang="en-US" sz="2800" b="1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</a:t>
            </a:r>
            <a:endParaRPr lang="zh-CN" altLang="en-US" sz="2800" noProof="1">
              <a:ea typeface="宋体" panose="02010600030101010101" pitchFamily="2" charset="-122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例如，某公司债券，发行者承诺的到期收益率为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10%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。如果无风险利率为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3%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，则：</a:t>
            </a: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</a:pP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    违约风险溢价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=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承诺收益率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+mn-ea"/>
              </a:rPr>
              <a:t>－无风险利率</a:t>
            </a: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</a:pP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                          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=10%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－3%=7%</a:t>
            </a: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某机构投资者认为该公司有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50%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的概率完全履约，另有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50%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的概率只归还本金。则：</a:t>
            </a: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</a:pP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</a:pP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 预期违约损失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=10%－5%=5%  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选择投资。</a:t>
            </a:r>
            <a:endParaRPr lang="zh-CN" altLang="en-US" strike="noStrike" noProof="1"/>
          </a:p>
        </p:txBody>
      </p:sp>
      <p:pic>
        <p:nvPicPr>
          <p:cNvPr id="1843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4513" y="5114925"/>
            <a:ext cx="5095875" cy="742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2289"/>
          <p:cNvSpPr>
            <a:spLocks noGrp="1"/>
          </p:cNvSpPr>
          <p:nvPr>
            <p:ph type="ctrTitle"/>
          </p:nvPr>
        </p:nvSpPr>
        <p:spPr>
          <a:xfrm>
            <a:off x="1076325" y="388938"/>
            <a:ext cx="6858000" cy="882650"/>
          </a:xfrm>
        </p:spPr>
        <p:txBody>
          <a:bodyPr anchor="ctr"/>
          <a:lstStyle/>
          <a:p>
            <a:pPr fontAlgn="base"/>
            <a:r>
              <a:rPr lang="zh-CN" altLang="en-US" sz="3200" strike="noStrike" noProof="1">
                <a:ea typeface="宋体" panose="02010600030101010101" pitchFamily="2" charset="-122"/>
              </a:rPr>
              <a:t>违约风险与利率</a:t>
            </a:r>
            <a:endParaRPr lang="zh-CN" altLang="en-US" sz="3200" strike="noStrike" noProof="1">
              <a:ea typeface="宋体" panose="02010600030101010101" pitchFamily="2" charset="-122"/>
            </a:endParaRPr>
          </a:p>
        </p:txBody>
      </p:sp>
      <p:sp>
        <p:nvSpPr>
          <p:cNvPr id="19458" name="文本框 12291"/>
          <p:cNvSpPr txBox="1"/>
          <p:nvPr/>
        </p:nvSpPr>
        <p:spPr>
          <a:xfrm>
            <a:off x="8229600" y="6507163"/>
            <a:ext cx="809625" cy="304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r"/>
            <a:r>
              <a:rPr lang="en-US" altLang="zh-CN" sz="1400" dirty="0">
                <a:solidFill>
                  <a:srgbClr val="FFFFFF"/>
                </a:solidFill>
                <a:latin typeface="Book Antiqua" panose="02040602050305030304" pitchFamily="2" charset="0"/>
                <a:ea typeface="宋体" panose="02010600030101010101" pitchFamily="2" charset="-122"/>
              </a:rPr>
              <a:t>8-</a:t>
            </a:r>
            <a:fld id="{9A0DB2DC-4C9A-4742-B13C-FB6460FD3503}" type="slidenum">
              <a:rPr lang="en-US" altLang="zh-CN" sz="1400" dirty="0">
                <a:solidFill>
                  <a:srgbClr val="FFFFFF"/>
                </a:solidFill>
                <a:latin typeface="Book Antiqua" panose="02040602050305030304" pitchFamily="2" charset="0"/>
                <a:ea typeface="宋体" panose="02010600030101010101" pitchFamily="2" charset="-122"/>
              </a:rPr>
            </a:fld>
            <a:endParaRPr lang="en-US" altLang="zh-CN" sz="1400" dirty="0">
              <a:solidFill>
                <a:srgbClr val="FFFFFF"/>
              </a:solidFill>
              <a:latin typeface="Book Antiqua" panose="02040602050305030304" pitchFamily="2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2138" y="1577975"/>
            <a:ext cx="8110538" cy="4829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noProof="1">
                <a:solidFill>
                  <a:srgbClr val="FFFF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违约风险溢价与预期违约损失</a:t>
            </a:r>
            <a:r>
              <a:rPr lang="zh-CN" altLang="en-US" sz="2800" b="1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</a:t>
            </a:r>
            <a:endParaRPr lang="zh-CN" altLang="en-US" sz="2800" noProof="1">
              <a:ea typeface="宋体" panose="02010600030101010101" pitchFamily="2" charset="-122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假设有另一机构投资者认为，该债券有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50%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的概率到期收益率为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，有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30%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的概率到期收益率为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2%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，另有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20%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的概率亏损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5%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。则该投资者的预期收益率为：</a:t>
            </a: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marL="742950" lvl="1" indent="-285750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  <a:buChar char="ù"/>
            </a:pPr>
            <a:endParaRPr lang="zh-CN" altLang="en-US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</a:pP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 该投资者的预期违约损失为：</a:t>
            </a:r>
            <a:endParaRPr lang="en-US" altLang="zh-CN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</a:pP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     10%－2.1%=7.9%</a:t>
            </a:r>
            <a:endParaRPr lang="en-US" altLang="zh-CN" sz="2800" b="1" strike="noStrike" noProof="1">
              <a:solidFill>
                <a:srgbClr val="FFFFFF"/>
              </a:solidFill>
              <a:effectLst>
                <a:outerShdw blurRad="38100" dist="38100" dir="2700000">
                  <a:srgbClr val="C0C0C0"/>
                </a:outerShdw>
              </a:effectLst>
              <a:latin typeface="+mn-lt"/>
              <a:ea typeface="宋体" panose="02010600030101010101" pitchFamily="2" charset="-122"/>
              <a:sym typeface="+mn-ea"/>
            </a:endParaRPr>
          </a:p>
          <a:p>
            <a:pPr lvl="1" algn="l" fontAlgn="base">
              <a:spcBef>
                <a:spcPct val="20000"/>
              </a:spcBef>
              <a:buClr>
                <a:srgbClr val="E8004D"/>
              </a:buClr>
              <a:buFont typeface="Wingdings" panose="05000000000000000000" pitchFamily="2" charset="2"/>
            </a:pP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   </a:t>
            </a:r>
            <a:r>
              <a:rPr lang="zh-CN" altLang="en-US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由于</a:t>
            </a:r>
            <a:r>
              <a:rPr lang="en-US" altLang="zh-CN" sz="2800" b="1" strike="noStrike" noProof="1">
                <a:solidFill>
                  <a:srgbClr val="FFFF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+mn-lt"/>
                <a:ea typeface="宋体" panose="02010600030101010101" pitchFamily="2" charset="-122"/>
                <a:cs typeface="+mn-cs"/>
                <a:sym typeface="+mn-ea"/>
              </a:rPr>
              <a:t>该债券的违约风险溢价7%不能覆盖预期违约损失，所以，不会选择购买此债券。</a:t>
            </a:r>
            <a:endParaRPr lang="zh-CN" altLang="en-US" strike="noStrike" noProof="1"/>
          </a:p>
        </p:txBody>
      </p:sp>
      <p:pic>
        <p:nvPicPr>
          <p:cNvPr id="19460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3088" y="3829050"/>
            <a:ext cx="577215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ea typeface="宋体" panose="02010600030101010101" pitchFamily="2" charset="-122"/>
                <a:sym typeface="+mn-ea"/>
              </a:rPr>
              <a:t>利率互换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 sz="2400"/>
              <a:t>假设A公司和B公司需要1000万美元贷款，各自利率及比较优势如下。</a:t>
            </a: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  <a:p>
            <a:r>
              <a:rPr lang="zh-CN" altLang="en-US" sz="2400"/>
              <a:t>两家公司各自在其具有比较优势的市场上筹措资金，即A公司与银行签订固定利率贷款合同，B公司与银行签订浮动利率贷款合同，并达成互换协议。请计算在该互换协议里，双方各受益多少？</a:t>
            </a:r>
            <a:endParaRPr lang="zh-CN" altLang="en-US" sz="2400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1372870" y="2418080"/>
          <a:ext cx="640016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/>
                <a:gridCol w="2132965"/>
                <a:gridCol w="2132965"/>
              </a:tblGrid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FFFF"/>
                          </a:solidFill>
                        </a:rPr>
                        <a:t>互换双方（借款方）</a:t>
                      </a: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FFFF"/>
                          </a:solidFill>
                        </a:rPr>
                        <a:t>固定</a:t>
                      </a:r>
                      <a:r>
                        <a:rPr lang="zh-CN" altLang="en-US">
                          <a:solidFill>
                            <a:srgbClr val="FFFFFF"/>
                          </a:solidFill>
                        </a:rPr>
                        <a:t>利率</a:t>
                      </a: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solidFill>
                            <a:srgbClr val="FFFFFF"/>
                          </a:solidFill>
                        </a:rPr>
                        <a:t>浮动</a:t>
                      </a:r>
                      <a:r>
                        <a:rPr lang="zh-CN" altLang="en-US">
                          <a:solidFill>
                            <a:srgbClr val="FFFFFF"/>
                          </a:solidFill>
                        </a:rPr>
                        <a:t>利率</a:t>
                      </a: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t>A公司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9.00%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LIBOR+0.3%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sz="1800">
                          <a:sym typeface="+mn-ea"/>
                        </a:rPr>
                        <a:t>B公司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10.50%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LIBOR+1.00%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sz="1800">
                          <a:sym typeface="+mn-ea"/>
                        </a:rPr>
                        <a:t>成本差异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1.50%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0.70%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比较</a:t>
                      </a:r>
                      <a:r>
                        <a:rPr lang="zh-CN" altLang="en-US"/>
                        <a:t>优势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A</a:t>
                      </a:r>
                      <a:r>
                        <a:rPr lang="zh-CN" altLang="en-US"/>
                        <a:t>公司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B</a:t>
                      </a:r>
                      <a:r>
                        <a:rPr lang="zh-CN" altLang="en-US"/>
                        <a:t>公司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ea typeface="宋体" panose="02010600030101010101" pitchFamily="2" charset="-122"/>
                <a:sym typeface="+mn-ea"/>
              </a:rPr>
              <a:t>利率互换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endParaRPr lang="zh-CN" altLang="en-US" sz="2400"/>
          </a:p>
          <a:p>
            <a:pPr marL="0" indent="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：支付给固定利率资金市场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9.00%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利息，支付给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公司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LIBOR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利息，从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公司收到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9.2%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的利息，因此总筹资成本为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LIBOR-0.2%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，而自己筹集浮动利率资金成本是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LIBOR+0.3%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，节约了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0.5%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fontAlgn="auto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B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：支付给浮动利率资金市场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LIBOR+1.00%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，支付给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公司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9.2%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的利息，从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公司收到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LIBOR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的利息，因此总筹集成本为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10.20%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，而自己筹集固定利率资金成本是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10.5%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，节约了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0.3%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400"/>
          </a:p>
        </p:txBody>
      </p:sp>
    </p:spTree>
  </p:cSld>
  <p:clrMapOvr>
    <a:masterClrMapping/>
  </p:clrMapOvr>
  <p:transition>
    <p:dissolve/>
  </p:transition>
</p:sld>
</file>

<file path=ppt/tags/tag1.xml><?xml version="1.0" encoding="utf-8"?>
<p:tagLst xmlns:p="http://schemas.openxmlformats.org/presentationml/2006/main">
  <p:tag name="KSO_WM_UNIT_TABLE_BEAUTIFY" val="smartTable{2effcf57-c7b3-4069-ad96-d5734ffabf74}"/>
</p:tagLst>
</file>

<file path=ppt/tags/tag2.xml><?xml version="1.0" encoding="utf-8"?>
<p:tagLst xmlns:p="http://schemas.openxmlformats.org/presentationml/2006/main">
  <p:tag name="KSO_WPP_MARK_KEY" val="5071bb73-956d-4662-8d32-93c92b70215e"/>
  <p:tag name="COMMONDATA" val="eyJoZGlkIjoiNDQ4ZjAyNWY3NWZkYWQyNDg5YzUzN2UwYjdmM2VhYjEifQ==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66"/>
      </a:dk1>
      <a:lt1>
        <a:srgbClr val="00A9DE"/>
      </a:lt1>
      <a:dk2>
        <a:srgbClr val="00FF00"/>
      </a:dk2>
      <a:lt2>
        <a:srgbClr val="111111"/>
      </a:lt2>
      <a:accent1>
        <a:srgbClr val="3366CC"/>
      </a:accent1>
      <a:accent2>
        <a:srgbClr val="05FF05"/>
      </a:accent2>
      <a:accent3>
        <a:srgbClr val="AAD1EB"/>
      </a:accent3>
      <a:accent4>
        <a:srgbClr val="000057"/>
      </a:accent4>
      <a:accent5>
        <a:srgbClr val="ADB9E2"/>
      </a:accent5>
      <a:accent6>
        <a:srgbClr val="04E504"/>
      </a:accent6>
      <a:hlink>
        <a:srgbClr val="00FFFF"/>
      </a:hlink>
      <a:folHlink>
        <a:srgbClr val="FFE701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00FF00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66"/>
        </a:dk1>
        <a:lt1>
          <a:srgbClr val="00A9DE"/>
        </a:lt1>
        <a:dk2>
          <a:srgbClr val="00FF00"/>
        </a:dk2>
        <a:lt2>
          <a:srgbClr val="111111"/>
        </a:lt2>
        <a:accent1>
          <a:srgbClr val="3366CC"/>
        </a:accent1>
        <a:accent2>
          <a:srgbClr val="05FF05"/>
        </a:accent2>
        <a:accent3>
          <a:srgbClr val="AAD1EB"/>
        </a:accent3>
        <a:accent4>
          <a:srgbClr val="000057"/>
        </a:accent4>
        <a:accent5>
          <a:srgbClr val="ADB9E2"/>
        </a:accent5>
        <a:accent6>
          <a:srgbClr val="04E504"/>
        </a:accent6>
        <a:hlink>
          <a:srgbClr val="00FF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66"/>
      </a:dk1>
      <a:lt1>
        <a:srgbClr val="00A9DE"/>
      </a:lt1>
      <a:dk2>
        <a:srgbClr val="00FF00"/>
      </a:dk2>
      <a:lt2>
        <a:srgbClr val="111111"/>
      </a:lt2>
      <a:accent1>
        <a:srgbClr val="3366CC"/>
      </a:accent1>
      <a:accent2>
        <a:srgbClr val="05FF05"/>
      </a:accent2>
      <a:accent3>
        <a:srgbClr val="AAD1EB"/>
      </a:accent3>
      <a:accent4>
        <a:srgbClr val="000057"/>
      </a:accent4>
      <a:accent5>
        <a:srgbClr val="ADB9E2"/>
      </a:accent5>
      <a:accent6>
        <a:srgbClr val="04E504"/>
      </a:accent6>
      <a:hlink>
        <a:srgbClr val="00FFFF"/>
      </a:hlink>
      <a:folHlink>
        <a:srgbClr val="FFE701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00FF00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66"/>
        </a:dk1>
        <a:lt1>
          <a:srgbClr val="00A9DE"/>
        </a:lt1>
        <a:dk2>
          <a:srgbClr val="00FF00"/>
        </a:dk2>
        <a:lt2>
          <a:srgbClr val="111111"/>
        </a:lt2>
        <a:accent1>
          <a:srgbClr val="3366CC"/>
        </a:accent1>
        <a:accent2>
          <a:srgbClr val="05FF05"/>
        </a:accent2>
        <a:accent3>
          <a:srgbClr val="AAD1EB"/>
        </a:accent3>
        <a:accent4>
          <a:srgbClr val="000057"/>
        </a:accent4>
        <a:accent5>
          <a:srgbClr val="ADB9E2"/>
        </a:accent5>
        <a:accent6>
          <a:srgbClr val="04E504"/>
        </a:accent6>
        <a:hlink>
          <a:srgbClr val="00FF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">
      <a:dk1>
        <a:srgbClr val="000066"/>
      </a:dk1>
      <a:lt1>
        <a:srgbClr val="00A9DE"/>
      </a:lt1>
      <a:dk2>
        <a:srgbClr val="00FF00"/>
      </a:dk2>
      <a:lt2>
        <a:srgbClr val="111111"/>
      </a:lt2>
      <a:accent1>
        <a:srgbClr val="3366CC"/>
      </a:accent1>
      <a:accent2>
        <a:srgbClr val="05FF05"/>
      </a:accent2>
      <a:accent3>
        <a:srgbClr val="AAD1EB"/>
      </a:accent3>
      <a:accent4>
        <a:srgbClr val="000057"/>
      </a:accent4>
      <a:accent5>
        <a:srgbClr val="ADB9E2"/>
      </a:accent5>
      <a:accent6>
        <a:srgbClr val="04E504"/>
      </a:accent6>
      <a:hlink>
        <a:srgbClr val="00FFFF"/>
      </a:hlink>
      <a:folHlink>
        <a:srgbClr val="FFE701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A9DE"/>
        </a:lt1>
        <a:dk2>
          <a:srgbClr val="00FF00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D1EB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66"/>
        </a:dk1>
        <a:lt1>
          <a:srgbClr val="00A9DE"/>
        </a:lt1>
        <a:dk2>
          <a:srgbClr val="00FF00"/>
        </a:dk2>
        <a:lt2>
          <a:srgbClr val="111111"/>
        </a:lt2>
        <a:accent1>
          <a:srgbClr val="3366CC"/>
        </a:accent1>
        <a:accent2>
          <a:srgbClr val="05FF05"/>
        </a:accent2>
        <a:accent3>
          <a:srgbClr val="AAD1EB"/>
        </a:accent3>
        <a:accent4>
          <a:srgbClr val="000057"/>
        </a:accent4>
        <a:accent5>
          <a:srgbClr val="ADB9E2"/>
        </a:accent5>
        <a:accent6>
          <a:srgbClr val="04E504"/>
        </a:accent6>
        <a:hlink>
          <a:srgbClr val="00FF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4987</Words>
  <Application>WPS 演示</Application>
  <PresentationFormat>鍦ㄥ睆骞曚笂鏄剧ず</PresentationFormat>
  <Paragraphs>376</Paragraphs>
  <Slides>26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Arial</vt:lpstr>
      <vt:lpstr>宋体</vt:lpstr>
      <vt:lpstr>Wingdings</vt:lpstr>
      <vt:lpstr>Times New Roman</vt:lpstr>
      <vt:lpstr>微软雅黑</vt:lpstr>
      <vt:lpstr>Arial Unicode MS</vt:lpstr>
      <vt:lpstr>Times New Roman</vt:lpstr>
      <vt:lpstr>Symbol</vt:lpstr>
      <vt:lpstr>黑体</vt:lpstr>
      <vt:lpstr>Symbol</vt:lpstr>
      <vt:lpstr>华文细黑</vt:lpstr>
      <vt:lpstr>Wingdings</vt:lpstr>
      <vt:lpstr>Book Antiqua</vt:lpstr>
      <vt:lpstr>Default Design</vt:lpstr>
      <vt:lpstr>1_Default Design</vt:lpstr>
      <vt:lpstr>2_Default Design</vt:lpstr>
      <vt:lpstr>Equation.3</vt:lpstr>
      <vt:lpstr>金融市场和金融体系: 储蓄和投资的渠道 </vt:lpstr>
      <vt:lpstr>全球金融体系和金融市场的功能:财富功能</vt:lpstr>
      <vt:lpstr>财富积累的例子</vt:lpstr>
      <vt:lpstr>金融体系中的借贷</vt:lpstr>
      <vt:lpstr>金融体系中的借贷</vt:lpstr>
      <vt:lpstr>利率的古典理论</vt:lpstr>
      <vt:lpstr>利率的古典理论</vt:lpstr>
      <vt:lpstr>以贴现方式交易的货币资产的利率</vt:lpstr>
      <vt:lpstr>以贴现方式交易的货币资产的利率</vt:lpstr>
      <vt:lpstr>以贴现方式交易的货币资产的 持有期收益率</vt:lpstr>
      <vt:lpstr>以贴现方式交易的货币资产的 持有期收益率</vt:lpstr>
      <vt:lpstr>债券和其他长期债务证券的利率</vt:lpstr>
      <vt:lpstr>债券和其他长期债务证券的利率</vt:lpstr>
      <vt:lpstr>债券和其他长期债务证券的利率</vt:lpstr>
      <vt:lpstr>例用现值系数表，采用试错法计算到期或持有期收益率</vt:lpstr>
      <vt:lpstr>永久性金融工具的收益率</vt:lpstr>
      <vt:lpstr>PowerPoint 演示文稿</vt:lpstr>
      <vt:lpstr>久期：衡量到期的另一种方法</vt:lpstr>
      <vt:lpstr>久期：衡量到期的另一种方法</vt:lpstr>
      <vt:lpstr>久期：衡量到期的另一种方法</vt:lpstr>
      <vt:lpstr>久期：衡量到期的另一种方法</vt:lpstr>
      <vt:lpstr>久期：衡量到期的另一种方法</vt:lpstr>
      <vt:lpstr>违约风险与利率</vt:lpstr>
      <vt:lpstr>违约风险与利率</vt:lpstr>
      <vt:lpstr>利率互换</vt:lpstr>
      <vt:lpstr>利率互换</vt:lpstr>
    </vt:vector>
  </TitlesOfParts>
  <Company>McGraw-Hill Irwin</Company>
  <LinksUpToDate>false</LinksUpToDate>
  <SharedDoc>false</SharedDoc>
  <HyperlinksChanged>false</HyperlinksChanged>
  <AppVersion>14.0000</AppVersion>
  <Manager>Katherine Mau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and Capital Markets; Rose and Marquis</dc:title>
  <dc:creator>Powerpoint: Dr. Joseph Reising</dc:creator>
  <cp:keywords>Finance, Money, Capital, Markets</cp:keywords>
  <dc:description>Prior Edition Powerpoint: Yee-Tien Fu
Design by Linda Crane, Linda Crane Productions</dc:description>
  <dc:subject>Finance</dc:subject>
  <cp:category>Finance, Markets, Money</cp:category>
  <cp:lastModifiedBy>王晶</cp:lastModifiedBy>
  <cp:revision>183</cp:revision>
  <dcterms:created xsi:type="dcterms:W3CDTF">2003-08-25T19:00:00Z</dcterms:created>
  <dcterms:modified xsi:type="dcterms:W3CDTF">2026-06-23T08:48:59Z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92B0C6F1C88C47C5A83086C0DFA436ED_13</vt:lpwstr>
  </property>
</Properties>
</file>